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697" r:id="rId2"/>
  </p:sldMasterIdLst>
  <p:notesMasterIdLst>
    <p:notesMasterId r:id="rId45"/>
  </p:notesMasterIdLst>
  <p:sldIdLst>
    <p:sldId id="339" r:id="rId3"/>
    <p:sldId id="340" r:id="rId4"/>
    <p:sldId id="256" r:id="rId5"/>
    <p:sldId id="297" r:id="rId6"/>
    <p:sldId id="298" r:id="rId7"/>
    <p:sldId id="299" r:id="rId8"/>
    <p:sldId id="332" r:id="rId9"/>
    <p:sldId id="331" r:id="rId10"/>
    <p:sldId id="333" r:id="rId11"/>
    <p:sldId id="300" r:id="rId12"/>
    <p:sldId id="301" r:id="rId13"/>
    <p:sldId id="334" r:id="rId14"/>
    <p:sldId id="304" r:id="rId15"/>
    <p:sldId id="302" r:id="rId16"/>
    <p:sldId id="303" r:id="rId17"/>
    <p:sldId id="305" r:id="rId18"/>
    <p:sldId id="306" r:id="rId19"/>
    <p:sldId id="307" r:id="rId20"/>
    <p:sldId id="308" r:id="rId21"/>
    <p:sldId id="309" r:id="rId22"/>
    <p:sldId id="310" r:id="rId23"/>
    <p:sldId id="311" r:id="rId24"/>
    <p:sldId id="312" r:id="rId25"/>
    <p:sldId id="313" r:id="rId26"/>
    <p:sldId id="314" r:id="rId27"/>
    <p:sldId id="315" r:id="rId28"/>
    <p:sldId id="320" r:id="rId29"/>
    <p:sldId id="321" r:id="rId30"/>
    <p:sldId id="338" r:id="rId31"/>
    <p:sldId id="342" r:id="rId32"/>
    <p:sldId id="322" r:id="rId33"/>
    <p:sldId id="323" r:id="rId34"/>
    <p:sldId id="324" r:id="rId35"/>
    <p:sldId id="325" r:id="rId36"/>
    <p:sldId id="326" r:id="rId37"/>
    <p:sldId id="327" r:id="rId38"/>
    <p:sldId id="328" r:id="rId39"/>
    <p:sldId id="330" r:id="rId40"/>
    <p:sldId id="335" r:id="rId41"/>
    <p:sldId id="336" r:id="rId42"/>
    <p:sldId id="337" r:id="rId43"/>
    <p:sldId id="341"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BE5B63-B0C6-BC46-8FDF-90C43BB63C54}" v="60" dt="2022-05-10T07:34:53.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02" autoAdjust="0"/>
    <p:restoredTop sz="91701" autoAdjust="0"/>
  </p:normalViewPr>
  <p:slideViewPr>
    <p:cSldViewPr>
      <p:cViewPr varScale="1">
        <p:scale>
          <a:sx n="117" d="100"/>
          <a:sy n="117" d="100"/>
        </p:scale>
        <p:origin x="36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kiat Kitjongthawonkul" userId="5eb8df60-08bc-404a-89db-e3ac1a8c8e39" providerId="ADAL" clId="{9CBE5B63-B0C6-BC46-8FDF-90C43BB63C54}"/>
    <pc:docChg chg="undo custSel addSld modSld sldOrd modMainMaster">
      <pc:chgData name="Somkiat Kitjongthawonkul" userId="5eb8df60-08bc-404a-89db-e3ac1a8c8e39" providerId="ADAL" clId="{9CBE5B63-B0C6-BC46-8FDF-90C43BB63C54}" dt="2022-05-10T07:35:13.223" v="509" actId="1076"/>
      <pc:docMkLst>
        <pc:docMk/>
      </pc:docMkLst>
      <pc:sldChg chg="modSp mod">
        <pc:chgData name="Somkiat Kitjongthawonkul" userId="5eb8df60-08bc-404a-89db-e3ac1a8c8e39" providerId="ADAL" clId="{9CBE5B63-B0C6-BC46-8FDF-90C43BB63C54}" dt="2022-05-10T05:07:13.676" v="14" actId="27636"/>
        <pc:sldMkLst>
          <pc:docMk/>
          <pc:sldMk cId="2703279068" sldId="300"/>
        </pc:sldMkLst>
        <pc:spChg chg="mod">
          <ac:chgData name="Somkiat Kitjongthawonkul" userId="5eb8df60-08bc-404a-89db-e3ac1a8c8e39" providerId="ADAL" clId="{9CBE5B63-B0C6-BC46-8FDF-90C43BB63C54}" dt="2022-05-10T05:07:13.676" v="14" actId="27636"/>
          <ac:spMkLst>
            <pc:docMk/>
            <pc:sldMk cId="2703279068" sldId="300"/>
            <ac:spMk id="2" creationId="{00000000-0000-0000-0000-000000000000}"/>
          </ac:spMkLst>
        </pc:spChg>
      </pc:sldChg>
      <pc:sldChg chg="modSp mod">
        <pc:chgData name="Somkiat Kitjongthawonkul" userId="5eb8df60-08bc-404a-89db-e3ac1a8c8e39" providerId="ADAL" clId="{9CBE5B63-B0C6-BC46-8FDF-90C43BB63C54}" dt="2022-05-10T05:07:13.688" v="15" actId="27636"/>
        <pc:sldMkLst>
          <pc:docMk/>
          <pc:sldMk cId="1657969394" sldId="301"/>
        </pc:sldMkLst>
        <pc:spChg chg="mod">
          <ac:chgData name="Somkiat Kitjongthawonkul" userId="5eb8df60-08bc-404a-89db-e3ac1a8c8e39" providerId="ADAL" clId="{9CBE5B63-B0C6-BC46-8FDF-90C43BB63C54}" dt="2022-05-10T05:07:13.688" v="15" actId="27636"/>
          <ac:spMkLst>
            <pc:docMk/>
            <pc:sldMk cId="1657969394" sldId="301"/>
            <ac:spMk id="2" creationId="{00000000-0000-0000-0000-000000000000}"/>
          </ac:spMkLst>
        </pc:spChg>
      </pc:sldChg>
      <pc:sldChg chg="modSp mod">
        <pc:chgData name="Somkiat Kitjongthawonkul" userId="5eb8df60-08bc-404a-89db-e3ac1a8c8e39" providerId="ADAL" clId="{9CBE5B63-B0C6-BC46-8FDF-90C43BB63C54}" dt="2022-05-10T05:21:24.042" v="86" actId="20577"/>
        <pc:sldMkLst>
          <pc:docMk/>
          <pc:sldMk cId="477205891" sldId="304"/>
        </pc:sldMkLst>
        <pc:spChg chg="mod">
          <ac:chgData name="Somkiat Kitjongthawonkul" userId="5eb8df60-08bc-404a-89db-e3ac1a8c8e39" providerId="ADAL" clId="{9CBE5B63-B0C6-BC46-8FDF-90C43BB63C54}" dt="2022-05-10T05:14:39.408" v="44" actId="15"/>
          <ac:spMkLst>
            <pc:docMk/>
            <pc:sldMk cId="477205891" sldId="304"/>
            <ac:spMk id="7" creationId="{00000000-0000-0000-0000-000000000000}"/>
          </ac:spMkLst>
        </pc:spChg>
        <pc:spChg chg="mod">
          <ac:chgData name="Somkiat Kitjongthawonkul" userId="5eb8df60-08bc-404a-89db-e3ac1a8c8e39" providerId="ADAL" clId="{9CBE5B63-B0C6-BC46-8FDF-90C43BB63C54}" dt="2022-05-10T05:21:24.042" v="86" actId="20577"/>
          <ac:spMkLst>
            <pc:docMk/>
            <pc:sldMk cId="477205891" sldId="304"/>
            <ac:spMk id="8" creationId="{00000000-0000-0000-0000-000000000000}"/>
          </ac:spMkLst>
        </pc:spChg>
      </pc:sldChg>
      <pc:sldChg chg="modSp mod">
        <pc:chgData name="Somkiat Kitjongthawonkul" userId="5eb8df60-08bc-404a-89db-e3ac1a8c8e39" providerId="ADAL" clId="{9CBE5B63-B0C6-BC46-8FDF-90C43BB63C54}" dt="2022-05-10T05:07:13.708" v="16" actId="27636"/>
        <pc:sldMkLst>
          <pc:docMk/>
          <pc:sldMk cId="2879295091" sldId="305"/>
        </pc:sldMkLst>
        <pc:spChg chg="mod">
          <ac:chgData name="Somkiat Kitjongthawonkul" userId="5eb8df60-08bc-404a-89db-e3ac1a8c8e39" providerId="ADAL" clId="{9CBE5B63-B0C6-BC46-8FDF-90C43BB63C54}" dt="2022-05-10T05:07:13.708" v="16" actId="27636"/>
          <ac:spMkLst>
            <pc:docMk/>
            <pc:sldMk cId="2879295091" sldId="305"/>
            <ac:spMk id="2" creationId="{00000000-0000-0000-0000-000000000000}"/>
          </ac:spMkLst>
        </pc:spChg>
      </pc:sldChg>
      <pc:sldChg chg="modSp mod">
        <pc:chgData name="Somkiat Kitjongthawonkul" userId="5eb8df60-08bc-404a-89db-e3ac1a8c8e39" providerId="ADAL" clId="{9CBE5B63-B0C6-BC46-8FDF-90C43BB63C54}" dt="2022-05-10T05:07:13.724" v="17" actId="27636"/>
        <pc:sldMkLst>
          <pc:docMk/>
          <pc:sldMk cId="2100482544" sldId="307"/>
        </pc:sldMkLst>
        <pc:spChg chg="mod">
          <ac:chgData name="Somkiat Kitjongthawonkul" userId="5eb8df60-08bc-404a-89db-e3ac1a8c8e39" providerId="ADAL" clId="{9CBE5B63-B0C6-BC46-8FDF-90C43BB63C54}" dt="2022-05-10T05:07:13.724" v="17" actId="27636"/>
          <ac:spMkLst>
            <pc:docMk/>
            <pc:sldMk cId="2100482544" sldId="307"/>
            <ac:spMk id="2" creationId="{00000000-0000-0000-0000-000000000000}"/>
          </ac:spMkLst>
        </pc:spChg>
      </pc:sldChg>
      <pc:sldChg chg="modSp mod">
        <pc:chgData name="Somkiat Kitjongthawonkul" userId="5eb8df60-08bc-404a-89db-e3ac1a8c8e39" providerId="ADAL" clId="{9CBE5B63-B0C6-BC46-8FDF-90C43BB63C54}" dt="2022-05-10T05:05:51.349" v="2" actId="27636"/>
        <pc:sldMkLst>
          <pc:docMk/>
          <pc:sldMk cId="3790851138" sldId="310"/>
        </pc:sldMkLst>
        <pc:spChg chg="mod">
          <ac:chgData name="Somkiat Kitjongthawonkul" userId="5eb8df60-08bc-404a-89db-e3ac1a8c8e39" providerId="ADAL" clId="{9CBE5B63-B0C6-BC46-8FDF-90C43BB63C54}" dt="2022-05-10T05:05:51.349" v="2" actId="27636"/>
          <ac:spMkLst>
            <pc:docMk/>
            <pc:sldMk cId="3790851138" sldId="310"/>
            <ac:spMk id="2" creationId="{00000000-0000-0000-0000-000000000000}"/>
          </ac:spMkLst>
        </pc:spChg>
      </pc:sldChg>
      <pc:sldChg chg="modSp mod">
        <pc:chgData name="Somkiat Kitjongthawonkul" userId="5eb8df60-08bc-404a-89db-e3ac1a8c8e39" providerId="ADAL" clId="{9CBE5B63-B0C6-BC46-8FDF-90C43BB63C54}" dt="2022-05-10T05:05:51.363" v="3" actId="27636"/>
        <pc:sldMkLst>
          <pc:docMk/>
          <pc:sldMk cId="2287025045" sldId="312"/>
        </pc:sldMkLst>
        <pc:spChg chg="mod">
          <ac:chgData name="Somkiat Kitjongthawonkul" userId="5eb8df60-08bc-404a-89db-e3ac1a8c8e39" providerId="ADAL" clId="{9CBE5B63-B0C6-BC46-8FDF-90C43BB63C54}" dt="2022-05-10T05:05:51.363" v="3" actId="27636"/>
          <ac:spMkLst>
            <pc:docMk/>
            <pc:sldMk cId="2287025045" sldId="312"/>
            <ac:spMk id="2" creationId="{00000000-0000-0000-0000-000000000000}"/>
          </ac:spMkLst>
        </pc:spChg>
      </pc:sldChg>
      <pc:sldChg chg="modSp mod">
        <pc:chgData name="Somkiat Kitjongthawonkul" userId="5eb8df60-08bc-404a-89db-e3ac1a8c8e39" providerId="ADAL" clId="{9CBE5B63-B0C6-BC46-8FDF-90C43BB63C54}" dt="2022-05-10T05:25:20.062" v="92" actId="1076"/>
        <pc:sldMkLst>
          <pc:docMk/>
          <pc:sldMk cId="1264657709" sldId="323"/>
        </pc:sldMkLst>
        <pc:picChg chg="mod">
          <ac:chgData name="Somkiat Kitjongthawonkul" userId="5eb8df60-08bc-404a-89db-e3ac1a8c8e39" providerId="ADAL" clId="{9CBE5B63-B0C6-BC46-8FDF-90C43BB63C54}" dt="2022-05-10T05:25:20.062" v="92" actId="1076"/>
          <ac:picMkLst>
            <pc:docMk/>
            <pc:sldMk cId="1264657709" sldId="323"/>
            <ac:picMk id="6" creationId="{00000000-0000-0000-0000-000000000000}"/>
          </ac:picMkLst>
        </pc:picChg>
      </pc:sldChg>
      <pc:sldChg chg="modSp mod">
        <pc:chgData name="Somkiat Kitjongthawonkul" userId="5eb8df60-08bc-404a-89db-e3ac1a8c8e39" providerId="ADAL" clId="{9CBE5B63-B0C6-BC46-8FDF-90C43BB63C54}" dt="2022-05-10T05:11:22.293" v="35" actId="1076"/>
        <pc:sldMkLst>
          <pc:docMk/>
          <pc:sldMk cId="304419328" sldId="332"/>
        </pc:sldMkLst>
        <pc:picChg chg="mod">
          <ac:chgData name="Somkiat Kitjongthawonkul" userId="5eb8df60-08bc-404a-89db-e3ac1a8c8e39" providerId="ADAL" clId="{9CBE5B63-B0C6-BC46-8FDF-90C43BB63C54}" dt="2022-05-10T05:11:22.293" v="35" actId="1076"/>
          <ac:picMkLst>
            <pc:docMk/>
            <pc:sldMk cId="304419328" sldId="332"/>
            <ac:picMk id="6" creationId="{00000000-0000-0000-0000-000000000000}"/>
          </ac:picMkLst>
        </pc:picChg>
      </pc:sldChg>
      <pc:sldChg chg="modSp mod">
        <pc:chgData name="Somkiat Kitjongthawonkul" userId="5eb8df60-08bc-404a-89db-e3ac1a8c8e39" providerId="ADAL" clId="{9CBE5B63-B0C6-BC46-8FDF-90C43BB63C54}" dt="2022-05-10T05:11:52.832" v="36" actId="1076"/>
        <pc:sldMkLst>
          <pc:docMk/>
          <pc:sldMk cId="1157667833" sldId="333"/>
        </pc:sldMkLst>
        <pc:picChg chg="mod">
          <ac:chgData name="Somkiat Kitjongthawonkul" userId="5eb8df60-08bc-404a-89db-e3ac1a8c8e39" providerId="ADAL" clId="{9CBE5B63-B0C6-BC46-8FDF-90C43BB63C54}" dt="2022-05-10T05:11:52.832" v="36" actId="1076"/>
          <ac:picMkLst>
            <pc:docMk/>
            <pc:sldMk cId="1157667833" sldId="333"/>
            <ac:picMk id="6" creationId="{00000000-0000-0000-0000-000000000000}"/>
          </ac:picMkLst>
        </pc:picChg>
      </pc:sldChg>
      <pc:sldChg chg="addSp delSp modSp mod">
        <pc:chgData name="Somkiat Kitjongthawonkul" userId="5eb8df60-08bc-404a-89db-e3ac1a8c8e39" providerId="ADAL" clId="{9CBE5B63-B0C6-BC46-8FDF-90C43BB63C54}" dt="2022-05-10T06:23:19.019" v="213"/>
        <pc:sldMkLst>
          <pc:docMk/>
          <pc:sldMk cId="990214155" sldId="335"/>
        </pc:sldMkLst>
        <pc:spChg chg="add mod">
          <ac:chgData name="Somkiat Kitjongthawonkul" userId="5eb8df60-08bc-404a-89db-e3ac1a8c8e39" providerId="ADAL" clId="{9CBE5B63-B0C6-BC46-8FDF-90C43BB63C54}" dt="2022-05-10T06:11:56.652" v="202" actId="2711"/>
          <ac:spMkLst>
            <pc:docMk/>
            <pc:sldMk cId="990214155" sldId="335"/>
            <ac:spMk id="2" creationId="{E6A5DC08-0C8C-0E37-7F01-2A17CFB07980}"/>
          </ac:spMkLst>
        </pc:spChg>
        <pc:spChg chg="add del mod">
          <ac:chgData name="Somkiat Kitjongthawonkul" userId="5eb8df60-08bc-404a-89db-e3ac1a8c8e39" providerId="ADAL" clId="{9CBE5B63-B0C6-BC46-8FDF-90C43BB63C54}" dt="2022-05-10T06:23:17.393" v="212" actId="478"/>
          <ac:spMkLst>
            <pc:docMk/>
            <pc:sldMk cId="990214155" sldId="335"/>
            <ac:spMk id="10" creationId="{AEAD0FF6-87AA-D7DB-B039-110718578AAF}"/>
          </ac:spMkLst>
        </pc:spChg>
        <pc:picChg chg="del mod">
          <ac:chgData name="Somkiat Kitjongthawonkul" userId="5eb8df60-08bc-404a-89db-e3ac1a8c8e39" providerId="ADAL" clId="{9CBE5B63-B0C6-BC46-8FDF-90C43BB63C54}" dt="2022-05-10T06:23:13.903" v="211" actId="478"/>
          <ac:picMkLst>
            <pc:docMk/>
            <pc:sldMk cId="990214155" sldId="335"/>
            <ac:picMk id="6" creationId="{00000000-0000-0000-0000-000000000000}"/>
          </ac:picMkLst>
        </pc:picChg>
        <pc:picChg chg="add del mod">
          <ac:chgData name="Somkiat Kitjongthawonkul" userId="5eb8df60-08bc-404a-89db-e3ac1a8c8e39" providerId="ADAL" clId="{9CBE5B63-B0C6-BC46-8FDF-90C43BB63C54}" dt="2022-05-10T06:20:47.728" v="208" actId="478"/>
          <ac:picMkLst>
            <pc:docMk/>
            <pc:sldMk cId="990214155" sldId="335"/>
            <ac:picMk id="7" creationId="{969256C7-2A26-446E-5C43-F5A6E0270175}"/>
          </ac:picMkLst>
        </pc:picChg>
        <pc:picChg chg="add del">
          <ac:chgData name="Somkiat Kitjongthawonkul" userId="5eb8df60-08bc-404a-89db-e3ac1a8c8e39" providerId="ADAL" clId="{9CBE5B63-B0C6-BC46-8FDF-90C43BB63C54}" dt="2022-05-10T06:23:10.950" v="210" actId="478"/>
          <ac:picMkLst>
            <pc:docMk/>
            <pc:sldMk cId="990214155" sldId="335"/>
            <ac:picMk id="8" creationId="{40395D1E-BE62-1845-1A5A-85089CF189E0}"/>
          </ac:picMkLst>
        </pc:picChg>
        <pc:picChg chg="add">
          <ac:chgData name="Somkiat Kitjongthawonkul" userId="5eb8df60-08bc-404a-89db-e3ac1a8c8e39" providerId="ADAL" clId="{9CBE5B63-B0C6-BC46-8FDF-90C43BB63C54}" dt="2022-05-10T06:23:19.019" v="213"/>
          <ac:picMkLst>
            <pc:docMk/>
            <pc:sldMk cId="990214155" sldId="335"/>
            <ac:picMk id="11" creationId="{05CC0A15-73BD-AE36-66B0-E41AF6904908}"/>
          </ac:picMkLst>
        </pc:picChg>
      </pc:sldChg>
      <pc:sldChg chg="addSp delSp modSp mod">
        <pc:chgData name="Somkiat Kitjongthawonkul" userId="5eb8df60-08bc-404a-89db-e3ac1a8c8e39" providerId="ADAL" clId="{9CBE5B63-B0C6-BC46-8FDF-90C43BB63C54}" dt="2022-05-10T06:30:19.330" v="243" actId="2711"/>
        <pc:sldMkLst>
          <pc:docMk/>
          <pc:sldMk cId="110034531" sldId="336"/>
        </pc:sldMkLst>
        <pc:spChg chg="add del mod">
          <ac:chgData name="Somkiat Kitjongthawonkul" userId="5eb8df60-08bc-404a-89db-e3ac1a8c8e39" providerId="ADAL" clId="{9CBE5B63-B0C6-BC46-8FDF-90C43BB63C54}" dt="2022-05-10T06:29:41.979" v="216" actId="478"/>
          <ac:spMkLst>
            <pc:docMk/>
            <pc:sldMk cId="110034531" sldId="336"/>
            <ac:spMk id="6" creationId="{E1E52429-0DF9-C385-CA61-5611402B6A5D}"/>
          </ac:spMkLst>
        </pc:spChg>
        <pc:spChg chg="add mod">
          <ac:chgData name="Somkiat Kitjongthawonkul" userId="5eb8df60-08bc-404a-89db-e3ac1a8c8e39" providerId="ADAL" clId="{9CBE5B63-B0C6-BC46-8FDF-90C43BB63C54}" dt="2022-05-10T06:30:19.330" v="243" actId="2711"/>
          <ac:spMkLst>
            <pc:docMk/>
            <pc:sldMk cId="110034531" sldId="336"/>
            <ac:spMk id="9" creationId="{649EB7A1-9CC0-85C6-4015-A123F9063261}"/>
          </ac:spMkLst>
        </pc:spChg>
        <pc:picChg chg="add mod">
          <ac:chgData name="Somkiat Kitjongthawonkul" userId="5eb8df60-08bc-404a-89db-e3ac1a8c8e39" providerId="ADAL" clId="{9CBE5B63-B0C6-BC46-8FDF-90C43BB63C54}" dt="2022-05-10T06:29:46.058" v="217" actId="1076"/>
          <ac:picMkLst>
            <pc:docMk/>
            <pc:sldMk cId="110034531" sldId="336"/>
            <ac:picMk id="7" creationId="{CD1EF441-FD2C-CB7D-852A-EE1808C9B10F}"/>
          </ac:picMkLst>
        </pc:picChg>
        <pc:picChg chg="del">
          <ac:chgData name="Somkiat Kitjongthawonkul" userId="5eb8df60-08bc-404a-89db-e3ac1a8c8e39" providerId="ADAL" clId="{9CBE5B63-B0C6-BC46-8FDF-90C43BB63C54}" dt="2022-05-10T06:29:38.206" v="214" actId="478"/>
          <ac:picMkLst>
            <pc:docMk/>
            <pc:sldMk cId="110034531" sldId="336"/>
            <ac:picMk id="8" creationId="{00000000-0000-0000-0000-000000000000}"/>
          </ac:picMkLst>
        </pc:picChg>
      </pc:sldChg>
      <pc:sldChg chg="modSp mod">
        <pc:chgData name="Somkiat Kitjongthawonkul" userId="5eb8df60-08bc-404a-89db-e3ac1a8c8e39" providerId="ADAL" clId="{9CBE5B63-B0C6-BC46-8FDF-90C43BB63C54}" dt="2022-05-10T05:07:13.770" v="18" actId="27636"/>
        <pc:sldMkLst>
          <pc:docMk/>
          <pc:sldMk cId="1673143151" sldId="337"/>
        </pc:sldMkLst>
        <pc:spChg chg="mod">
          <ac:chgData name="Somkiat Kitjongthawonkul" userId="5eb8df60-08bc-404a-89db-e3ac1a8c8e39" providerId="ADAL" clId="{9CBE5B63-B0C6-BC46-8FDF-90C43BB63C54}" dt="2022-05-10T05:07:13.770" v="18" actId="27636"/>
          <ac:spMkLst>
            <pc:docMk/>
            <pc:sldMk cId="1673143151" sldId="337"/>
            <ac:spMk id="2" creationId="{00000000-0000-0000-0000-000000000000}"/>
          </ac:spMkLst>
        </pc:spChg>
      </pc:sldChg>
      <pc:sldChg chg="addSp delSp modSp new mod ord">
        <pc:chgData name="Somkiat Kitjongthawonkul" userId="5eb8df60-08bc-404a-89db-e3ac1a8c8e39" providerId="ADAL" clId="{9CBE5B63-B0C6-BC46-8FDF-90C43BB63C54}" dt="2022-05-10T07:35:13.223" v="509" actId="1076"/>
        <pc:sldMkLst>
          <pc:docMk/>
          <pc:sldMk cId="4273337301" sldId="342"/>
        </pc:sldMkLst>
        <pc:spChg chg="mod">
          <ac:chgData name="Somkiat Kitjongthawonkul" userId="5eb8df60-08bc-404a-89db-e3ac1a8c8e39" providerId="ADAL" clId="{9CBE5B63-B0C6-BC46-8FDF-90C43BB63C54}" dt="2022-05-10T05:57:42.649" v="142" actId="20577"/>
          <ac:spMkLst>
            <pc:docMk/>
            <pc:sldMk cId="4273337301" sldId="342"/>
            <ac:spMk id="2" creationId="{D91B6BD7-2082-2D7C-67AB-2E419E9ECDB1}"/>
          </ac:spMkLst>
        </pc:spChg>
        <pc:spChg chg="add del">
          <ac:chgData name="Somkiat Kitjongthawonkul" userId="5eb8df60-08bc-404a-89db-e3ac1a8c8e39" providerId="ADAL" clId="{9CBE5B63-B0C6-BC46-8FDF-90C43BB63C54}" dt="2022-05-10T05:58:26.817" v="151" actId="478"/>
          <ac:spMkLst>
            <pc:docMk/>
            <pc:sldMk cId="4273337301" sldId="342"/>
            <ac:spMk id="3" creationId="{2CC37201-C4BB-39DA-3895-FA3F12790D58}"/>
          </ac:spMkLst>
        </pc:spChg>
        <pc:spChg chg="add mod">
          <ac:chgData name="Somkiat Kitjongthawonkul" userId="5eb8df60-08bc-404a-89db-e3ac1a8c8e39" providerId="ADAL" clId="{9CBE5B63-B0C6-BC46-8FDF-90C43BB63C54}" dt="2022-05-10T07:35:13.223" v="509" actId="1076"/>
          <ac:spMkLst>
            <pc:docMk/>
            <pc:sldMk cId="4273337301" sldId="342"/>
            <ac:spMk id="5" creationId="{7CFE9EB7-04EE-1A14-A4B0-FEA9517D01F7}"/>
          </ac:spMkLst>
        </pc:spChg>
        <pc:spChg chg="add mod">
          <ac:chgData name="Somkiat Kitjongthawonkul" userId="5eb8df60-08bc-404a-89db-e3ac1a8c8e39" providerId="ADAL" clId="{9CBE5B63-B0C6-BC46-8FDF-90C43BB63C54}" dt="2022-05-10T07:35:08.118" v="508" actId="1076"/>
          <ac:spMkLst>
            <pc:docMk/>
            <pc:sldMk cId="4273337301" sldId="342"/>
            <ac:spMk id="6" creationId="{A1EED712-A280-F4C4-C53D-F402DE049CCB}"/>
          </ac:spMkLst>
        </pc:spChg>
        <pc:picChg chg="add">
          <ac:chgData name="Somkiat Kitjongthawonkul" userId="5eb8df60-08bc-404a-89db-e3ac1a8c8e39" providerId="ADAL" clId="{9CBE5B63-B0C6-BC46-8FDF-90C43BB63C54}" dt="2022-05-10T06:08:39.812" v="155"/>
          <ac:picMkLst>
            <pc:docMk/>
            <pc:sldMk cId="4273337301" sldId="342"/>
            <ac:picMk id="4" creationId="{3C66B3C3-14ED-DFA2-E5F5-4EA4878DA25F}"/>
          </ac:picMkLst>
        </pc:picChg>
        <pc:picChg chg="add del mod">
          <ac:chgData name="Somkiat Kitjongthawonkul" userId="5eb8df60-08bc-404a-89db-e3ac1a8c8e39" providerId="ADAL" clId="{9CBE5B63-B0C6-BC46-8FDF-90C43BB63C54}" dt="2022-05-10T05:58:07.773" v="147"/>
          <ac:picMkLst>
            <pc:docMk/>
            <pc:sldMk cId="4273337301" sldId="342"/>
            <ac:picMk id="1025" creationId="{F88E3BD7-8D1E-D383-609E-F208542DE874}"/>
          </ac:picMkLst>
        </pc:picChg>
        <pc:picChg chg="add del">
          <ac:chgData name="Somkiat Kitjongthawonkul" userId="5eb8df60-08bc-404a-89db-e3ac1a8c8e39" providerId="ADAL" clId="{9CBE5B63-B0C6-BC46-8FDF-90C43BB63C54}" dt="2022-05-10T05:58:22.986" v="150"/>
          <ac:picMkLst>
            <pc:docMk/>
            <pc:sldMk cId="4273337301" sldId="342"/>
            <ac:picMk id="1026" creationId="{ED5DA09F-90BE-67EC-D571-341EE54F04FB}"/>
          </ac:picMkLst>
        </pc:picChg>
        <pc:picChg chg="add del mod">
          <ac:chgData name="Somkiat Kitjongthawonkul" userId="5eb8df60-08bc-404a-89db-e3ac1a8c8e39" providerId="ADAL" clId="{9CBE5B63-B0C6-BC46-8FDF-90C43BB63C54}" dt="2022-05-10T06:08:38.581" v="154" actId="478"/>
          <ac:picMkLst>
            <pc:docMk/>
            <pc:sldMk cId="4273337301" sldId="342"/>
            <ac:picMk id="1027" creationId="{EF203A28-5A36-D1B5-9503-6220B89DBBA4}"/>
          </ac:picMkLst>
        </pc:picChg>
      </pc:sldChg>
      <pc:sldMasterChg chg="modSldLayout">
        <pc:chgData name="Somkiat Kitjongthawonkul" userId="5eb8df60-08bc-404a-89db-e3ac1a8c8e39" providerId="ADAL" clId="{9CBE5B63-B0C6-BC46-8FDF-90C43BB63C54}" dt="2022-05-10T05:21:02.929" v="85" actId="255"/>
        <pc:sldMasterMkLst>
          <pc:docMk/>
          <pc:sldMasterMk cId="891670315" sldId="2147483693"/>
        </pc:sldMasterMkLst>
        <pc:sldLayoutChg chg="modSp mod">
          <pc:chgData name="Somkiat Kitjongthawonkul" userId="5eb8df60-08bc-404a-89db-e3ac1a8c8e39" providerId="ADAL" clId="{9CBE5B63-B0C6-BC46-8FDF-90C43BB63C54}" dt="2022-05-10T05:13:24.802" v="40" actId="12"/>
          <pc:sldLayoutMkLst>
            <pc:docMk/>
            <pc:sldMasterMk cId="891670315" sldId="2147483693"/>
            <pc:sldLayoutMk cId="1666705329" sldId="2147483695"/>
          </pc:sldLayoutMkLst>
          <pc:spChg chg="mod">
            <ac:chgData name="Somkiat Kitjongthawonkul" userId="5eb8df60-08bc-404a-89db-e3ac1a8c8e39" providerId="ADAL" clId="{9CBE5B63-B0C6-BC46-8FDF-90C43BB63C54}" dt="2022-05-10T05:10:18.468" v="33" actId="207"/>
            <ac:spMkLst>
              <pc:docMk/>
              <pc:sldMasterMk cId="891670315" sldId="2147483693"/>
              <pc:sldLayoutMk cId="1666705329" sldId="2147483695"/>
              <ac:spMk id="2" creationId="{00000000-0000-0000-0000-000000000000}"/>
            </ac:spMkLst>
          </pc:spChg>
          <pc:spChg chg="mod">
            <ac:chgData name="Somkiat Kitjongthawonkul" userId="5eb8df60-08bc-404a-89db-e3ac1a8c8e39" providerId="ADAL" clId="{9CBE5B63-B0C6-BC46-8FDF-90C43BB63C54}" dt="2022-05-10T05:13:24.802" v="40" actId="12"/>
            <ac:spMkLst>
              <pc:docMk/>
              <pc:sldMasterMk cId="891670315" sldId="2147483693"/>
              <pc:sldLayoutMk cId="1666705329" sldId="2147483695"/>
              <ac:spMk id="3" creationId="{00000000-0000-0000-0000-000000000000}"/>
            </ac:spMkLst>
          </pc:spChg>
        </pc:sldLayoutChg>
        <pc:sldLayoutChg chg="addSp modSp mod">
          <pc:chgData name="Somkiat Kitjongthawonkul" userId="5eb8df60-08bc-404a-89db-e3ac1a8c8e39" providerId="ADAL" clId="{9CBE5B63-B0C6-BC46-8FDF-90C43BB63C54}" dt="2022-05-10T05:21:02.929" v="85" actId="255"/>
          <pc:sldLayoutMkLst>
            <pc:docMk/>
            <pc:sldMasterMk cId="891670315" sldId="2147483693"/>
            <pc:sldLayoutMk cId="3931592928" sldId="2147483696"/>
          </pc:sldLayoutMkLst>
          <pc:spChg chg="mod">
            <ac:chgData name="Somkiat Kitjongthawonkul" userId="5eb8df60-08bc-404a-89db-e3ac1a8c8e39" providerId="ADAL" clId="{9CBE5B63-B0C6-BC46-8FDF-90C43BB63C54}" dt="2022-05-10T05:15:53.627" v="48" actId="207"/>
            <ac:spMkLst>
              <pc:docMk/>
              <pc:sldMasterMk cId="891670315" sldId="2147483693"/>
              <pc:sldLayoutMk cId="3931592928" sldId="2147483696"/>
              <ac:spMk id="2" creationId="{00000000-0000-0000-0000-000000000000}"/>
            </ac:spMkLst>
          </pc:spChg>
          <pc:spChg chg="mod">
            <ac:chgData name="Somkiat Kitjongthawonkul" userId="5eb8df60-08bc-404a-89db-e3ac1a8c8e39" providerId="ADAL" clId="{9CBE5B63-B0C6-BC46-8FDF-90C43BB63C54}" dt="2022-05-10T05:19:49.071" v="65" actId="12"/>
            <ac:spMkLst>
              <pc:docMk/>
              <pc:sldMasterMk cId="891670315" sldId="2147483693"/>
              <pc:sldLayoutMk cId="3931592928" sldId="2147483696"/>
              <ac:spMk id="3" creationId="{00000000-0000-0000-0000-000000000000}"/>
            </ac:spMkLst>
          </pc:spChg>
          <pc:spChg chg="mod">
            <ac:chgData name="Somkiat Kitjongthawonkul" userId="5eb8df60-08bc-404a-89db-e3ac1a8c8e39" providerId="ADAL" clId="{9CBE5B63-B0C6-BC46-8FDF-90C43BB63C54}" dt="2022-05-10T05:21:02.929" v="85" actId="255"/>
            <ac:spMkLst>
              <pc:docMk/>
              <pc:sldMasterMk cId="891670315" sldId="2147483693"/>
              <pc:sldLayoutMk cId="3931592928" sldId="2147483696"/>
              <ac:spMk id="4" creationId="{00000000-0000-0000-0000-000000000000}"/>
            </ac:spMkLst>
          </pc:spChg>
          <pc:picChg chg="add mod">
            <ac:chgData name="Somkiat Kitjongthawonkul" userId="5eb8df60-08bc-404a-89db-e3ac1a8c8e39" providerId="ADAL" clId="{9CBE5B63-B0C6-BC46-8FDF-90C43BB63C54}" dt="2022-05-10T05:18:39.549" v="55"/>
            <ac:picMkLst>
              <pc:docMk/>
              <pc:sldMasterMk cId="891670315" sldId="2147483693"/>
              <pc:sldLayoutMk cId="3931592928" sldId="2147483696"/>
              <ac:picMk id="8" creationId="{041D238D-4BDD-77F7-CD87-5991FFF069B1}"/>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F33AA75-CBB9-4E44-B4A4-270B6754413A}" type="slidenum">
              <a:rPr lang="en-US"/>
              <a:pPr>
                <a:defRPr/>
              </a:pPr>
              <a:t>‹#›</a:t>
            </a:fld>
            <a:endParaRPr lang="en-US"/>
          </a:p>
        </p:txBody>
      </p:sp>
    </p:spTree>
    <p:extLst>
      <p:ext uri="{BB962C8B-B14F-4D97-AF65-F5344CB8AC3E}">
        <p14:creationId xmlns:p14="http://schemas.microsoft.com/office/powerpoint/2010/main" val="525853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9198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47750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30E25A-6938-4362-829E-71032BCE5FD3}" type="slidenum">
              <a:rPr lang="en-US" smtClean="0"/>
              <a:pPr eaLnBrk="1" hangingPunct="1"/>
              <a:t>3</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24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F33AA75-CBB9-4E44-B4A4-270B6754413A}" type="slidenum">
              <a:rPr lang="en-US" smtClean="0"/>
              <a:pPr>
                <a:defRPr/>
              </a:pPr>
              <a:t>9</a:t>
            </a:fld>
            <a:endParaRPr lang="en-US"/>
          </a:p>
        </p:txBody>
      </p:sp>
    </p:spTree>
    <p:extLst>
      <p:ext uri="{BB962C8B-B14F-4D97-AF65-F5344CB8AC3E}">
        <p14:creationId xmlns:p14="http://schemas.microsoft.com/office/powerpoint/2010/main" val="1772811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3AA75-CBB9-4E44-B4A4-270B6754413A}" type="slidenum">
              <a:rPr lang="en-US" smtClean="0"/>
              <a:pPr>
                <a:defRPr/>
              </a:pPr>
              <a:t>26</a:t>
            </a:fld>
            <a:endParaRPr lang="en-US"/>
          </a:p>
        </p:txBody>
      </p:sp>
    </p:spTree>
    <p:extLst>
      <p:ext uri="{BB962C8B-B14F-4D97-AF65-F5344CB8AC3E}">
        <p14:creationId xmlns:p14="http://schemas.microsoft.com/office/powerpoint/2010/main" val="204665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9903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251665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10/5/2022</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31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10/5/2022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722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10/5/2022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35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10/5/2022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0048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10/5/2022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solidFill>
                  <a:srgbClr val="C0000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1pPr marL="457200" indent="-457200">
              <a:buFont typeface="Arial" panose="020B0604020202020204" pitchFamily="34" charset="0"/>
              <a:buChar char="•"/>
              <a:defRPr sz="3200"/>
            </a:lvl1pPr>
            <a:lvl2pPr marL="857250" indent="-514350">
              <a:buFont typeface="Wingdings" pitchFamily="2" charset="2"/>
              <a:buChar char="§"/>
              <a:defRPr sz="2800"/>
            </a:lvl2pPr>
            <a:lvl3pPr>
              <a:defRPr sz="20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166670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rgbClr val="C00000"/>
                </a:solidFill>
              </a:defRPr>
            </a:lvl1pPr>
          </a:lstStyle>
          <a:p>
            <a:r>
              <a:rPr lang="en-US" dirty="0"/>
              <a:t>Click to edit Master title style</a:t>
            </a:r>
          </a:p>
        </p:txBody>
      </p:sp>
      <p:sp>
        <p:nvSpPr>
          <p:cNvPr id="3" name="Content Placeholder 2"/>
          <p:cNvSpPr>
            <a:spLocks noGrp="1"/>
          </p:cNvSpPr>
          <p:nvPr>
            <p:ph sz="half" idx="1"/>
          </p:nvPr>
        </p:nvSpPr>
        <p:spPr>
          <a:xfrm>
            <a:off x="152400" y="1447800"/>
            <a:ext cx="4419600" cy="4876800"/>
          </a:xfrm>
        </p:spPr>
        <p:txBody>
          <a:bodyPr/>
          <a:lstStyle>
            <a:lvl1pPr marL="457200" indent="-457200">
              <a:buFont typeface="Arial" panose="020B0604020202020204" pitchFamily="34" charset="0"/>
              <a:buChar char="•"/>
              <a:defRPr sz="3200"/>
            </a:lvl1pPr>
            <a:lvl2pPr marL="800100" indent="-457200">
              <a:buFont typeface="Wingdings" pitchFamily="2" charset="2"/>
              <a:buChar char="§"/>
              <a:defRPr sz="2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447800"/>
            <a:ext cx="4419600" cy="4876800"/>
          </a:xfrm>
        </p:spPr>
        <p:txBody>
          <a:bodyPr/>
          <a:lstStyle>
            <a:lvl1pPr marL="457200" indent="-457200">
              <a:buFont typeface="Arial" panose="020B0604020202020204" pitchFamily="34" charset="0"/>
              <a:buChar char="•"/>
              <a:defRPr sz="3200"/>
            </a:lvl1pPr>
            <a:lvl2pPr marL="685800" indent="-342900">
              <a:buFont typeface="Wingdings" pitchFamily="2" charset="2"/>
              <a:buChar char="§"/>
              <a:defRPr sz="2800"/>
            </a:lvl2pPr>
            <a:lvl3pPr marL="1028700" indent="-342900">
              <a:buFont typeface="Arial" panose="020B0604020202020204" pitchFamily="34" charset="0"/>
              <a:buChar cha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5A51B173-483E-4092-B40E-7FE54412C73E}" type="slidenum">
              <a:rPr lang="en-US" smtClean="0"/>
              <a:pPr>
                <a:defRPr/>
              </a:pPr>
              <a:t>‹#›</a:t>
            </a:fld>
            <a:endParaRPr lang="en-US"/>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r>
              <a:rPr lang="en-IN" dirty="0"/>
              <a:t>Chapter 9: Integrating Audio and Video</a:t>
            </a:r>
            <a:endParaRPr lang="en-US" dirty="0"/>
          </a:p>
        </p:txBody>
      </p:sp>
      <p:pic>
        <p:nvPicPr>
          <p:cNvPr id="8" name="Picture 7">
            <a:extLst>
              <a:ext uri="{FF2B5EF4-FFF2-40B4-BE49-F238E27FC236}">
                <a16:creationId xmlns:a16="http://schemas.microsoft.com/office/drawing/2014/main" id="{041D238D-4BDD-77F7-CD87-5991FFF069B1}"/>
              </a:ext>
            </a:extLst>
          </p:cNvPr>
          <p:cNvPicPr>
            <a:picLocks noChangeAspect="1"/>
          </p:cNvPicPr>
          <p:nvPr userDrawn="1"/>
        </p:nvPicPr>
        <p:blipFill>
          <a:blip r:embed="rId2"/>
          <a:stretch>
            <a:fillRect/>
          </a:stretch>
        </p:blipFill>
        <p:spPr>
          <a:xfrm>
            <a:off x="0" y="5431"/>
            <a:ext cx="9144793" cy="359695"/>
          </a:xfrm>
          <a:prstGeom prst="rect">
            <a:avLst/>
          </a:prstGeom>
        </p:spPr>
      </p:pic>
    </p:spTree>
    <p:extLst>
      <p:ext uri="{BB962C8B-B14F-4D97-AF65-F5344CB8AC3E}">
        <p14:creationId xmlns:p14="http://schemas.microsoft.com/office/powerpoint/2010/main" val="393159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10/5/2022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16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10/5/2022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76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10/5/2022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62733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10/5/2022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18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10/5/2022</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88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10/5/2022</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1331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10/5/2022</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89167031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10/5/2022</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6277376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chrome.com/blog/autoplay/"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104302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Creating Multimedia Files</a:t>
            </a:r>
          </a:p>
        </p:txBody>
      </p:sp>
      <p:sp>
        <p:nvSpPr>
          <p:cNvPr id="2" name="Content Placeholder 1"/>
          <p:cNvSpPr>
            <a:spLocks noGrp="1"/>
          </p:cNvSpPr>
          <p:nvPr>
            <p:ph idx="1"/>
          </p:nvPr>
        </p:nvSpPr>
        <p:spPr/>
        <p:txBody>
          <a:bodyPr>
            <a:normAutofit lnSpcReduction="10000"/>
          </a:bodyPr>
          <a:lstStyle/>
          <a:p>
            <a:r>
              <a:rPr lang="en-US" dirty="0"/>
              <a:t>One can obtain multimedia files by creating them or finding files that are already available</a:t>
            </a:r>
          </a:p>
          <a:p>
            <a:r>
              <a:rPr lang="en-IN" dirty="0"/>
              <a:t>Audio files can be created using:</a:t>
            </a:r>
          </a:p>
          <a:p>
            <a:pPr lvl="1"/>
            <a:r>
              <a:rPr lang="en-IN" dirty="0"/>
              <a:t>a microphone</a:t>
            </a:r>
          </a:p>
          <a:p>
            <a:pPr lvl="1"/>
            <a:r>
              <a:rPr lang="en-IN" dirty="0"/>
              <a:t>a software designed to edit digital files, such as Audacity</a:t>
            </a:r>
          </a:p>
          <a:p>
            <a:pPr lvl="1"/>
            <a:r>
              <a:rPr lang="en-IN" dirty="0"/>
              <a:t>a free, open-source audio editor</a:t>
            </a:r>
          </a:p>
          <a:p>
            <a:pPr lvl="1"/>
            <a:r>
              <a:rPr lang="en-IN" dirty="0"/>
              <a:t>Adobe Audition, </a:t>
            </a:r>
            <a:r>
              <a:rPr lang="en-US" dirty="0"/>
              <a:t>which </a:t>
            </a:r>
            <a:r>
              <a:rPr lang="en-IN" dirty="0"/>
              <a:t>can be purchased as part of the Adobe Creative Cloud</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10</a:t>
            </a:fld>
            <a:endParaRPr lang="en-US"/>
          </a:p>
        </p:txBody>
      </p:sp>
    </p:spTree>
    <p:extLst>
      <p:ext uri="{BB962C8B-B14F-4D97-AF65-F5344CB8AC3E}">
        <p14:creationId xmlns:p14="http://schemas.microsoft.com/office/powerpoint/2010/main" val="270327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Creating Multimedia Files (continued 1)</a:t>
            </a:r>
          </a:p>
        </p:txBody>
      </p:sp>
      <p:sp>
        <p:nvSpPr>
          <p:cNvPr id="2" name="Content Placeholder 1"/>
          <p:cNvSpPr>
            <a:spLocks noGrp="1"/>
          </p:cNvSpPr>
          <p:nvPr>
            <p:ph idx="1"/>
          </p:nvPr>
        </p:nvSpPr>
        <p:spPr/>
        <p:txBody>
          <a:bodyPr>
            <a:normAutofit fontScale="85000" lnSpcReduction="10000"/>
          </a:bodyPr>
          <a:lstStyle/>
          <a:p>
            <a:r>
              <a:rPr lang="en-US" sz="3500" dirty="0"/>
              <a:t>In order to use any portion of </a:t>
            </a:r>
            <a:r>
              <a:rPr lang="en-IN" sz="3500" dirty="0"/>
              <a:t>files that have been professionally developed, the copyright and licensing </a:t>
            </a:r>
            <a:r>
              <a:rPr lang="en-US" sz="3500" dirty="0"/>
              <a:t>requirements must be understood and followed</a:t>
            </a:r>
          </a:p>
          <a:p>
            <a:r>
              <a:rPr lang="en-US" sz="3500" dirty="0"/>
              <a:t>Video </a:t>
            </a:r>
            <a:r>
              <a:rPr lang="en-IN" sz="3500" dirty="0"/>
              <a:t>files can be created using </a:t>
            </a:r>
            <a:r>
              <a:rPr lang="en-US" sz="3500" dirty="0"/>
              <a:t>a digital camcorder, a digital camera, or even a </a:t>
            </a:r>
            <a:r>
              <a:rPr lang="en-IN" sz="3500" dirty="0"/>
              <a:t>smartphone to create clips that can be included on a webpage</a:t>
            </a:r>
          </a:p>
          <a:p>
            <a:r>
              <a:rPr lang="en-IN" sz="3500" dirty="0"/>
              <a:t>To find multimedia resources on the web that are available free of copyright restrictions, search for “public domain audio or </a:t>
            </a:r>
            <a:r>
              <a:rPr lang="en-US" sz="3500" dirty="0"/>
              <a:t>video”</a:t>
            </a:r>
            <a:endParaRPr lang="en-IN" sz="3500"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dirty="0"/>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11</a:t>
            </a:fld>
            <a:endParaRPr lang="en-US"/>
          </a:p>
        </p:txBody>
      </p:sp>
    </p:spTree>
    <p:extLst>
      <p:ext uri="{BB962C8B-B14F-4D97-AF65-F5344CB8AC3E}">
        <p14:creationId xmlns:p14="http://schemas.microsoft.com/office/powerpoint/2010/main" val="165796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Creating Multimedia Files (continued 2)</a:t>
            </a:r>
          </a:p>
        </p:txBody>
      </p:sp>
      <p:pic>
        <p:nvPicPr>
          <p:cNvPr id="6" name="Content Placeholder 5" descr="This figure shows the Adobe Premiere Pro Creative Cloud application. The figure consists of five rectangular boxes. The first rectangular box is labeled “Adobe Premiere Pro CC 2015 – C:\User\Jessica\Documents\Adobe\Premiere Pro\9.0\Limited.prproj” at the top of the box. A menu bar that reads “File”, “Edit”, “Clip”, “Sequence”, “Marker”, “Title”, “Window”, and “Help” is positioned below the label. The rest of the box is divided into four rectangular sections.&#10;The first section consists of a header that reads “Source IMG_2311.JPEG”, “Effect Controls”, and “Audio Clip”. An image is positioned below the header, to the center of the section. A horizontal bar is positioned at the bottom of the image with time of the format “HH.MM.SS.MS” at both the corners of the bar. A series of buttons such as stop, pause, previous, rewind, play, forward, and next are positioned at the bottom of the horizontal bar. The second rectangular box labeled “editing window” is positioned on the left side of the first rectangular box. An arrow originating from the second rectangular box points to the first section of the first rectangular box.&#10;The second section of the first rectangular box is positioned on the right side of the first section. The second section is labeled “Preview”. A horizontal bar is positioned at the bottom of the section with time of the format “HH.MM.SS.MS” at both the corners of the bar. The horizontal bar with a series of buttons such as stop, pause, previous, rewind, play, forward, and next are positioned at the bottom of the horizontal bar. The third rectangular box labeled “preview the results” is positioned on the right side of the first rectangular box. An arrow originating from the third rectangular box points to the second section of the first rectangular box.&#10;The third section of the first rectangular box is positioned below the first section. The third section consists of a header that reads “Project”, “Media browser”, “Libraries”, and “Info”. A text that reads “Import media to start” is positioned at the center of the section. A horizontal bar is positioned at the bottom of the section. The fourth rectangular box labeled “collection of media files” is positioned below the second rectangular box. An arrow originating from the fourth rectangular box points to the third section of the first rectangular box.&#10;The fourth section of the first rectangular box is positioned on the right side of the third section. Time of the format “HH.MM.SS.MS” is positioned at the top-left corner of the fourth section. A tool bar is positioned below the time. A text that reads “Drag media here to create sequence” is positioned at the center of the section. The fifth rectangular box labeled “assemble video and audio clips” is positioned above the fourth section in the first rectangular box. An arrow originating from the fifth rectangular box points to the fourth section of the first rectangular box.&#10;The source is mentioned on the right side of the image, which reads “Adobe Premiere Pro CC”." title="Creating Multimedia Files"/>
          <p:cNvPicPr>
            <a:picLocks noGrp="1" noChangeAspect="1"/>
          </p:cNvPicPr>
          <p:nvPr>
            <p:ph idx="1"/>
          </p:nvPr>
        </p:nvPicPr>
        <p:blipFill>
          <a:blip r:embed="rId2"/>
          <a:stretch>
            <a:fillRect/>
          </a:stretch>
        </p:blipFill>
        <p:spPr>
          <a:xfrm>
            <a:off x="628650" y="2145001"/>
            <a:ext cx="7886700" cy="3712585"/>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12</a:t>
            </a:fld>
            <a:endParaRPr lang="en-US"/>
          </a:p>
        </p:txBody>
      </p:sp>
    </p:spTree>
    <p:extLst>
      <p:ext uri="{BB962C8B-B14F-4D97-AF65-F5344CB8AC3E}">
        <p14:creationId xmlns:p14="http://schemas.microsoft.com/office/powerpoint/2010/main" val="331665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Embedded vs. External Multimedia</a:t>
            </a:r>
          </a:p>
        </p:txBody>
      </p:sp>
      <p:sp>
        <p:nvSpPr>
          <p:cNvPr id="7" name="Content Placeholder 6"/>
          <p:cNvSpPr>
            <a:spLocks noGrp="1"/>
          </p:cNvSpPr>
          <p:nvPr>
            <p:ph sz="half" idx="1"/>
          </p:nvPr>
        </p:nvSpPr>
        <p:spPr>
          <a:xfrm>
            <a:off x="152400" y="1690689"/>
            <a:ext cx="4419600" cy="4267200"/>
          </a:xfrm>
        </p:spPr>
        <p:txBody>
          <a:bodyPr>
            <a:normAutofit/>
          </a:bodyPr>
          <a:lstStyle/>
          <a:p>
            <a:pPr marL="0" indent="0" algn="ctr">
              <a:buNone/>
            </a:pPr>
            <a:r>
              <a:rPr lang="en-US" sz="3200" dirty="0"/>
              <a:t> </a:t>
            </a:r>
            <a:r>
              <a:rPr lang="en-US" sz="3200" b="1" dirty="0"/>
              <a:t>Embedded Multimedia</a:t>
            </a:r>
          </a:p>
          <a:p>
            <a:pPr lvl="1"/>
            <a:r>
              <a:rPr lang="en-US" sz="2800" dirty="0"/>
              <a:t>The embedded media </a:t>
            </a:r>
            <a:r>
              <a:rPr lang="en-IN" sz="2800" dirty="0"/>
              <a:t>files appear within the webpage along with the audio or video player controls</a:t>
            </a:r>
          </a:p>
          <a:p>
            <a:pPr lvl="1"/>
            <a:r>
              <a:rPr lang="en-US" sz="2800" dirty="0"/>
              <a:t>Visitors </a:t>
            </a:r>
            <a:r>
              <a:rPr lang="en-IN" sz="2800" dirty="0"/>
              <a:t>use the controls to play or stop the media</a:t>
            </a:r>
            <a:endParaRPr lang="en-US" dirty="0"/>
          </a:p>
          <a:p>
            <a:endParaRPr lang="en-US" dirty="0"/>
          </a:p>
        </p:txBody>
      </p:sp>
      <p:sp>
        <p:nvSpPr>
          <p:cNvPr id="8" name="Content Placeholder 7"/>
          <p:cNvSpPr>
            <a:spLocks noGrp="1"/>
          </p:cNvSpPr>
          <p:nvPr>
            <p:ph sz="half" idx="2"/>
          </p:nvPr>
        </p:nvSpPr>
        <p:spPr>
          <a:xfrm>
            <a:off x="4572000" y="1678496"/>
            <a:ext cx="4419600" cy="4267201"/>
          </a:xfrm>
        </p:spPr>
        <p:txBody>
          <a:bodyPr>
            <a:normAutofit/>
          </a:bodyPr>
          <a:lstStyle/>
          <a:p>
            <a:pPr marL="0" indent="0" algn="ctr">
              <a:buNone/>
            </a:pPr>
            <a:r>
              <a:rPr lang="en-IN" sz="3200" b="1" dirty="0"/>
              <a:t>External Multimedia</a:t>
            </a:r>
          </a:p>
          <a:p>
            <a:pPr lvl="1"/>
            <a:r>
              <a:rPr lang="en-IN" sz="2800" dirty="0"/>
              <a:t>The external media is displayed out of context with the webpage that contains </a:t>
            </a:r>
            <a:r>
              <a:rPr lang="en-US" sz="2800" dirty="0"/>
              <a:t>the link		</a:t>
            </a:r>
          </a:p>
          <a:p>
            <a:pPr lvl="1"/>
            <a:r>
              <a:rPr lang="en-IN" sz="2800" dirty="0"/>
              <a:t>Website visitors click a link</a:t>
            </a:r>
            <a:r>
              <a:rPr lang="en-US" sz="2800" dirty="0"/>
              <a:t> to </a:t>
            </a:r>
            <a:r>
              <a:rPr lang="en-IN" sz="2800" dirty="0"/>
              <a:t>access external media files</a:t>
            </a:r>
          </a:p>
        </p:txBody>
      </p:sp>
      <p:sp>
        <p:nvSpPr>
          <p:cNvPr id="4" name="Slide Number Placeholder 3"/>
          <p:cNvSpPr>
            <a:spLocks noGrp="1"/>
          </p:cNvSpPr>
          <p:nvPr>
            <p:ph type="sldNum" sz="quarter" idx="12"/>
          </p:nvPr>
        </p:nvSpPr>
        <p:spPr>
          <a:xfrm>
            <a:off x="8537448" y="6337299"/>
            <a:ext cx="457200" cy="366507"/>
          </a:xfrm>
        </p:spPr>
        <p:txBody>
          <a:bodyPr/>
          <a:lstStyle/>
          <a:p>
            <a:pPr>
              <a:defRPr/>
            </a:pPr>
            <a:fld id="{57E15ED7-AEEC-4489-8096-248FA61FDFB7}" type="slidenum">
              <a:rPr lang="en-US" smtClean="0"/>
              <a:pPr>
                <a:defRPr/>
              </a:pPr>
              <a:t>13</a:t>
            </a:fld>
            <a:endParaRPr lang="en-US" dirty="0"/>
          </a:p>
        </p:txBody>
      </p:sp>
      <p:sp>
        <p:nvSpPr>
          <p:cNvPr id="3" name="Footer Placeholder 2"/>
          <p:cNvSpPr>
            <a:spLocks noGrp="1"/>
          </p:cNvSpPr>
          <p:nvPr>
            <p:ph type="ftr" sz="quarter" idx="11"/>
          </p:nvPr>
        </p:nvSpPr>
        <p:spPr>
          <a:xfrm>
            <a:off x="152400" y="6338047"/>
            <a:ext cx="8385048" cy="365760"/>
          </a:xfrm>
        </p:spPr>
        <p:txBody>
          <a:bodyPr/>
          <a:lstStyle/>
          <a:p>
            <a:r>
              <a:rPr lang="en-IN" dirty="0"/>
              <a:t>Chapter 9: Integrating Audio and Video</a:t>
            </a:r>
            <a:endParaRPr lang="en-US" dirty="0"/>
          </a:p>
        </p:txBody>
      </p:sp>
    </p:spTree>
    <p:extLst>
      <p:ext uri="{BB962C8B-B14F-4D97-AF65-F5344CB8AC3E}">
        <p14:creationId xmlns:p14="http://schemas.microsoft.com/office/powerpoint/2010/main" val="47720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Embedded vs. External Multimedia (continued 1)</a:t>
            </a:r>
          </a:p>
        </p:txBody>
      </p:sp>
      <p:sp>
        <p:nvSpPr>
          <p:cNvPr id="2" name="Content Placeholder 1"/>
          <p:cNvSpPr>
            <a:spLocks noGrp="1"/>
          </p:cNvSpPr>
          <p:nvPr>
            <p:ph idx="1"/>
          </p:nvPr>
        </p:nvSpPr>
        <p:spPr/>
        <p:txBody>
          <a:bodyPr>
            <a:normAutofit/>
          </a:bodyPr>
          <a:lstStyle/>
          <a:p>
            <a:r>
              <a:rPr lang="en-IN" dirty="0"/>
              <a:t>Embedding media is similar to inserting inline images</a:t>
            </a:r>
          </a:p>
          <a:p>
            <a:r>
              <a:rPr lang="en-IN" dirty="0"/>
              <a:t>Prior to HTML5, the </a:t>
            </a:r>
            <a:r>
              <a:rPr lang="en-IN" sz="2600" dirty="0">
                <a:latin typeface="Courier New" panose="02070309020205020404" pitchFamily="49" charset="0"/>
                <a:cs typeface="Courier New" panose="02070309020205020404" pitchFamily="49" charset="0"/>
              </a:rPr>
              <a:t>object</a:t>
            </a:r>
            <a:r>
              <a:rPr lang="en-IN" b="1" dirty="0"/>
              <a:t> </a:t>
            </a:r>
            <a:r>
              <a:rPr lang="en-IN" dirty="0"/>
              <a:t>element was used to insert embedded content, including multimedia</a:t>
            </a:r>
          </a:p>
          <a:p>
            <a:r>
              <a:rPr lang="en-US" dirty="0"/>
              <a:t>Two new </a:t>
            </a:r>
            <a:r>
              <a:rPr lang="en-IN" dirty="0"/>
              <a:t>elements introduced by HTML5, </a:t>
            </a:r>
            <a:r>
              <a:rPr lang="en-IN" sz="2600" dirty="0">
                <a:latin typeface="Courier New" panose="02070309020205020404" pitchFamily="49" charset="0"/>
                <a:cs typeface="Courier New" panose="02070309020205020404" pitchFamily="49" charset="0"/>
              </a:rPr>
              <a:t>audio</a:t>
            </a:r>
            <a:r>
              <a:rPr lang="en-IN" b="1" dirty="0"/>
              <a:t> </a:t>
            </a:r>
            <a:r>
              <a:rPr lang="en-IN" dirty="0"/>
              <a:t>and </a:t>
            </a:r>
            <a:r>
              <a:rPr lang="en-IN" sz="2600" dirty="0">
                <a:latin typeface="Courier New" panose="02070309020205020404" pitchFamily="49" charset="0"/>
                <a:cs typeface="Courier New" panose="02070309020205020404" pitchFamily="49" charset="0"/>
              </a:rPr>
              <a:t>video</a:t>
            </a:r>
            <a:r>
              <a:rPr lang="en-IN" dirty="0"/>
              <a:t>, can be used as an alternative to the </a:t>
            </a:r>
            <a:r>
              <a:rPr lang="en-IN" sz="2600" dirty="0">
                <a:latin typeface="Courier New" panose="02070309020205020404" pitchFamily="49" charset="0"/>
                <a:cs typeface="Courier New" panose="02070309020205020404" pitchFamily="49" charset="0"/>
              </a:rPr>
              <a:t>object</a:t>
            </a:r>
            <a:r>
              <a:rPr lang="en-IN" b="1" dirty="0"/>
              <a:t> </a:t>
            </a:r>
            <a:r>
              <a:rPr lang="en-IN" dirty="0"/>
              <a:t>element</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14</a:t>
            </a:fld>
            <a:endParaRPr lang="en-US" dirty="0"/>
          </a:p>
        </p:txBody>
      </p:sp>
    </p:spTree>
    <p:extLst>
      <p:ext uri="{BB962C8B-B14F-4D97-AF65-F5344CB8AC3E}">
        <p14:creationId xmlns:p14="http://schemas.microsoft.com/office/powerpoint/2010/main" val="34184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Embedded vs. External Multimedia (continued 2)</a:t>
            </a:r>
          </a:p>
        </p:txBody>
      </p:sp>
      <p:sp>
        <p:nvSpPr>
          <p:cNvPr id="2" name="Content Placeholder 1"/>
          <p:cNvSpPr>
            <a:spLocks noGrp="1"/>
          </p:cNvSpPr>
          <p:nvPr>
            <p:ph idx="1"/>
          </p:nvPr>
        </p:nvSpPr>
        <p:spPr/>
        <p:txBody>
          <a:bodyPr>
            <a:normAutofit/>
          </a:bodyPr>
          <a:lstStyle/>
          <a:p>
            <a:r>
              <a:rPr lang="en-US" dirty="0"/>
              <a:t>Using external links is a common web development practice</a:t>
            </a:r>
          </a:p>
          <a:p>
            <a:r>
              <a:rPr lang="en-US" dirty="0"/>
              <a:t>For example, </a:t>
            </a:r>
            <a:r>
              <a:rPr lang="en-IN" dirty="0"/>
              <a:t>sites that provide video resources, such as YouTube, use external media files and the embed</a:t>
            </a:r>
            <a:r>
              <a:rPr lang="en-IN" b="1" dirty="0"/>
              <a:t> </a:t>
            </a:r>
            <a:r>
              <a:rPr lang="en-IN" dirty="0"/>
              <a:t>element, which defines a container for an external application or interactive content (also called a plug-in)</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15</a:t>
            </a:fld>
            <a:endParaRPr lang="en-US"/>
          </a:p>
        </p:txBody>
      </p:sp>
    </p:spTree>
    <p:extLst>
      <p:ext uri="{BB962C8B-B14F-4D97-AF65-F5344CB8AC3E}">
        <p14:creationId xmlns:p14="http://schemas.microsoft.com/office/powerpoint/2010/main" val="147753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Media Players and Plug-Ins</a:t>
            </a:r>
          </a:p>
        </p:txBody>
      </p:sp>
      <p:sp>
        <p:nvSpPr>
          <p:cNvPr id="2" name="Content Placeholder 1"/>
          <p:cNvSpPr>
            <a:spLocks noGrp="1"/>
          </p:cNvSpPr>
          <p:nvPr>
            <p:ph idx="1"/>
          </p:nvPr>
        </p:nvSpPr>
        <p:spPr/>
        <p:txBody>
          <a:bodyPr>
            <a:normAutofit lnSpcReduction="10000"/>
          </a:bodyPr>
          <a:lstStyle/>
          <a:p>
            <a:r>
              <a:rPr lang="en-IN" b="1" dirty="0"/>
              <a:t>Media player </a:t>
            </a:r>
            <a:r>
              <a:rPr lang="en-IN" dirty="0"/>
              <a:t>–</a:t>
            </a:r>
            <a:r>
              <a:rPr lang="en-IN" b="1" dirty="0"/>
              <a:t> </a:t>
            </a:r>
            <a:r>
              <a:rPr lang="en-IN" dirty="0"/>
              <a:t>A computer software that is used to play multimedia files</a:t>
            </a:r>
          </a:p>
          <a:p>
            <a:r>
              <a:rPr lang="en-IN" b="1" dirty="0"/>
              <a:t>Plug-in</a:t>
            </a:r>
            <a:r>
              <a:rPr lang="en-IN" dirty="0"/>
              <a:t> – An extra software added to browsers (or other programs) to provide a capability that is not inherent to the browser</a:t>
            </a:r>
          </a:p>
          <a:p>
            <a:r>
              <a:rPr lang="en-IN" dirty="0"/>
              <a:t>Plug-in is also called an add-in or add-on</a:t>
            </a:r>
          </a:p>
          <a:p>
            <a:r>
              <a:rPr lang="en-IN" dirty="0"/>
              <a:t>For embedded media files to work in a browser, website visitors need to have the correct plug-in</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16</a:t>
            </a:fld>
            <a:endParaRPr lang="en-US"/>
          </a:p>
        </p:txBody>
      </p:sp>
    </p:spTree>
    <p:extLst>
      <p:ext uri="{BB962C8B-B14F-4D97-AF65-F5344CB8AC3E}">
        <p14:creationId xmlns:p14="http://schemas.microsoft.com/office/powerpoint/2010/main" val="287929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and Multimedia</a:t>
            </a:r>
          </a:p>
        </p:txBody>
      </p:sp>
      <p:sp>
        <p:nvSpPr>
          <p:cNvPr id="2" name="Content Placeholder 1"/>
          <p:cNvSpPr>
            <a:spLocks noGrp="1"/>
          </p:cNvSpPr>
          <p:nvPr>
            <p:ph idx="1"/>
          </p:nvPr>
        </p:nvSpPr>
        <p:spPr/>
        <p:txBody>
          <a:bodyPr/>
          <a:lstStyle/>
          <a:p>
            <a:r>
              <a:rPr lang="en-IN" dirty="0"/>
              <a:t>Built-in media support is introduced in HTML5 through the </a:t>
            </a:r>
            <a:r>
              <a:rPr lang="en-IN" sz="2600" dirty="0">
                <a:latin typeface="Courier New" panose="02070309020205020404" pitchFamily="49" charset="0"/>
                <a:cs typeface="Courier New" panose="02070309020205020404" pitchFamily="49" charset="0"/>
              </a:rPr>
              <a:t>audio</a:t>
            </a:r>
            <a:r>
              <a:rPr lang="en-IN" b="1" dirty="0"/>
              <a:t> </a:t>
            </a:r>
            <a:r>
              <a:rPr lang="en-IN" dirty="0"/>
              <a:t>and </a:t>
            </a:r>
            <a:r>
              <a:rPr lang="en-IN" sz="2600" dirty="0">
                <a:latin typeface="Courier New" panose="02070309020205020404" pitchFamily="49" charset="0"/>
                <a:cs typeface="Courier New" panose="02070309020205020404" pitchFamily="49" charset="0"/>
              </a:rPr>
              <a:t>video</a:t>
            </a:r>
            <a:r>
              <a:rPr lang="en-IN" b="1" dirty="0"/>
              <a:t> </a:t>
            </a:r>
            <a:r>
              <a:rPr lang="en-US" dirty="0"/>
              <a:t>elements</a:t>
            </a:r>
          </a:p>
          <a:p>
            <a:r>
              <a:rPr lang="en-IN" dirty="0"/>
              <a:t>Web developers can easily embed media into HTML </a:t>
            </a:r>
            <a:r>
              <a:rPr lang="en-US" dirty="0"/>
              <a:t>documents using the </a:t>
            </a:r>
            <a:r>
              <a:rPr lang="en-IN" sz="2600" dirty="0">
                <a:latin typeface="Courier New" panose="02070309020205020404" pitchFamily="49" charset="0"/>
                <a:cs typeface="Courier New" panose="02070309020205020404" pitchFamily="49" charset="0"/>
              </a:rPr>
              <a:t>audio</a:t>
            </a:r>
            <a:r>
              <a:rPr lang="en-IN" b="1" dirty="0"/>
              <a:t> </a:t>
            </a:r>
            <a:r>
              <a:rPr lang="en-IN" dirty="0"/>
              <a:t>and </a:t>
            </a:r>
            <a:r>
              <a:rPr lang="en-IN" sz="2600" dirty="0">
                <a:latin typeface="Courier New" panose="02070309020205020404" pitchFamily="49" charset="0"/>
                <a:cs typeface="Courier New" panose="02070309020205020404" pitchFamily="49" charset="0"/>
              </a:rPr>
              <a:t>video</a:t>
            </a:r>
            <a:r>
              <a:rPr lang="en-IN" b="1" dirty="0"/>
              <a:t> </a:t>
            </a:r>
            <a:r>
              <a:rPr lang="en-US" dirty="0"/>
              <a:t>elements</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17</a:t>
            </a:fld>
            <a:endParaRPr lang="en-US"/>
          </a:p>
        </p:txBody>
      </p:sp>
    </p:spTree>
    <p:extLst>
      <p:ext uri="{BB962C8B-B14F-4D97-AF65-F5344CB8AC3E}">
        <p14:creationId xmlns:p14="http://schemas.microsoft.com/office/powerpoint/2010/main" val="33773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Flash</a:t>
            </a:r>
          </a:p>
        </p:txBody>
      </p:sp>
      <p:sp>
        <p:nvSpPr>
          <p:cNvPr id="2" name="Content Placeholder 1"/>
          <p:cNvSpPr>
            <a:spLocks noGrp="1"/>
          </p:cNvSpPr>
          <p:nvPr>
            <p:ph idx="1"/>
          </p:nvPr>
        </p:nvSpPr>
        <p:spPr/>
        <p:txBody>
          <a:bodyPr>
            <a:normAutofit fontScale="92500" lnSpcReduction="10000"/>
          </a:bodyPr>
          <a:lstStyle/>
          <a:p>
            <a:r>
              <a:rPr lang="en-IN" dirty="0"/>
              <a:t>Flash, or Adobe Flash, has been used within websites for approximately 20 years</a:t>
            </a:r>
          </a:p>
          <a:p>
            <a:r>
              <a:rPr lang="en-IN" dirty="0"/>
              <a:t>It can be used to create animations or movie files</a:t>
            </a:r>
          </a:p>
          <a:p>
            <a:r>
              <a:rPr lang="en-IN" dirty="0"/>
              <a:t>Flash files require the browsers to have a Flash plug-in and end with the .</a:t>
            </a:r>
            <a:r>
              <a:rPr lang="en-IN" dirty="0" err="1"/>
              <a:t>swf</a:t>
            </a:r>
            <a:r>
              <a:rPr lang="en-IN" dirty="0"/>
              <a:t> file extension</a:t>
            </a:r>
          </a:p>
          <a:p>
            <a:r>
              <a:rPr lang="en-IN" dirty="0"/>
              <a:t>Since the iOS operating system does not support flash, web developers have embraced JavaScript to incorporate additional interactivity within their websites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18</a:t>
            </a:fld>
            <a:endParaRPr lang="en-US"/>
          </a:p>
        </p:txBody>
      </p:sp>
    </p:spTree>
    <p:extLst>
      <p:ext uri="{BB962C8B-B14F-4D97-AF65-F5344CB8AC3E}">
        <p14:creationId xmlns:p14="http://schemas.microsoft.com/office/powerpoint/2010/main" val="2100482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 Applets</a:t>
            </a:r>
          </a:p>
        </p:txBody>
      </p:sp>
      <p:sp>
        <p:nvSpPr>
          <p:cNvPr id="2" name="Content Placeholder 1"/>
          <p:cNvSpPr>
            <a:spLocks noGrp="1"/>
          </p:cNvSpPr>
          <p:nvPr>
            <p:ph idx="1"/>
          </p:nvPr>
        </p:nvSpPr>
        <p:spPr/>
        <p:txBody>
          <a:bodyPr/>
          <a:lstStyle/>
          <a:p>
            <a:r>
              <a:rPr lang="en-IN" b="1" dirty="0"/>
              <a:t>Java applet</a:t>
            </a:r>
            <a:r>
              <a:rPr lang="en-IN" dirty="0"/>
              <a:t> – A small program created with Java, a programming language</a:t>
            </a:r>
          </a:p>
          <a:p>
            <a:r>
              <a:rPr lang="en-IN" dirty="0"/>
              <a:t>If browsers have installed and enabled Java, Java applets can be embedded within a webpage</a:t>
            </a:r>
            <a:endParaRPr lang="en-US" dirty="0"/>
          </a:p>
          <a:p>
            <a:r>
              <a:rPr lang="en-US" dirty="0"/>
              <a:t>The use of Java applet in today’s modern websites is deteriorating</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19</a:t>
            </a:fld>
            <a:endParaRPr lang="en-US"/>
          </a:p>
        </p:txBody>
      </p:sp>
    </p:spTree>
    <p:extLst>
      <p:ext uri="{BB962C8B-B14F-4D97-AF65-F5344CB8AC3E}">
        <p14:creationId xmlns:p14="http://schemas.microsoft.com/office/powerpoint/2010/main" val="221155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355219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 Element</a:t>
            </a:r>
          </a:p>
        </p:txBody>
      </p:sp>
      <p:sp>
        <p:nvSpPr>
          <p:cNvPr id="2" name="Content Placeholder 1"/>
          <p:cNvSpPr>
            <a:spLocks noGrp="1"/>
          </p:cNvSpPr>
          <p:nvPr>
            <p:ph idx="1"/>
          </p:nvPr>
        </p:nvSpPr>
        <p:spPr/>
        <p:txBody>
          <a:bodyPr>
            <a:normAutofit/>
          </a:bodyPr>
          <a:lstStyle/>
          <a:p>
            <a:r>
              <a:rPr lang="en-IN" dirty="0"/>
              <a:t>The HTML </a:t>
            </a:r>
            <a:r>
              <a:rPr lang="en-IN" sz="2600" dirty="0">
                <a:latin typeface="Courier New" panose="02070309020205020404" pitchFamily="49" charset="0"/>
                <a:cs typeface="Courier New" panose="02070309020205020404" pitchFamily="49" charset="0"/>
              </a:rPr>
              <a:t>object</a:t>
            </a:r>
            <a:r>
              <a:rPr lang="en-IN" dirty="0"/>
              <a:t> element is used to embed multimedia objects such as Flash </a:t>
            </a:r>
            <a:r>
              <a:rPr lang="en-US" dirty="0"/>
              <a:t>files, Java applets, PDF files, and ActiveX controls</a:t>
            </a:r>
          </a:p>
          <a:p>
            <a:r>
              <a:rPr lang="en-IN" dirty="0"/>
              <a:t>The </a:t>
            </a:r>
            <a:r>
              <a:rPr lang="en-IN" sz="2600" dirty="0" err="1">
                <a:latin typeface="Courier New" panose="02070309020205020404" pitchFamily="49" charset="0"/>
                <a:cs typeface="Courier New" panose="02070309020205020404" pitchFamily="49" charset="0"/>
              </a:rPr>
              <a:t>param</a:t>
            </a:r>
            <a:r>
              <a:rPr lang="en-IN" b="1" dirty="0"/>
              <a:t> </a:t>
            </a:r>
            <a:r>
              <a:rPr lang="en-IN" dirty="0"/>
              <a:t>element is used to define parameters for plug-ins embedded with an </a:t>
            </a:r>
            <a:r>
              <a:rPr lang="en-IN" sz="2600" dirty="0">
                <a:latin typeface="Courier New" panose="02070309020205020404" pitchFamily="49" charset="0"/>
                <a:cs typeface="Courier New" panose="02070309020205020404" pitchFamily="49" charset="0"/>
              </a:rPr>
              <a:t>object</a:t>
            </a:r>
            <a:r>
              <a:rPr lang="en-IN" b="1" dirty="0"/>
              <a:t> </a:t>
            </a:r>
            <a:r>
              <a:rPr lang="en-IN" dirty="0"/>
              <a:t>element</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20</a:t>
            </a:fld>
            <a:endParaRPr lang="en-US"/>
          </a:p>
        </p:txBody>
      </p:sp>
    </p:spTree>
    <p:extLst>
      <p:ext uri="{BB962C8B-B14F-4D97-AF65-F5344CB8AC3E}">
        <p14:creationId xmlns:p14="http://schemas.microsoft.com/office/powerpoint/2010/main" val="509761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 Element (continued)</a:t>
            </a:r>
          </a:p>
        </p:txBody>
      </p:sp>
      <p:sp>
        <p:nvSpPr>
          <p:cNvPr id="2" name="Content Placeholder 1"/>
          <p:cNvSpPr>
            <a:spLocks noGrp="1"/>
          </p:cNvSpPr>
          <p:nvPr>
            <p:ph idx="1"/>
          </p:nvPr>
        </p:nvSpPr>
        <p:spPr/>
        <p:txBody>
          <a:bodyPr>
            <a:normAutofit lnSpcReduction="10000"/>
          </a:bodyPr>
          <a:lstStyle/>
          <a:p>
            <a:r>
              <a:rPr lang="en-US" dirty="0"/>
              <a:t>The following is an </a:t>
            </a:r>
            <a:r>
              <a:rPr lang="en-IN" dirty="0"/>
              <a:t>example of the </a:t>
            </a:r>
            <a:r>
              <a:rPr lang="en-IN" sz="2600" dirty="0">
                <a:latin typeface="Courier New" panose="02070309020205020404" pitchFamily="49" charset="0"/>
                <a:cs typeface="Courier New" panose="02070309020205020404" pitchFamily="49" charset="0"/>
              </a:rPr>
              <a:t>object</a:t>
            </a:r>
            <a:r>
              <a:rPr lang="en-IN" b="1" dirty="0"/>
              <a:t> </a:t>
            </a:r>
            <a:r>
              <a:rPr lang="en-IN" dirty="0"/>
              <a:t>element</a:t>
            </a:r>
          </a:p>
          <a:p>
            <a:pPr marL="457200" lvl="1" indent="0">
              <a:buNone/>
            </a:pPr>
            <a:r>
              <a:rPr lang="en-US" sz="2600" dirty="0">
                <a:latin typeface="Courier New" panose="02070309020205020404" pitchFamily="49" charset="0"/>
                <a:cs typeface="Courier New" panose="02070309020205020404" pitchFamily="49" charset="0"/>
              </a:rPr>
              <a:t>&lt;object data="audio.wav"&gt;</a:t>
            </a:r>
          </a:p>
          <a:p>
            <a:pPr marL="457200" lvl="1" indent="0">
              <a:buNone/>
            </a:pPr>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param</a:t>
            </a:r>
            <a:r>
              <a:rPr lang="en-IN" sz="2600" dirty="0">
                <a:latin typeface="Courier New" panose="02070309020205020404" pitchFamily="49" charset="0"/>
                <a:cs typeface="Courier New" panose="02070309020205020404" pitchFamily="49" charset="0"/>
              </a:rPr>
              <a:t> name="</a:t>
            </a:r>
            <a:r>
              <a:rPr lang="en-IN" sz="2600" dirty="0" err="1">
                <a:latin typeface="Courier New" panose="02070309020205020404" pitchFamily="49" charset="0"/>
                <a:cs typeface="Courier New" panose="02070309020205020404" pitchFamily="49" charset="0"/>
              </a:rPr>
              <a:t>autoplay</a:t>
            </a:r>
            <a:r>
              <a:rPr lang="en-IN" sz="2600" dirty="0">
                <a:latin typeface="Courier New" panose="02070309020205020404" pitchFamily="49" charset="0"/>
                <a:cs typeface="Courier New" panose="02070309020205020404" pitchFamily="49" charset="0"/>
              </a:rPr>
              <a:t>" value="true"&gt;</a:t>
            </a:r>
          </a:p>
          <a:p>
            <a:pPr marL="457200" lvl="1" indent="0">
              <a:buNone/>
            </a:pPr>
            <a:r>
              <a:rPr lang="en-US" sz="2600" dirty="0">
                <a:latin typeface="Courier New" panose="02070309020205020404" pitchFamily="49" charset="0"/>
                <a:cs typeface="Courier New" panose="02070309020205020404" pitchFamily="49" charset="0"/>
              </a:rPr>
              <a:t>&lt;/object&gt;</a:t>
            </a:r>
            <a:endParaRPr lang="en-US" dirty="0"/>
          </a:p>
          <a:p>
            <a:pPr marL="349250" lvl="1" indent="0">
              <a:buNone/>
            </a:pPr>
            <a:r>
              <a:rPr lang="en-IN" sz="3200" dirty="0"/>
              <a:t>In this example, an audio file named audio.wav is embedded on the webpage</a:t>
            </a:r>
          </a:p>
          <a:p>
            <a:pPr marL="349250" lvl="1" indent="0">
              <a:buNone/>
            </a:pPr>
            <a:r>
              <a:rPr lang="en-IN" sz="3200" dirty="0"/>
              <a:t>The </a:t>
            </a:r>
            <a:r>
              <a:rPr lang="en-IN" sz="3200" dirty="0" err="1"/>
              <a:t>autoplay</a:t>
            </a:r>
            <a:r>
              <a:rPr lang="en-IN" sz="3200" dirty="0"/>
              <a:t> parameter is set to true, meaning the audio starts playing when the </a:t>
            </a:r>
            <a:r>
              <a:rPr lang="en-US" sz="3200" dirty="0"/>
              <a:t>webpage opens</a:t>
            </a:r>
            <a:endParaRPr lang="en-US" sz="3200" dirty="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21</a:t>
            </a:fld>
            <a:endParaRPr lang="en-US"/>
          </a:p>
        </p:txBody>
      </p:sp>
    </p:spTree>
    <p:extLst>
      <p:ext uri="{BB962C8B-B14F-4D97-AF65-F5344CB8AC3E}">
        <p14:creationId xmlns:p14="http://schemas.microsoft.com/office/powerpoint/2010/main" val="3790851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Integrating Audio</a:t>
            </a:r>
          </a:p>
        </p:txBody>
      </p:sp>
      <p:sp>
        <p:nvSpPr>
          <p:cNvPr id="2" name="Content Placeholder 1"/>
          <p:cNvSpPr>
            <a:spLocks noGrp="1"/>
          </p:cNvSpPr>
          <p:nvPr>
            <p:ph idx="1"/>
          </p:nvPr>
        </p:nvSpPr>
        <p:spPr/>
        <p:txBody>
          <a:bodyPr/>
          <a:lstStyle/>
          <a:p>
            <a:r>
              <a:rPr lang="en-IN" dirty="0"/>
              <a:t>Audio blended within a webpage should have a definite purpose and should provide added value or instruction</a:t>
            </a:r>
          </a:p>
          <a:p>
            <a:r>
              <a:rPr lang="en-US" dirty="0"/>
              <a:t>The </a:t>
            </a:r>
            <a:r>
              <a:rPr lang="en-IN" dirty="0"/>
              <a:t>time taken for a browser to load the audio file should also be considered</a:t>
            </a:r>
          </a:p>
          <a:p>
            <a:r>
              <a:rPr lang="en-IN" dirty="0"/>
              <a:t>One </a:t>
            </a:r>
            <a:r>
              <a:rPr lang="en-US" dirty="0"/>
              <a:t>favored</a:t>
            </a:r>
            <a:r>
              <a:rPr lang="en-IN" dirty="0"/>
              <a:t> way that websites use audio is to provide links to music files that visitors can play or download</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22</a:t>
            </a:fld>
            <a:endParaRPr lang="en-US"/>
          </a:p>
        </p:txBody>
      </p:sp>
    </p:spTree>
    <p:extLst>
      <p:ext uri="{BB962C8B-B14F-4D97-AF65-F5344CB8AC3E}">
        <p14:creationId xmlns:p14="http://schemas.microsoft.com/office/powerpoint/2010/main" val="4143396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Audio File Formats</a:t>
            </a:r>
          </a:p>
        </p:txBody>
      </p:sp>
      <p:sp>
        <p:nvSpPr>
          <p:cNvPr id="2" name="Content Placeholder 1"/>
          <p:cNvSpPr>
            <a:spLocks noGrp="1"/>
          </p:cNvSpPr>
          <p:nvPr>
            <p:ph idx="1"/>
          </p:nvPr>
        </p:nvSpPr>
        <p:spPr/>
        <p:txBody>
          <a:bodyPr>
            <a:normAutofit lnSpcReduction="10000"/>
          </a:bodyPr>
          <a:lstStyle/>
          <a:p>
            <a:r>
              <a:rPr lang="en-IN" dirty="0"/>
              <a:t>The three audio file formats supported by the </a:t>
            </a:r>
            <a:r>
              <a:rPr lang="en-US" dirty="0"/>
              <a:t>HTML5 </a:t>
            </a:r>
            <a:r>
              <a:rPr lang="en-IN" sz="2600" dirty="0">
                <a:latin typeface="Courier New" panose="02070309020205020404" pitchFamily="49" charset="0"/>
                <a:cs typeface="Courier New" panose="02070309020205020404" pitchFamily="49" charset="0"/>
              </a:rPr>
              <a:t>audio</a:t>
            </a:r>
            <a:r>
              <a:rPr lang="en-IN" b="1" dirty="0"/>
              <a:t> </a:t>
            </a:r>
            <a:r>
              <a:rPr lang="en-IN" dirty="0"/>
              <a:t>element are .mp3, .</a:t>
            </a:r>
            <a:r>
              <a:rPr lang="en-IN" dirty="0" err="1"/>
              <a:t>ogg</a:t>
            </a:r>
            <a:r>
              <a:rPr lang="en-IN" dirty="0"/>
              <a:t>, and .wav</a:t>
            </a:r>
          </a:p>
          <a:p>
            <a:r>
              <a:rPr lang="en-IN" dirty="0"/>
              <a:t>Audio converter software can be used to convert files from one audio format to a supported format</a:t>
            </a:r>
          </a:p>
          <a:p>
            <a:r>
              <a:rPr lang="en-IN" dirty="0"/>
              <a:t>File compression techniques are used to reduce the size of the audio files for the web, though they can also diminish the sound quality</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23</a:t>
            </a:fld>
            <a:endParaRPr lang="en-US"/>
          </a:p>
        </p:txBody>
      </p:sp>
    </p:spTree>
    <p:extLst>
      <p:ext uri="{BB962C8B-B14F-4D97-AF65-F5344CB8AC3E}">
        <p14:creationId xmlns:p14="http://schemas.microsoft.com/office/powerpoint/2010/main" val="228702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Audio File Formats (continued)</a:t>
            </a:r>
          </a:p>
        </p:txBody>
      </p:sp>
      <p:pic>
        <p:nvPicPr>
          <p:cNvPr id="6" name="Content Placeholder 5" descr="This table provides data about the common audio file formats. It has 3 columns and 9 rows. The header of column 1 reads “File Format”, the header of column 2 reads “File Extension”, and the header of column 3 reads “Description”.&#10;In row 2, column 1 reads “AIFF”, column 2 reads “.aiff”, and column 3 consists of two points. The first point reads “Standard audio file format developed by Apple” and the second point reads “As an uncompressed and lossless format, it uses more disk space than the MP3 format”.&#10;In row 3, column 1 reads “AU”, column 2 reads “.au”, and column 3 consists of two points. The first point reads “Standard audio file format used by Sun, Unix, and Java” and the second point reads “Can be compressed”.&#10;In row 4, column 1 reads “MIDI” and column 2 consists of two points where the first point reads “.mid” and the second point reads “.rmi”.Column 3 consists of three points. The first point reads “Musical Instrument Digital Interface (MIDI)”, the second point reads “Limited to electronic musical instruments (such as synthesizers) and other electronic equipment”, and the third point reads “Files can be much smaller than in other formats”.&#10;In row 5, column 1 reads “MP3*”, column 2 reads “.mp3”, and column 3 consists of two points. The first point reads “One of the most popular formats for music storage” and the second point reads “Compresses files to approximately one-tenth the size of uncompressed files”.&#10;In row 6, column 1 reads “MP4”, column 2 reads “.mp4”, and column 3 consists of three points. The first point reads “Based on the QuickTime format; used for audio and video”, the second point reads “Creates quicker, faster, high-quality media”, and the third point reads “Not supported by Windows Media Player”.&#10;In row 7, column 1 reads “Ogg*”, column 2 reads “.ogg”, and column 3 consists of three points. The first point reads “Maintained by Xiph.Org Foundation”, the second point reads “Designed to provide for efficient streaming and high-quality digital multimedia”, and the third point reads “Can be used with audio element”.&#10;In row 8, column 1 reads “RealAudio” and column 2 consists of two points where the first point reads “.ra” and the second point reads “.ram”. Column 3 consists of two points. The first point reads “Designed for streaming audio over the Internet; declining use” and the second point reads “Sound quality not as good as other formats”.&#10;In row 9, column 1 reads “WAV*”, column 2 reads “.wav”, and column 3 consists of three points. The first point reads “Standard audio format for Windows”, the second point reads “Commonly used for storing uncompressed CD-quality sound files”, and the third point reads “Compression is available to reduce file size”." title="Table 9-1 Common Audio File Formats"/>
          <p:cNvPicPr>
            <a:picLocks noGrp="1" noChangeAspect="1"/>
          </p:cNvPicPr>
          <p:nvPr>
            <p:ph idx="1"/>
          </p:nvPr>
        </p:nvPicPr>
        <p:blipFill>
          <a:blip r:embed="rId2"/>
          <a:stretch>
            <a:fillRect/>
          </a:stretch>
        </p:blipFill>
        <p:spPr>
          <a:xfrm>
            <a:off x="910742" y="1825625"/>
            <a:ext cx="7322515" cy="4351338"/>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24</a:t>
            </a:fld>
            <a:endParaRPr lang="en-US"/>
          </a:p>
        </p:txBody>
      </p:sp>
    </p:spTree>
    <p:extLst>
      <p:ext uri="{BB962C8B-B14F-4D97-AF65-F5344CB8AC3E}">
        <p14:creationId xmlns:p14="http://schemas.microsoft.com/office/powerpoint/2010/main" val="141986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Compression and Codecs</a:t>
            </a:r>
          </a:p>
        </p:txBody>
      </p:sp>
      <p:sp>
        <p:nvSpPr>
          <p:cNvPr id="2" name="Content Placeholder 1"/>
          <p:cNvSpPr>
            <a:spLocks noGrp="1"/>
          </p:cNvSpPr>
          <p:nvPr>
            <p:ph idx="1"/>
          </p:nvPr>
        </p:nvSpPr>
        <p:spPr/>
        <p:txBody>
          <a:bodyPr/>
          <a:lstStyle/>
          <a:p>
            <a:r>
              <a:rPr lang="en-US" b="1" dirty="0"/>
              <a:t>Codec </a:t>
            </a:r>
            <a:r>
              <a:rPr lang="en-IN" dirty="0"/>
              <a:t>–</a:t>
            </a:r>
            <a:r>
              <a:rPr lang="en-US" b="1" dirty="0"/>
              <a:t> </a:t>
            </a:r>
            <a:r>
              <a:rPr lang="en-US" dirty="0"/>
              <a:t>A compression technology </a:t>
            </a:r>
            <a:r>
              <a:rPr lang="en-IN" dirty="0"/>
              <a:t>used to compress images, audio, and video files</a:t>
            </a:r>
          </a:p>
          <a:p>
            <a:r>
              <a:rPr lang="en-IN" dirty="0"/>
              <a:t>The word codec is short for code/decode because it consists of an encoder, which compresses the file, and a decoder, </a:t>
            </a:r>
            <a:r>
              <a:rPr lang="en-US" dirty="0"/>
              <a:t>which decompresses the file</a:t>
            </a:r>
          </a:p>
          <a:p>
            <a:r>
              <a:rPr lang="en-IN" dirty="0"/>
              <a:t>Although the page load time is improved using codecs, compressing a media file too much leads to loss of sound quality</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25</a:t>
            </a:fld>
            <a:endParaRPr lang="en-US"/>
          </a:p>
        </p:txBody>
      </p:sp>
    </p:spTree>
    <p:extLst>
      <p:ext uri="{BB962C8B-B14F-4D97-AF65-F5344CB8AC3E}">
        <p14:creationId xmlns:p14="http://schemas.microsoft.com/office/powerpoint/2010/main" val="2534435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HMTL5 audio Element</a:t>
            </a:r>
          </a:p>
        </p:txBody>
      </p:sp>
      <p:sp>
        <p:nvSpPr>
          <p:cNvPr id="2" name="Content Placeholder 1"/>
          <p:cNvSpPr>
            <a:spLocks noGrp="1"/>
          </p:cNvSpPr>
          <p:nvPr>
            <p:ph idx="1"/>
          </p:nvPr>
        </p:nvSpPr>
        <p:spPr/>
        <p:txBody>
          <a:bodyPr>
            <a:normAutofit/>
          </a:bodyPr>
          <a:lstStyle/>
          <a:p>
            <a:r>
              <a:rPr lang="en-US" dirty="0"/>
              <a:t>The </a:t>
            </a:r>
            <a:r>
              <a:rPr lang="en-US" dirty="0">
                <a:latin typeface="Courier New" panose="02070309020205020404" pitchFamily="49" charset="0"/>
                <a:cs typeface="Courier New" panose="02070309020205020404" pitchFamily="49" charset="0"/>
              </a:rPr>
              <a:t>audio</a:t>
            </a:r>
            <a:r>
              <a:rPr lang="en-US" b="1" dirty="0"/>
              <a:t> </a:t>
            </a:r>
            <a:r>
              <a:rPr lang="en-US" dirty="0"/>
              <a:t>element is </a:t>
            </a:r>
            <a:r>
              <a:rPr lang="en-IN" dirty="0"/>
              <a:t>used to define sound, such as music or other audio streams</a:t>
            </a:r>
          </a:p>
          <a:p>
            <a:r>
              <a:rPr lang="en-IN" dirty="0"/>
              <a:t>Text content should be inserted between the &lt;audio&gt; and &lt;/audio&gt; tags because browsers that do not support the </a:t>
            </a:r>
            <a:r>
              <a:rPr lang="en-US" dirty="0">
                <a:latin typeface="Courier New" panose="02070309020205020404" pitchFamily="49" charset="0"/>
                <a:cs typeface="Courier New" panose="02070309020205020404" pitchFamily="49" charset="0"/>
              </a:rPr>
              <a:t>audio</a:t>
            </a:r>
            <a:r>
              <a:rPr lang="en-US" dirty="0">
                <a:cs typeface="Courier New" panose="02070309020205020404" pitchFamily="49" charset="0"/>
              </a:rPr>
              <a:t> </a:t>
            </a:r>
            <a:r>
              <a:rPr lang="en-IN" dirty="0"/>
              <a:t>element ignore the &lt;audio&gt; tag to alert users</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26</a:t>
            </a:fld>
            <a:endParaRPr lang="en-US"/>
          </a:p>
        </p:txBody>
      </p:sp>
    </p:spTree>
    <p:extLst>
      <p:ext uri="{BB962C8B-B14F-4D97-AF65-F5344CB8AC3E}">
        <p14:creationId xmlns:p14="http://schemas.microsoft.com/office/powerpoint/2010/main" val="3532168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HMTL5 audio Element </a:t>
            </a:r>
            <a:br>
              <a:rPr lang="en-US" dirty="0"/>
            </a:br>
            <a:r>
              <a:rPr lang="en-US" dirty="0"/>
              <a:t>(continued 1)</a:t>
            </a:r>
          </a:p>
        </p:txBody>
      </p:sp>
      <p:pic>
        <p:nvPicPr>
          <p:cNvPr id="6" name="Content Placeholder 5" descr="This table provides data about the attributes, values, and description of the attributes that can be used with the audio element. It has 3 columns and 7 rows. The header of column 1 reads “Attribute”, the header of column 2 reads “Value”, and the header of column 3 reads “Description”.&#10;In row 2, column 1 reads “autoplay”, column 2 reads “autoplay”, and column 3 reads “Specifies that the audio will automatically start playing”.&#10;In row 3, column 1 reads “controls”, column 2 reads “controls”, and column 3 reads “Specifies that audio controls should be displayed (such as a play/pause button)”.&#10;In row 4, column 1 reads “loop”, column 2 reads “loop”, and column 3 reads “Specifies that the audio will start playing every time it is finished”.&#10;In row 5, column 1 reads “muted”, column 2 reads “muted”, and column 3 reads “Specifies that the audio should be muted”.&#10;In row 6, column 1 reads “preload”, column 2 reads “auto”, “metadata”, and “none”, and column 3 reads “Specifies whether and how the audio should be loaded when the page loads”.&#10;In row 7, column 1 reads “src”, column 2 reads “URL”, and column 3 reads “Specifies the URL of the audio file”.&#10;" title="Table 9-2 Audio Element Attributes"/>
          <p:cNvPicPr>
            <a:picLocks noGrp="1" noChangeAspect="1"/>
          </p:cNvPicPr>
          <p:nvPr>
            <p:ph idx="1"/>
          </p:nvPr>
        </p:nvPicPr>
        <p:blipFill>
          <a:blip r:embed="rId2"/>
          <a:stretch>
            <a:fillRect/>
          </a:stretch>
        </p:blipFill>
        <p:spPr>
          <a:xfrm>
            <a:off x="304800" y="1981200"/>
            <a:ext cx="8527617" cy="3626597"/>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27</a:t>
            </a:fld>
            <a:endParaRPr lang="en-US"/>
          </a:p>
        </p:txBody>
      </p:sp>
    </p:spTree>
    <p:extLst>
      <p:ext uri="{BB962C8B-B14F-4D97-AF65-F5344CB8AC3E}">
        <p14:creationId xmlns:p14="http://schemas.microsoft.com/office/powerpoint/2010/main" val="3106925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HMTL5 audio Element </a:t>
            </a:r>
            <a:br>
              <a:rPr lang="en-US" dirty="0"/>
            </a:br>
            <a:r>
              <a:rPr lang="en-US" dirty="0"/>
              <a:t>(continued 2)</a:t>
            </a:r>
          </a:p>
        </p:txBody>
      </p:sp>
      <p:pic>
        <p:nvPicPr>
          <p:cNvPr id="6" name="Content Placeholder 5" descr="This table provides data about the three audio file formats supported by the audio element and identifies whether each file format is also supported by the five major browsers. It has 6 columns and 4 rows. The header of column 1 reads “Audio File Format”, the header of column 2 reads “Internet Explorer”, the header of column 3 reads “Google Chrome”, the header of column 4 reads “Mozilla Firefox”, the header of column 5 reads “Apple Safari”, and the header of column 6 reads “Opera”.&#10;&#10;In row 2, column 1 reads “MP3”, column 2 reads “•”, column 3 reads “•”, column 4 reads “•”, column 5 reads “•”, and column 6 reads “•”.&#10;In row 3, column 1 reads “Ogg”, column 2 reads “ ”, column 3 reads “•”, column 4 reads “•”, column 5 reads “ ”, and column 6 reads “•”.&#10;In row 4, column 1 reads “Wav”, column 2 reads “ ”, column 3 reads “•”, column 4 reads “•”, column 5 reads “•”, and column 6 reads “•”." title="Table 9-3 Audio File Browser Support"/>
          <p:cNvPicPr>
            <a:picLocks noGrp="1" noChangeAspect="1"/>
          </p:cNvPicPr>
          <p:nvPr>
            <p:ph idx="1"/>
          </p:nvPr>
        </p:nvPicPr>
        <p:blipFill>
          <a:blip r:embed="rId2"/>
          <a:stretch>
            <a:fillRect/>
          </a:stretch>
        </p:blipFill>
        <p:spPr>
          <a:xfrm>
            <a:off x="642937" y="2524919"/>
            <a:ext cx="7858125" cy="295275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28</a:t>
            </a:fld>
            <a:endParaRPr lang="en-US"/>
          </a:p>
        </p:txBody>
      </p:sp>
    </p:spTree>
    <p:extLst>
      <p:ext uri="{BB962C8B-B14F-4D97-AF65-F5344CB8AC3E}">
        <p14:creationId xmlns:p14="http://schemas.microsoft.com/office/powerpoint/2010/main" val="3558324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HMTL5 audio Element </a:t>
            </a:r>
            <a:br>
              <a:rPr lang="en-US" dirty="0"/>
            </a:br>
            <a:r>
              <a:rPr lang="en-US" dirty="0"/>
              <a:t>(continued 2)</a:t>
            </a:r>
            <a:endParaRPr lang="en-AU" dirty="0"/>
          </a:p>
        </p:txBody>
      </p:sp>
      <p:sp>
        <p:nvSpPr>
          <p:cNvPr id="2" name="Content Placeholder 1"/>
          <p:cNvSpPr>
            <a:spLocks noGrp="1"/>
          </p:cNvSpPr>
          <p:nvPr>
            <p:ph idx="1"/>
          </p:nvPr>
        </p:nvSpPr>
        <p:spPr/>
        <p:txBody>
          <a:bodyPr>
            <a:normAutofit fontScale="92500"/>
          </a:bodyPr>
          <a:lstStyle/>
          <a:p>
            <a:r>
              <a:rPr lang="en-AU" sz="2400" dirty="0">
                <a:solidFill>
                  <a:srgbClr val="0000CD"/>
                </a:solidFill>
                <a:latin typeface="Consolas" panose="020B0609020204030204" pitchFamily="49" charset="0"/>
              </a:rPr>
              <a:t>&lt;</a:t>
            </a:r>
            <a:r>
              <a:rPr lang="en-AU" sz="2400" dirty="0">
                <a:solidFill>
                  <a:srgbClr val="A52A2A"/>
                </a:solidFill>
                <a:latin typeface="Consolas" panose="020B0609020204030204" pitchFamily="49" charset="0"/>
              </a:rPr>
              <a:t>audio</a:t>
            </a:r>
            <a:r>
              <a:rPr lang="en-AU" sz="2400" dirty="0">
                <a:solidFill>
                  <a:srgbClr val="FF0000"/>
                </a:solidFill>
                <a:latin typeface="Consolas" panose="020B0609020204030204" pitchFamily="49" charset="0"/>
              </a:rPr>
              <a:t> controls</a:t>
            </a:r>
            <a:r>
              <a:rPr lang="en-AU" sz="2400" dirty="0">
                <a:solidFill>
                  <a:srgbClr val="0000CD"/>
                </a:solidFill>
                <a:latin typeface="Consolas" panose="020B0609020204030204" pitchFamily="49" charset="0"/>
              </a:rPr>
              <a:t>&gt;</a:t>
            </a:r>
            <a:br>
              <a:rPr lang="en-AU" sz="2400" dirty="0"/>
            </a:br>
            <a:r>
              <a:rPr lang="en-AU" sz="2400" dirty="0">
                <a:solidFill>
                  <a:srgbClr val="000000"/>
                </a:solidFill>
                <a:latin typeface="Consolas" panose="020B0609020204030204" pitchFamily="49" charset="0"/>
              </a:rPr>
              <a:t>  </a:t>
            </a:r>
            <a:r>
              <a:rPr lang="en-AU" sz="2400" dirty="0">
                <a:solidFill>
                  <a:srgbClr val="0000CD"/>
                </a:solidFill>
                <a:latin typeface="Consolas" panose="020B0609020204030204" pitchFamily="49" charset="0"/>
              </a:rPr>
              <a:t>&lt;</a:t>
            </a:r>
            <a:r>
              <a:rPr lang="en-AU" sz="2400" dirty="0">
                <a:solidFill>
                  <a:srgbClr val="A52A2A"/>
                </a:solidFill>
                <a:latin typeface="Consolas" panose="020B0609020204030204" pitchFamily="49" charset="0"/>
              </a:rPr>
              <a:t>source</a:t>
            </a:r>
            <a:r>
              <a:rPr lang="en-AU" sz="2400" dirty="0">
                <a:solidFill>
                  <a:srgbClr val="FF0000"/>
                </a:solidFill>
                <a:latin typeface="Consolas" panose="020B0609020204030204" pitchFamily="49" charset="0"/>
              </a:rPr>
              <a:t> </a:t>
            </a:r>
            <a:r>
              <a:rPr lang="en-AU" sz="2400" dirty="0" err="1">
                <a:solidFill>
                  <a:srgbClr val="FF0000"/>
                </a:solidFill>
                <a:latin typeface="Consolas" panose="020B0609020204030204" pitchFamily="49" charset="0"/>
              </a:rPr>
              <a:t>src</a:t>
            </a:r>
            <a:r>
              <a:rPr lang="en-AU" sz="2400" dirty="0">
                <a:solidFill>
                  <a:srgbClr val="0000CD"/>
                </a:solidFill>
                <a:latin typeface="Consolas" panose="020B0609020204030204" pitchFamily="49" charset="0"/>
              </a:rPr>
              <a:t>=“aud1.ogg"</a:t>
            </a:r>
            <a:r>
              <a:rPr lang="en-AU" sz="2400" dirty="0">
                <a:solidFill>
                  <a:srgbClr val="FF0000"/>
                </a:solidFill>
                <a:latin typeface="Consolas" panose="020B0609020204030204" pitchFamily="49" charset="0"/>
              </a:rPr>
              <a:t> type</a:t>
            </a:r>
            <a:r>
              <a:rPr lang="en-AU" sz="2400" dirty="0">
                <a:solidFill>
                  <a:srgbClr val="0000CD"/>
                </a:solidFill>
                <a:latin typeface="Consolas" panose="020B0609020204030204" pitchFamily="49" charset="0"/>
              </a:rPr>
              <a:t>="audio/</a:t>
            </a:r>
            <a:r>
              <a:rPr lang="en-AU" sz="2400" dirty="0" err="1">
                <a:solidFill>
                  <a:srgbClr val="0000CD"/>
                </a:solidFill>
                <a:latin typeface="Consolas" panose="020B0609020204030204" pitchFamily="49" charset="0"/>
              </a:rPr>
              <a:t>ogg</a:t>
            </a:r>
            <a:r>
              <a:rPr lang="en-AU" sz="2400" dirty="0">
                <a:solidFill>
                  <a:srgbClr val="0000CD"/>
                </a:solidFill>
                <a:latin typeface="Consolas" panose="020B0609020204030204" pitchFamily="49" charset="0"/>
              </a:rPr>
              <a:t>"&gt;</a:t>
            </a:r>
            <a:br>
              <a:rPr lang="en-AU" sz="2400" dirty="0"/>
            </a:br>
            <a:r>
              <a:rPr lang="en-AU" sz="2400" dirty="0">
                <a:solidFill>
                  <a:srgbClr val="000000"/>
                </a:solidFill>
                <a:latin typeface="Consolas" panose="020B0609020204030204" pitchFamily="49" charset="0"/>
              </a:rPr>
              <a:t>  </a:t>
            </a:r>
            <a:r>
              <a:rPr lang="en-AU" sz="2400" dirty="0">
                <a:solidFill>
                  <a:srgbClr val="0000CD"/>
                </a:solidFill>
                <a:latin typeface="Consolas" panose="020B0609020204030204" pitchFamily="49" charset="0"/>
              </a:rPr>
              <a:t>&lt;</a:t>
            </a:r>
            <a:r>
              <a:rPr lang="en-AU" sz="2400" dirty="0">
                <a:solidFill>
                  <a:srgbClr val="A52A2A"/>
                </a:solidFill>
                <a:latin typeface="Consolas" panose="020B0609020204030204" pitchFamily="49" charset="0"/>
              </a:rPr>
              <a:t>source</a:t>
            </a:r>
            <a:r>
              <a:rPr lang="en-AU" sz="2400" dirty="0">
                <a:solidFill>
                  <a:srgbClr val="FF0000"/>
                </a:solidFill>
                <a:latin typeface="Consolas" panose="020B0609020204030204" pitchFamily="49" charset="0"/>
              </a:rPr>
              <a:t> </a:t>
            </a:r>
            <a:r>
              <a:rPr lang="en-AU" sz="2400" dirty="0" err="1">
                <a:solidFill>
                  <a:srgbClr val="FF0000"/>
                </a:solidFill>
                <a:latin typeface="Consolas" panose="020B0609020204030204" pitchFamily="49" charset="0"/>
              </a:rPr>
              <a:t>src</a:t>
            </a:r>
            <a:r>
              <a:rPr lang="en-AU" sz="2400" dirty="0">
                <a:solidFill>
                  <a:srgbClr val="0000CD"/>
                </a:solidFill>
                <a:latin typeface="Consolas" panose="020B0609020204030204" pitchFamily="49" charset="0"/>
              </a:rPr>
              <a:t>=“aud1.mp3"</a:t>
            </a:r>
            <a:r>
              <a:rPr lang="en-AU" sz="2400" dirty="0">
                <a:solidFill>
                  <a:srgbClr val="FF0000"/>
                </a:solidFill>
                <a:latin typeface="Consolas" panose="020B0609020204030204" pitchFamily="49" charset="0"/>
              </a:rPr>
              <a:t> type</a:t>
            </a:r>
            <a:r>
              <a:rPr lang="en-AU" sz="2400" dirty="0">
                <a:solidFill>
                  <a:srgbClr val="0000CD"/>
                </a:solidFill>
                <a:latin typeface="Consolas" panose="020B0609020204030204" pitchFamily="49" charset="0"/>
              </a:rPr>
              <a:t>="audio/mpeg"&gt;</a:t>
            </a:r>
            <a:br>
              <a:rPr lang="en-AU" sz="2400" dirty="0"/>
            </a:br>
            <a:r>
              <a:rPr lang="en-AU" sz="2400" dirty="0">
                <a:solidFill>
                  <a:srgbClr val="000000"/>
                </a:solidFill>
                <a:latin typeface="Consolas" panose="020B0609020204030204" pitchFamily="49" charset="0"/>
              </a:rPr>
              <a:t>Your browser does not support the audio element.</a:t>
            </a:r>
            <a:br>
              <a:rPr lang="en-AU" sz="2400" dirty="0"/>
            </a:br>
            <a:r>
              <a:rPr lang="en-AU" sz="2400" dirty="0">
                <a:solidFill>
                  <a:srgbClr val="0000CD"/>
                </a:solidFill>
                <a:latin typeface="Consolas" panose="020B0609020204030204" pitchFamily="49" charset="0"/>
              </a:rPr>
              <a:t>&lt;</a:t>
            </a:r>
            <a:r>
              <a:rPr lang="en-AU" sz="2400" dirty="0">
                <a:solidFill>
                  <a:srgbClr val="A52A2A"/>
                </a:solidFill>
                <a:latin typeface="Consolas" panose="020B0609020204030204" pitchFamily="49" charset="0"/>
              </a:rPr>
              <a:t>/audio</a:t>
            </a:r>
            <a:r>
              <a:rPr lang="en-AU" sz="2400" dirty="0">
                <a:solidFill>
                  <a:srgbClr val="0000CD"/>
                </a:solidFill>
                <a:latin typeface="Consolas" panose="020B0609020204030204" pitchFamily="49" charset="0"/>
              </a:rPr>
              <a:t>&gt;</a:t>
            </a:r>
          </a:p>
          <a:p>
            <a:r>
              <a:rPr lang="en-AU" sz="2400" dirty="0"/>
              <a:t>The controls attribute adds audio controls, like play, pause, and volume.</a:t>
            </a:r>
          </a:p>
          <a:p>
            <a:r>
              <a:rPr lang="en-AU" sz="2400" dirty="0"/>
              <a:t>The &lt;source&gt; element allows you to specify alternative audio files which the browser may choose from. The browser will use the first recognized format.</a:t>
            </a:r>
          </a:p>
          <a:p>
            <a:r>
              <a:rPr lang="en-AU" sz="2400" dirty="0"/>
              <a:t>The text between the &lt;audio&gt; and &lt;/audio&gt; tags will only be displayed in browsers that do not support the &lt;audio&gt; element.</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29</a:t>
            </a:fld>
            <a:endParaRPr lang="en-US"/>
          </a:p>
        </p:txBody>
      </p:sp>
    </p:spTree>
    <p:extLst>
      <p:ext uri="{BB962C8B-B14F-4D97-AF65-F5344CB8AC3E}">
        <p14:creationId xmlns:p14="http://schemas.microsoft.com/office/powerpoint/2010/main" val="27888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295400" y="2286000"/>
            <a:ext cx="6858000" cy="1655762"/>
          </a:xfrm>
          <a:ln>
            <a:miter lim="800000"/>
            <a:headEnd/>
            <a:tailEnd/>
          </a:ln>
        </p:spPr>
        <p:txBody>
          <a:bodyPr/>
          <a:lstStyle/>
          <a:p>
            <a:pPr eaLnBrk="1" hangingPunct="1"/>
            <a:endParaRPr lang="en-US" sz="1800" dirty="0"/>
          </a:p>
          <a:p>
            <a:pPr>
              <a:spcBef>
                <a:spcPct val="0"/>
              </a:spcBef>
            </a:pPr>
            <a:r>
              <a:rPr lang="en-US" sz="4900" b="1" dirty="0">
                <a:latin typeface="+mj-lt"/>
                <a:ea typeface="+mj-ea"/>
                <a:cs typeface="+mj-cs"/>
              </a:rPr>
              <a:t>Chapter 9</a:t>
            </a:r>
          </a:p>
          <a:p>
            <a:r>
              <a:rPr lang="en-US" sz="2800" b="1" dirty="0"/>
              <a:t>Integrating Audio and Video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6BD7-2082-2D7C-67AB-2E419E9ECDB1}"/>
              </a:ext>
            </a:extLst>
          </p:cNvPr>
          <p:cNvSpPr>
            <a:spLocks noGrp="1"/>
          </p:cNvSpPr>
          <p:nvPr>
            <p:ph type="title"/>
          </p:nvPr>
        </p:nvSpPr>
        <p:spPr/>
        <p:txBody>
          <a:bodyPr>
            <a:normAutofit fontScale="90000"/>
          </a:bodyPr>
          <a:lstStyle/>
          <a:p>
            <a:r>
              <a:rPr lang="en-US" dirty="0"/>
              <a:t>To Add Audio to the Home Page</a:t>
            </a:r>
          </a:p>
        </p:txBody>
      </p:sp>
      <p:pic>
        <p:nvPicPr>
          <p:cNvPr id="4" name="Picture 3">
            <a:extLst>
              <a:ext uri="{FF2B5EF4-FFF2-40B4-BE49-F238E27FC236}">
                <a16:creationId xmlns:a16="http://schemas.microsoft.com/office/drawing/2014/main" id="{3C66B3C3-14ED-DFA2-E5F5-4EA4878DA25F}"/>
              </a:ext>
            </a:extLst>
          </p:cNvPr>
          <p:cNvPicPr>
            <a:picLocks noChangeAspect="1"/>
          </p:cNvPicPr>
          <p:nvPr/>
        </p:nvPicPr>
        <p:blipFill>
          <a:blip r:embed="rId2"/>
          <a:stretch>
            <a:fillRect/>
          </a:stretch>
        </p:blipFill>
        <p:spPr>
          <a:xfrm>
            <a:off x="0" y="2396021"/>
            <a:ext cx="9144000" cy="2065957"/>
          </a:xfrm>
          <a:prstGeom prst="rect">
            <a:avLst/>
          </a:prstGeom>
        </p:spPr>
      </p:pic>
      <p:sp>
        <p:nvSpPr>
          <p:cNvPr id="5" name="TextBox 4">
            <a:extLst>
              <a:ext uri="{FF2B5EF4-FFF2-40B4-BE49-F238E27FC236}">
                <a16:creationId xmlns:a16="http://schemas.microsoft.com/office/drawing/2014/main" id="{7CFE9EB7-04EE-1A14-A4B0-FEA9517D01F7}"/>
              </a:ext>
            </a:extLst>
          </p:cNvPr>
          <p:cNvSpPr txBox="1"/>
          <p:nvPr/>
        </p:nvSpPr>
        <p:spPr>
          <a:xfrm>
            <a:off x="228600" y="4572000"/>
            <a:ext cx="2768707" cy="369332"/>
          </a:xfrm>
          <a:prstGeom prst="rect">
            <a:avLst/>
          </a:prstGeom>
          <a:noFill/>
        </p:spPr>
        <p:txBody>
          <a:bodyPr wrap="none" rtlCol="0">
            <a:spAutoFit/>
          </a:bodyPr>
          <a:lstStyle/>
          <a:p>
            <a:r>
              <a:rPr lang="en-US" dirty="0"/>
              <a:t>File name:  </a:t>
            </a:r>
            <a:r>
              <a:rPr lang="en-US" dirty="0" err="1">
                <a:latin typeface="Courier" pitchFamily="2" charset="0"/>
              </a:rPr>
              <a:t>index.html</a:t>
            </a:r>
            <a:endParaRPr lang="en-US" dirty="0">
              <a:latin typeface="Courier" pitchFamily="2" charset="0"/>
            </a:endParaRPr>
          </a:p>
        </p:txBody>
      </p:sp>
      <p:sp>
        <p:nvSpPr>
          <p:cNvPr id="6" name="TextBox 5">
            <a:extLst>
              <a:ext uri="{FF2B5EF4-FFF2-40B4-BE49-F238E27FC236}">
                <a16:creationId xmlns:a16="http://schemas.microsoft.com/office/drawing/2014/main" id="{A1EED712-A280-F4C4-C53D-F402DE049CCB}"/>
              </a:ext>
            </a:extLst>
          </p:cNvPr>
          <p:cNvSpPr txBox="1"/>
          <p:nvPr/>
        </p:nvSpPr>
        <p:spPr>
          <a:xfrm>
            <a:off x="929766" y="5316429"/>
            <a:ext cx="8214234" cy="923330"/>
          </a:xfrm>
          <a:prstGeom prst="rect">
            <a:avLst/>
          </a:prstGeom>
          <a:noFill/>
        </p:spPr>
        <p:txBody>
          <a:bodyPr wrap="square" rtlCol="0">
            <a:spAutoFit/>
          </a:bodyPr>
          <a:lstStyle/>
          <a:p>
            <a:r>
              <a:rPr lang="en-US" dirty="0"/>
              <a:t>Note: </a:t>
            </a:r>
            <a:r>
              <a:rPr lang="en-US" dirty="0" err="1"/>
              <a:t>autoplay</a:t>
            </a:r>
            <a:r>
              <a:rPr lang="en-US" dirty="0"/>
              <a:t> may not working on browsers including Google Chrome.</a:t>
            </a:r>
          </a:p>
          <a:p>
            <a:r>
              <a:rPr lang="en-US" dirty="0"/>
              <a:t>Here:  </a:t>
            </a:r>
            <a:r>
              <a:rPr lang="en-US" dirty="0">
                <a:hlinkClick r:id="rId3"/>
              </a:rPr>
              <a:t>https://developer.chrome.com/blog/autoplay/</a:t>
            </a:r>
            <a:r>
              <a:rPr lang="en-US" dirty="0"/>
              <a:t> would give you more information </a:t>
            </a:r>
          </a:p>
        </p:txBody>
      </p:sp>
    </p:spTree>
    <p:extLst>
      <p:ext uri="{BB962C8B-B14F-4D97-AF65-F5344CB8AC3E}">
        <p14:creationId xmlns:p14="http://schemas.microsoft.com/office/powerpoint/2010/main" val="4273337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Video File Formats</a:t>
            </a:r>
          </a:p>
        </p:txBody>
      </p:sp>
      <p:sp>
        <p:nvSpPr>
          <p:cNvPr id="2" name="Content Placeholder 1"/>
          <p:cNvSpPr>
            <a:spLocks noGrp="1"/>
          </p:cNvSpPr>
          <p:nvPr>
            <p:ph idx="1"/>
          </p:nvPr>
        </p:nvSpPr>
        <p:spPr/>
        <p:txBody>
          <a:bodyPr/>
          <a:lstStyle/>
          <a:p>
            <a:r>
              <a:rPr lang="en-IN" dirty="0"/>
              <a:t>The three video file formats supported by the HTML5 </a:t>
            </a:r>
            <a:r>
              <a:rPr lang="en-IN" sz="2600" dirty="0">
                <a:latin typeface="Courier New" panose="02070309020205020404" pitchFamily="49" charset="0"/>
                <a:cs typeface="Courier New" panose="02070309020205020404" pitchFamily="49" charset="0"/>
              </a:rPr>
              <a:t>video</a:t>
            </a:r>
            <a:r>
              <a:rPr lang="en-IN" b="1" dirty="0"/>
              <a:t> </a:t>
            </a:r>
            <a:r>
              <a:rPr lang="en-IN" dirty="0"/>
              <a:t>element are .mp4, .</a:t>
            </a:r>
            <a:r>
              <a:rPr lang="en-IN" dirty="0" err="1"/>
              <a:t>ogg</a:t>
            </a:r>
            <a:r>
              <a:rPr lang="en-IN" dirty="0"/>
              <a:t>, </a:t>
            </a:r>
            <a:r>
              <a:rPr lang="en-US" dirty="0"/>
              <a:t>and .</a:t>
            </a:r>
            <a:r>
              <a:rPr lang="en-US" dirty="0" err="1"/>
              <a:t>webm</a:t>
            </a:r>
            <a:endParaRPr lang="en-US" dirty="0"/>
          </a:p>
          <a:p>
            <a:r>
              <a:rPr lang="en-IN" dirty="0"/>
              <a:t>Video converter software can be used to convert an unsupported video file format to a supported format</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31</a:t>
            </a:fld>
            <a:endParaRPr lang="en-US"/>
          </a:p>
        </p:txBody>
      </p:sp>
    </p:spTree>
    <p:extLst>
      <p:ext uri="{BB962C8B-B14F-4D97-AF65-F5344CB8AC3E}">
        <p14:creationId xmlns:p14="http://schemas.microsoft.com/office/powerpoint/2010/main" val="2094465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Video File Formats (continued)</a:t>
            </a:r>
          </a:p>
        </p:txBody>
      </p:sp>
      <p:pic>
        <p:nvPicPr>
          <p:cNvPr id="6" name="Content Placeholder 5" descr="This table provides data about the most commonly used video file formats for the web. It has 3 columns and 11 rows. The header of column 1 reads “File Format”, the header of column 2 reads “File Extension”, and the header of column 3 reads “Description”.&#10;In row 2, column 1 reads “AVI”, column 2 reads “.avi”, and column 3 consists of three points. The first point reads “Audio / Video Interleaved”, the second point reads “Developed by Microsoft to use with Windows”, and the third point reads “Can contain both audio and video data”.&#10;In row 3, column 1 reads “Flash”, column 2 reads “.swf”, and column 3 consists of three points. The first point reads “Small Web Format”, the second point reads “Can contain audio, video, or animations”, and the third point reads “Requires Adobe Flash Player”.&#10;In row 4, column 1 reads “Flash Video” and column 2 consists of two points where the first point reads “.flv” and the second point reads “.f4v”. Column 3 consists of three points. The first point reads “Developed by Adobe”, the second point reads “Format of choice for embedded video on the web”, and the third point reads “Used by YouTube and Hulu”.&#10;In row 5, column 1 reads “MPEG” and column 2 consists of three points where the first point reads “.mpg”, the second point reads “.mpeg”, and the third point reads “.mp3”.&#10;Column 3 consists of three points. The first point reads “Moving Picture Experts Group”, the second point reads “Can be highly compressed, resulting in small file size”, and the third point reads “Supported by most major browsers”.&#10;In row 6, column 1 reads “MP4*”, column 2 reads “.mp4”, and column 3 consists of three points. The first point reads “Based on QuickTime format; used for audio and video”, the second point reads “Creates quicker, faster, high-quality media”, and the third point reads “Not supported by Windows Media Player”.&#10;In row 7, column 1 reads “Ogg*”, column 2 reads “.ogg”, and column 3 consists of three points. The first point reads “Maintained by Xiph.org Foundation”, second point reads “Designed for efficient streaming and high-quality digital multimedia”, and the third point reads “Can be used with HTML5 video element”.&#10;In row 8, column 1 reads “QuickTime”, column 2 reads “.mov”, and column 3 consists of three points. The first point reads “Developed by Apple for both Windows and Mac operating systems”, the second point reads “File compression can result in smaller file size”, and the third point reads “Requires QuickTime Player or Adobe Flash Player, which are easily downloaded”.&#10;In row 9, column 1 reads “RealVideo” and column 2 consists of two points where the first point reads “.rm” and the second point reads “.rv”. Column 3 consists of two points. The first point reads “Proprietary video format developed by RealNetworks” and the second point reads “Requires RealPlayer”.&#10;In row 10, column 1 reads “WebM*”, column 2 reads “.webm”, and column 3 consists of three points. The first point reads “Developed by Google”, the second point reads “Royalty-free, open format”, and the third point reads “Can be used with HTML5 &lt;video&gt; tag”.&#10;In row 11, column 1 reads “Windows Media”, column 2 reads “.wmv”, and column 3 consists of three points. The first point reads “Developed by Microsoft”, the second point reads “Originally designed for Internet streaming applications”, and the third point reads “Requires Windows Media Player or RealPlayer”." title="Table 9-4 Common Video File Formats"/>
          <p:cNvPicPr>
            <a:picLocks noGrp="1" noChangeAspect="1"/>
          </p:cNvPicPr>
          <p:nvPr>
            <p:ph idx="1"/>
          </p:nvPr>
        </p:nvPicPr>
        <p:blipFill>
          <a:blip r:embed="rId2"/>
          <a:stretch>
            <a:fillRect/>
          </a:stretch>
        </p:blipFill>
        <p:spPr>
          <a:xfrm>
            <a:off x="1562100" y="1600200"/>
            <a:ext cx="6019800" cy="4546618"/>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32</a:t>
            </a:fld>
            <a:endParaRPr lang="en-US"/>
          </a:p>
        </p:txBody>
      </p:sp>
    </p:spTree>
    <p:extLst>
      <p:ext uri="{BB962C8B-B14F-4D97-AF65-F5344CB8AC3E}">
        <p14:creationId xmlns:p14="http://schemas.microsoft.com/office/powerpoint/2010/main" val="1264657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video Element</a:t>
            </a:r>
          </a:p>
        </p:txBody>
      </p:sp>
      <p:sp>
        <p:nvSpPr>
          <p:cNvPr id="2" name="Content Placeholder 1"/>
          <p:cNvSpPr>
            <a:spLocks noGrp="1"/>
          </p:cNvSpPr>
          <p:nvPr>
            <p:ph idx="1"/>
          </p:nvPr>
        </p:nvSpPr>
        <p:spPr/>
        <p:txBody>
          <a:bodyPr/>
          <a:lstStyle/>
          <a:p>
            <a:r>
              <a:rPr lang="en-IN" dirty="0"/>
              <a:t>Three HTML elements can be used to incorporate videos in a webpage: </a:t>
            </a:r>
            <a:r>
              <a:rPr lang="en-IN" sz="2600" dirty="0">
                <a:latin typeface="Courier New" panose="02070309020205020404" pitchFamily="49" charset="0"/>
                <a:cs typeface="Courier New" panose="02070309020205020404" pitchFamily="49" charset="0"/>
              </a:rPr>
              <a:t>embed</a:t>
            </a:r>
            <a:r>
              <a:rPr lang="en-IN" dirty="0"/>
              <a:t>, </a:t>
            </a:r>
            <a:r>
              <a:rPr lang="en-IN" sz="2600" dirty="0">
                <a:latin typeface="Courier New" panose="02070309020205020404" pitchFamily="49" charset="0"/>
                <a:cs typeface="Courier New" panose="02070309020205020404" pitchFamily="49" charset="0"/>
              </a:rPr>
              <a:t>object</a:t>
            </a:r>
            <a:r>
              <a:rPr lang="en-IN" dirty="0"/>
              <a:t>, and </a:t>
            </a:r>
            <a:r>
              <a:rPr lang="en-US" sz="2600" dirty="0">
                <a:latin typeface="Courier New" panose="02070309020205020404" pitchFamily="49" charset="0"/>
                <a:cs typeface="Courier New" panose="02070309020205020404" pitchFamily="49" charset="0"/>
              </a:rPr>
              <a:t>video</a:t>
            </a:r>
          </a:p>
          <a:p>
            <a:r>
              <a:rPr lang="en-IN" dirty="0"/>
              <a:t>The </a:t>
            </a:r>
            <a:r>
              <a:rPr lang="en-IN" sz="2600" dirty="0">
                <a:latin typeface="Courier New" panose="02070309020205020404" pitchFamily="49" charset="0"/>
                <a:cs typeface="Courier New" panose="02070309020205020404" pitchFamily="49" charset="0"/>
              </a:rPr>
              <a:t>embed</a:t>
            </a:r>
            <a:r>
              <a:rPr lang="en-IN" dirty="0"/>
              <a:t> element is used to embed multimedia elements in </a:t>
            </a:r>
            <a:r>
              <a:rPr lang="en-US" dirty="0"/>
              <a:t>HTML pages</a:t>
            </a:r>
          </a:p>
          <a:p>
            <a:r>
              <a:rPr lang="en-US" dirty="0"/>
              <a:t>If Flash is not supported by </a:t>
            </a:r>
            <a:r>
              <a:rPr lang="en-IN" dirty="0"/>
              <a:t>browsers, the video specified in the </a:t>
            </a:r>
            <a:r>
              <a:rPr lang="en-IN" sz="2600" dirty="0">
                <a:latin typeface="Courier New" panose="02070309020205020404" pitchFamily="49" charset="0"/>
                <a:cs typeface="Courier New" panose="02070309020205020404" pitchFamily="49" charset="0"/>
              </a:rPr>
              <a:t>embed</a:t>
            </a:r>
            <a:r>
              <a:rPr lang="en-IN" dirty="0"/>
              <a:t> element will not </a:t>
            </a:r>
            <a:r>
              <a:rPr lang="en-US" dirty="0"/>
              <a:t>play</a:t>
            </a:r>
            <a:endParaRPr lang="en-US"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33</a:t>
            </a:fld>
            <a:endParaRPr lang="en-US"/>
          </a:p>
        </p:txBody>
      </p:sp>
    </p:spTree>
    <p:extLst>
      <p:ext uri="{BB962C8B-B14F-4D97-AF65-F5344CB8AC3E}">
        <p14:creationId xmlns:p14="http://schemas.microsoft.com/office/powerpoint/2010/main" val="1293081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the video Element</a:t>
            </a:r>
          </a:p>
        </p:txBody>
      </p:sp>
      <p:pic>
        <p:nvPicPr>
          <p:cNvPr id="6" name="Content Placeholder 5" descr="This table provides data about the attributes, values, and description about the attributes that can be used with the video element. It has 3 columns and 10 rows. The header of column 1 reads “Attribute”, the header of column 2 reads “Value”, and the header of column 3 reads “Description”.&#10;In row 2, column 1 reads “autoplay”, column 2 reads “autoplay”, and column 3 reads “Specifies that the video will start playing as soon as it is ready”.&#10;In row 3, column 1 reads “controls”, column 2 reads “controls”, and column 3 reads “Specifies that video controls should be displayed (such as a play/pause button)”.&#10;In row 4, column 1 reads “height”, column 2 reads “pixels”, and column 3 reads “Sets the height of the video player”.&#10;In row 5, column 1 reads “loop”, column 2 reads “loop”, and column 3 reads “Specifies that the video will start playing every time it is finished”.&#10;In row 6, column 1 reads “muted”, column 2 reads “muted”, and column 3 reads “Specifies that the audio output of the video should be muted”.&#10;In row 7, column 1 reads “poster”, column 2 reads “URL”, and column 3 reads “Specifies an image to be shown while the video is downloading, or until the user clicks the play button”.&#10;In row 8, column 1 reads “preload”, column 2 reads “auto”, “metadata”, and “none”, and column 3 reads “Specifies whether and how the video should be loaded when the page loads”.&#10;In row 9, column 1 reads “src”, column 2 reads “URL”, and column 3 reads “Specifies the URL of the video file”.&#10;In row 10, column 1 reads “width”, column 2 reads “pixels”, and column 3 reads “Sets the width of the video player”.&#10;" title="Table 9-5 Video Element Attributes"/>
          <p:cNvPicPr>
            <a:picLocks noGrp="1" noChangeAspect="1"/>
          </p:cNvPicPr>
          <p:nvPr>
            <p:ph idx="1"/>
          </p:nvPr>
        </p:nvPicPr>
        <p:blipFill>
          <a:blip r:embed="rId2"/>
          <a:stretch>
            <a:fillRect/>
          </a:stretch>
        </p:blipFill>
        <p:spPr>
          <a:xfrm>
            <a:off x="628650" y="1897949"/>
            <a:ext cx="7886700" cy="420669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34</a:t>
            </a:fld>
            <a:endParaRPr lang="en-US"/>
          </a:p>
        </p:txBody>
      </p:sp>
    </p:spTree>
    <p:extLst>
      <p:ext uri="{BB962C8B-B14F-4D97-AF65-F5344CB8AC3E}">
        <p14:creationId xmlns:p14="http://schemas.microsoft.com/office/powerpoint/2010/main" val="1397359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Using the video Element (continued 1)</a:t>
            </a:r>
          </a:p>
        </p:txBody>
      </p:sp>
      <p:sp>
        <p:nvSpPr>
          <p:cNvPr id="2" name="Content Placeholder 1"/>
          <p:cNvSpPr>
            <a:spLocks noGrp="1"/>
          </p:cNvSpPr>
          <p:nvPr>
            <p:ph idx="1"/>
          </p:nvPr>
        </p:nvSpPr>
        <p:spPr/>
        <p:txBody>
          <a:bodyPr>
            <a:normAutofit/>
          </a:bodyPr>
          <a:lstStyle/>
          <a:p>
            <a:r>
              <a:rPr lang="en-IN" dirty="0"/>
              <a:t>Text content should be inserted between the &lt;video&gt; and &lt;/video&gt; tags because browsers that do not support the </a:t>
            </a:r>
            <a:r>
              <a:rPr lang="en-IN" sz="2600" dirty="0">
                <a:latin typeface="Courier New" panose="02070309020205020404" pitchFamily="49" charset="0"/>
                <a:cs typeface="Courier New" panose="02070309020205020404" pitchFamily="49" charset="0"/>
              </a:rPr>
              <a:t>video</a:t>
            </a:r>
            <a:r>
              <a:rPr lang="en-IN" dirty="0"/>
              <a:t> element ignore the &lt;video&gt; tag to alert users</a:t>
            </a:r>
            <a:endParaRPr lang="en-US" dirty="0"/>
          </a:p>
          <a:p>
            <a:pPr lvl="0"/>
            <a:r>
              <a:rPr lang="en-IN" dirty="0">
                <a:solidFill>
                  <a:prstClr val="black"/>
                </a:solidFill>
              </a:rPr>
              <a:t>The following sample code shows how to use the </a:t>
            </a:r>
            <a:r>
              <a:rPr lang="en-IN" sz="2600" dirty="0">
                <a:solidFill>
                  <a:prstClr val="black"/>
                </a:solidFill>
                <a:latin typeface="Courier New" panose="02070309020205020404" pitchFamily="49" charset="0"/>
                <a:cs typeface="Courier New" panose="02070309020205020404" pitchFamily="49" charset="0"/>
              </a:rPr>
              <a:t>video</a:t>
            </a:r>
            <a:r>
              <a:rPr lang="en-IN" sz="2800" dirty="0">
                <a:solidFill>
                  <a:prstClr val="black"/>
                </a:solidFill>
              </a:rPr>
              <a:t> </a:t>
            </a:r>
            <a:r>
              <a:rPr lang="en-IN" dirty="0">
                <a:solidFill>
                  <a:prstClr val="black"/>
                </a:solidFill>
              </a:rPr>
              <a:t>element to insert a video file named advertisement.mp4 in a webpage</a:t>
            </a:r>
          </a:p>
          <a:p>
            <a:pPr marL="457200" lvl="1" indent="0">
              <a:buNone/>
            </a:pPr>
            <a:endParaRPr lang="en-US" dirty="0">
              <a:latin typeface="Courier New" panose="02070309020205020404" pitchFamily="49" charset="0"/>
              <a:cs typeface="Courier New" panose="02070309020205020404" pitchFamily="49" charset="0"/>
            </a:endParaRP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35</a:t>
            </a:fld>
            <a:endParaRPr lang="en-US"/>
          </a:p>
        </p:txBody>
      </p:sp>
    </p:spTree>
    <p:extLst>
      <p:ext uri="{BB962C8B-B14F-4D97-AF65-F5344CB8AC3E}">
        <p14:creationId xmlns:p14="http://schemas.microsoft.com/office/powerpoint/2010/main" val="1318800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Using the video Element (continued 2)</a:t>
            </a:r>
          </a:p>
        </p:txBody>
      </p:sp>
      <p:sp>
        <p:nvSpPr>
          <p:cNvPr id="2" name="Content Placeholder 1"/>
          <p:cNvSpPr>
            <a:spLocks noGrp="1"/>
          </p:cNvSpPr>
          <p:nvPr>
            <p:ph idx="1"/>
          </p:nvPr>
        </p:nvSpPr>
        <p:spPr/>
        <p:txBody>
          <a:bodyPr>
            <a:normAutofit/>
          </a:bodyPr>
          <a:lstStyle/>
          <a:p>
            <a:pPr marL="457200" lvl="1" indent="0">
              <a:buNone/>
            </a:pPr>
            <a:r>
              <a:rPr lang="en-IN" sz="2600" dirty="0">
                <a:latin typeface="Courier New" panose="02070309020205020404" pitchFamily="49" charset="0"/>
                <a:cs typeface="Courier New" panose="02070309020205020404" pitchFamily="49" charset="0"/>
              </a:rPr>
              <a:t>&lt;video width="320" height="240" controls="controls"&gt;</a:t>
            </a:r>
          </a:p>
          <a:p>
            <a:pPr marL="457200" lvl="1" indent="0">
              <a:buNone/>
            </a:pPr>
            <a:r>
              <a:rPr lang="en-US" sz="2600" dirty="0">
                <a:latin typeface="Courier New" panose="02070309020205020404" pitchFamily="49" charset="0"/>
                <a:cs typeface="Courier New" panose="02070309020205020404" pitchFamily="49" charset="0"/>
              </a:rPr>
              <a:t>&lt;source </a:t>
            </a:r>
            <a:r>
              <a:rPr lang="en-US" sz="2600" dirty="0" err="1">
                <a:latin typeface="Courier New" panose="02070309020205020404" pitchFamily="49" charset="0"/>
                <a:cs typeface="Courier New" panose="02070309020205020404" pitchFamily="49" charset="0"/>
              </a:rPr>
              <a:t>src</a:t>
            </a:r>
            <a:r>
              <a:rPr lang="en-US" sz="2600" dirty="0">
                <a:latin typeface="Courier New" panose="02070309020205020404" pitchFamily="49" charset="0"/>
                <a:cs typeface="Courier New" panose="02070309020205020404" pitchFamily="49" charset="0"/>
              </a:rPr>
              <a:t>="advertisement.mp4" type="video/mp4"&gt;</a:t>
            </a:r>
            <a:endParaRPr lang="en-IN" sz="2600" dirty="0">
              <a:latin typeface="Courier New" panose="02070309020205020404" pitchFamily="49" charset="0"/>
              <a:cs typeface="Courier New" panose="02070309020205020404" pitchFamily="49" charset="0"/>
            </a:endParaRPr>
          </a:p>
          <a:p>
            <a:pPr marL="457200" lvl="1" indent="0">
              <a:buNone/>
            </a:pPr>
            <a:r>
              <a:rPr lang="en-IN" sz="2600" dirty="0">
                <a:latin typeface="Courier New" panose="02070309020205020404" pitchFamily="49" charset="0"/>
                <a:cs typeface="Courier New" panose="02070309020205020404" pitchFamily="49" charset="0"/>
              </a:rPr>
              <a:t>&lt;p&gt;Your browser does not support the HTML5 video element.&lt;/p&gt;</a:t>
            </a:r>
          </a:p>
          <a:p>
            <a:pPr marL="457200" lvl="1" indent="0">
              <a:buNone/>
            </a:pPr>
            <a:r>
              <a:rPr lang="en-US" sz="2600" dirty="0">
                <a:latin typeface="Courier New" panose="02070309020205020404" pitchFamily="49" charset="0"/>
                <a:cs typeface="Courier New" panose="02070309020205020404" pitchFamily="49" charset="0"/>
              </a:rPr>
              <a:t>&lt;/video&gt;</a:t>
            </a:r>
          </a:p>
          <a:p>
            <a:r>
              <a:rPr lang="en-IN" dirty="0"/>
              <a:t>In the above example, the code sets the dimensions of the video (320 pixels by 240 pixels) and displays the playback controls</a:t>
            </a:r>
          </a:p>
          <a:p>
            <a:pPr marL="457200" lvl="1" indent="0">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36</a:t>
            </a:fld>
            <a:endParaRPr lang="en-US"/>
          </a:p>
        </p:txBody>
      </p:sp>
    </p:spTree>
    <p:extLst>
      <p:ext uri="{BB962C8B-B14F-4D97-AF65-F5344CB8AC3E}">
        <p14:creationId xmlns:p14="http://schemas.microsoft.com/office/powerpoint/2010/main" val="2360338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Using the video Element (continued 3)</a:t>
            </a:r>
          </a:p>
        </p:txBody>
      </p:sp>
      <p:sp>
        <p:nvSpPr>
          <p:cNvPr id="2" name="Content Placeholder 1"/>
          <p:cNvSpPr>
            <a:spLocks noGrp="1"/>
          </p:cNvSpPr>
          <p:nvPr>
            <p:ph idx="1"/>
          </p:nvPr>
        </p:nvSpPr>
        <p:spPr/>
        <p:txBody>
          <a:bodyPr>
            <a:normAutofit/>
          </a:bodyPr>
          <a:lstStyle/>
          <a:p>
            <a:r>
              <a:rPr lang="en-IN" dirty="0"/>
              <a:t>If the browser does not support the </a:t>
            </a:r>
            <a:r>
              <a:rPr lang="en-IN" sz="2600" dirty="0">
                <a:latin typeface="Courier New" panose="02070309020205020404" pitchFamily="49" charset="0"/>
                <a:cs typeface="Courier New" panose="02070309020205020404" pitchFamily="49" charset="0"/>
              </a:rPr>
              <a:t>video</a:t>
            </a:r>
            <a:r>
              <a:rPr lang="en-IN" b="1" dirty="0"/>
              <a:t> </a:t>
            </a:r>
            <a:r>
              <a:rPr lang="en-IN" dirty="0"/>
              <a:t>element, </a:t>
            </a:r>
            <a:r>
              <a:rPr lang="en-US" dirty="0"/>
              <a:t>the user is alerted</a:t>
            </a:r>
            <a:endParaRPr lang="en-IN" dirty="0">
              <a:cs typeface="Courier New" panose="02070309020205020404" pitchFamily="49" charset="0"/>
            </a:endParaRPr>
          </a:p>
          <a:p>
            <a:r>
              <a:rPr lang="en-US" dirty="0"/>
              <a:t>The </a:t>
            </a:r>
            <a:r>
              <a:rPr lang="en-US" sz="2600" dirty="0">
                <a:latin typeface="Courier New" panose="02070309020205020404" pitchFamily="49" charset="0"/>
                <a:cs typeface="Courier New" panose="02070309020205020404" pitchFamily="49" charset="0"/>
              </a:rPr>
              <a:t>controls</a:t>
            </a:r>
            <a:r>
              <a:rPr lang="en-US" b="1" dirty="0"/>
              <a:t> </a:t>
            </a:r>
            <a:r>
              <a:rPr lang="en-US" dirty="0"/>
              <a:t>attribute adds video controls </a:t>
            </a:r>
            <a:r>
              <a:rPr lang="en-IN" dirty="0"/>
              <a:t>including play, pause, and volume</a:t>
            </a:r>
          </a:p>
          <a:p>
            <a:r>
              <a:rPr lang="en-IN" dirty="0"/>
              <a:t>The </a:t>
            </a:r>
            <a:r>
              <a:rPr lang="en-IN" sz="2600" dirty="0">
                <a:latin typeface="Courier New" panose="02070309020205020404" pitchFamily="49" charset="0"/>
                <a:cs typeface="Courier New" panose="02070309020205020404" pitchFamily="49" charset="0"/>
              </a:rPr>
              <a:t>video</a:t>
            </a:r>
            <a:r>
              <a:rPr lang="en-IN" b="1" dirty="0"/>
              <a:t> </a:t>
            </a:r>
            <a:r>
              <a:rPr lang="en-IN" dirty="0"/>
              <a:t>element allows multiple </a:t>
            </a:r>
            <a:r>
              <a:rPr lang="en-IN" sz="2600" dirty="0">
                <a:latin typeface="Courier New" panose="02070309020205020404" pitchFamily="49" charset="0"/>
                <a:cs typeface="Courier New" panose="02070309020205020404" pitchFamily="49" charset="0"/>
              </a:rPr>
              <a:t>source</a:t>
            </a:r>
            <a:r>
              <a:rPr lang="en-IN" b="1" dirty="0"/>
              <a:t> </a:t>
            </a:r>
            <a:r>
              <a:rPr lang="en-IN" dirty="0"/>
              <a:t>elements, which can link to different video files</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37</a:t>
            </a:fld>
            <a:endParaRPr lang="en-US"/>
          </a:p>
        </p:txBody>
      </p:sp>
    </p:spTree>
    <p:extLst>
      <p:ext uri="{BB962C8B-B14F-4D97-AF65-F5344CB8AC3E}">
        <p14:creationId xmlns:p14="http://schemas.microsoft.com/office/powerpoint/2010/main" val="1783107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Using the video Element (continued 4)</a:t>
            </a:r>
          </a:p>
        </p:txBody>
      </p:sp>
      <p:pic>
        <p:nvPicPr>
          <p:cNvPr id="6" name="Content Placeholder 5" descr="This table provides data about the three video file formats supported by the video element and identifies whether or not each file format is supported by the five major browsers. It has 6 columns and 4 rows. The header of column 1 reads “Video File Format”, the header of column 2 reads “Internet Explorer”, the header of column 3 reads “Google Chrome”, the header of column 4 reads “Mozilla Firefox”, the header of column 5 reads “Apple Safari”, and the header of column 6 reads “Opera”.&#10;In row 2, column 1 reads “MP4”, column 2 reads “•”, column 3 reads “•”, column 4 reads “•”, column 5 reads “•”, and column 6 reads “•”.&#10;In row 3, column 1 reads “Ogg”, column 2 reads “ ”, column 3 reads “•”, column 4 reads “•”, column 5 reads “ ”, and column 6 reads “•”.&#10;In row 4, column 1 reads “WebM”, column 2 reads “ ”, column 3 reads “•”, column 4 reads “•”, column 5 reads “ ”, and column 6 reads “•”.&#10;" title="Table 9-6 Video File Browser Support"/>
          <p:cNvPicPr>
            <a:picLocks noGrp="1" noChangeAspect="1"/>
          </p:cNvPicPr>
          <p:nvPr>
            <p:ph idx="1"/>
          </p:nvPr>
        </p:nvPicPr>
        <p:blipFill>
          <a:blip r:embed="rId2"/>
          <a:stretch>
            <a:fillRect/>
          </a:stretch>
        </p:blipFill>
        <p:spPr>
          <a:xfrm>
            <a:off x="304800" y="2590800"/>
            <a:ext cx="8534400" cy="2304135"/>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38</a:t>
            </a:fld>
            <a:endParaRPr lang="en-US"/>
          </a:p>
        </p:txBody>
      </p:sp>
    </p:spTree>
    <p:extLst>
      <p:ext uri="{BB962C8B-B14F-4D97-AF65-F5344CB8AC3E}">
        <p14:creationId xmlns:p14="http://schemas.microsoft.com/office/powerpoint/2010/main" val="2585292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a:t>To Add Video to the About Us Page</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39</a:t>
            </a:fld>
            <a:endParaRPr lang="en-US"/>
          </a:p>
        </p:txBody>
      </p:sp>
      <p:sp>
        <p:nvSpPr>
          <p:cNvPr id="2" name="TextBox 1">
            <a:extLst>
              <a:ext uri="{FF2B5EF4-FFF2-40B4-BE49-F238E27FC236}">
                <a16:creationId xmlns:a16="http://schemas.microsoft.com/office/drawing/2014/main" id="{E6A5DC08-0C8C-0E37-7F01-2A17CFB07980}"/>
              </a:ext>
            </a:extLst>
          </p:cNvPr>
          <p:cNvSpPr txBox="1"/>
          <p:nvPr/>
        </p:nvSpPr>
        <p:spPr>
          <a:xfrm>
            <a:off x="1295400" y="5791200"/>
            <a:ext cx="2704587" cy="369332"/>
          </a:xfrm>
          <a:prstGeom prst="rect">
            <a:avLst/>
          </a:prstGeom>
          <a:noFill/>
        </p:spPr>
        <p:txBody>
          <a:bodyPr wrap="none" rtlCol="0">
            <a:spAutoFit/>
          </a:bodyPr>
          <a:lstStyle/>
          <a:p>
            <a:r>
              <a:rPr lang="en-US" dirty="0"/>
              <a:t>File name: </a:t>
            </a:r>
            <a:r>
              <a:rPr lang="en-US" dirty="0" err="1">
                <a:latin typeface="Courier" pitchFamily="2" charset="0"/>
              </a:rPr>
              <a:t>about.html</a:t>
            </a:r>
            <a:endParaRPr lang="en-US" dirty="0">
              <a:latin typeface="Courier" pitchFamily="2" charset="0"/>
            </a:endParaRPr>
          </a:p>
        </p:txBody>
      </p:sp>
      <p:pic>
        <p:nvPicPr>
          <p:cNvPr id="11" name="Picture 10">
            <a:extLst>
              <a:ext uri="{FF2B5EF4-FFF2-40B4-BE49-F238E27FC236}">
                <a16:creationId xmlns:a16="http://schemas.microsoft.com/office/drawing/2014/main" id="{05CC0A15-73BD-AE36-66B0-E41AF6904908}"/>
              </a:ext>
            </a:extLst>
          </p:cNvPr>
          <p:cNvPicPr>
            <a:picLocks noChangeAspect="1"/>
          </p:cNvPicPr>
          <p:nvPr/>
        </p:nvPicPr>
        <p:blipFill>
          <a:blip r:embed="rId2"/>
          <a:stretch>
            <a:fillRect/>
          </a:stretch>
        </p:blipFill>
        <p:spPr>
          <a:xfrm>
            <a:off x="0" y="2053302"/>
            <a:ext cx="9144000" cy="2751396"/>
          </a:xfrm>
          <a:prstGeom prst="rect">
            <a:avLst/>
          </a:prstGeom>
        </p:spPr>
      </p:pic>
    </p:spTree>
    <p:extLst>
      <p:ext uri="{BB962C8B-B14F-4D97-AF65-F5344CB8AC3E}">
        <p14:creationId xmlns:p14="http://schemas.microsoft.com/office/powerpoint/2010/main" val="99021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Objectives</a:t>
            </a:r>
          </a:p>
        </p:txBody>
      </p:sp>
      <p:sp>
        <p:nvSpPr>
          <p:cNvPr id="2" name="Content Placeholder 1"/>
          <p:cNvSpPr>
            <a:spLocks noGrp="1"/>
          </p:cNvSpPr>
          <p:nvPr>
            <p:ph idx="1"/>
          </p:nvPr>
        </p:nvSpPr>
        <p:spPr/>
        <p:txBody>
          <a:bodyPr/>
          <a:lstStyle/>
          <a:p>
            <a:r>
              <a:rPr lang="en-IN" dirty="0"/>
              <a:t>Describe the benefits and limitations of </a:t>
            </a:r>
            <a:r>
              <a:rPr lang="en-US" dirty="0"/>
              <a:t>multimedia in websites</a:t>
            </a:r>
          </a:p>
          <a:p>
            <a:r>
              <a:rPr lang="en-US" dirty="0"/>
              <a:t>Identify audio formats</a:t>
            </a:r>
          </a:p>
          <a:p>
            <a:r>
              <a:rPr lang="en-US" dirty="0"/>
              <a:t>Identify video formats</a:t>
            </a:r>
          </a:p>
          <a:p>
            <a:r>
              <a:rPr lang="en-US" dirty="0"/>
              <a:t>Describe a plug-in</a:t>
            </a:r>
          </a:p>
          <a:p>
            <a:r>
              <a:rPr lang="en-US" dirty="0"/>
              <a:t>Understand codecs</a:t>
            </a:r>
          </a:p>
          <a:p>
            <a:r>
              <a:rPr lang="en-IN" dirty="0"/>
              <a:t>Understand and create audio elements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4</a:t>
            </a:fld>
            <a:endParaRPr lang="en-US"/>
          </a:p>
        </p:txBody>
      </p:sp>
    </p:spTree>
    <p:extLst>
      <p:ext uri="{BB962C8B-B14F-4D97-AF65-F5344CB8AC3E}">
        <p14:creationId xmlns:p14="http://schemas.microsoft.com/office/powerpoint/2010/main" val="1185095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 Style the Video</a:t>
            </a:r>
          </a:p>
        </p:txBody>
      </p:sp>
      <p:sp>
        <p:nvSpPr>
          <p:cNvPr id="3" name="Footer Placeholder 2"/>
          <p:cNvSpPr>
            <a:spLocks noGrp="1"/>
          </p:cNvSpPr>
          <p:nvPr>
            <p:ph type="ftr" sz="quarter" idx="4294967295"/>
          </p:nvPr>
        </p:nvSpPr>
        <p:spPr>
          <a:xfrm>
            <a:off x="0" y="6340475"/>
            <a:ext cx="8382000" cy="365125"/>
          </a:xfrm>
        </p:spPr>
        <p:txBody>
          <a:bodyPr/>
          <a:lstStyle/>
          <a:p>
            <a:r>
              <a:rPr lang="en-IN" dirty="0"/>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40</a:t>
            </a:fld>
            <a:endParaRPr lang="en-US"/>
          </a:p>
        </p:txBody>
      </p:sp>
      <p:pic>
        <p:nvPicPr>
          <p:cNvPr id="7" name="Picture 6">
            <a:extLst>
              <a:ext uri="{FF2B5EF4-FFF2-40B4-BE49-F238E27FC236}">
                <a16:creationId xmlns:a16="http://schemas.microsoft.com/office/drawing/2014/main" id="{CD1EF441-FD2C-CB7D-852A-EE1808C9B10F}"/>
              </a:ext>
            </a:extLst>
          </p:cNvPr>
          <p:cNvPicPr>
            <a:picLocks noChangeAspect="1"/>
          </p:cNvPicPr>
          <p:nvPr/>
        </p:nvPicPr>
        <p:blipFill>
          <a:blip r:embed="rId2"/>
          <a:stretch>
            <a:fillRect/>
          </a:stretch>
        </p:blipFill>
        <p:spPr>
          <a:xfrm>
            <a:off x="539750" y="1600200"/>
            <a:ext cx="7975600" cy="3149600"/>
          </a:xfrm>
          <a:prstGeom prst="rect">
            <a:avLst/>
          </a:prstGeom>
        </p:spPr>
      </p:pic>
      <p:sp>
        <p:nvSpPr>
          <p:cNvPr id="9" name="TextBox 8">
            <a:extLst>
              <a:ext uri="{FF2B5EF4-FFF2-40B4-BE49-F238E27FC236}">
                <a16:creationId xmlns:a16="http://schemas.microsoft.com/office/drawing/2014/main" id="{649EB7A1-9CC0-85C6-4015-A123F9063261}"/>
              </a:ext>
            </a:extLst>
          </p:cNvPr>
          <p:cNvSpPr txBox="1"/>
          <p:nvPr/>
        </p:nvSpPr>
        <p:spPr>
          <a:xfrm>
            <a:off x="990600" y="5486400"/>
            <a:ext cx="2842445" cy="369332"/>
          </a:xfrm>
          <a:prstGeom prst="rect">
            <a:avLst/>
          </a:prstGeom>
          <a:noFill/>
        </p:spPr>
        <p:txBody>
          <a:bodyPr wrap="none" rtlCol="0">
            <a:spAutoFit/>
          </a:bodyPr>
          <a:lstStyle/>
          <a:p>
            <a:r>
              <a:rPr lang="en-US" dirty="0"/>
              <a:t>File name: </a:t>
            </a:r>
            <a:r>
              <a:rPr lang="en-US" dirty="0" err="1">
                <a:latin typeface="Courier" pitchFamily="2" charset="0"/>
              </a:rPr>
              <a:t>styles.css</a:t>
            </a:r>
            <a:r>
              <a:rPr lang="en-US" dirty="0">
                <a:latin typeface="Courier" pitchFamily="2" charset="0"/>
              </a:rPr>
              <a:t> </a:t>
            </a:r>
          </a:p>
        </p:txBody>
      </p:sp>
    </p:spTree>
    <p:extLst>
      <p:ext uri="{BB962C8B-B14F-4D97-AF65-F5344CB8AC3E}">
        <p14:creationId xmlns:p14="http://schemas.microsoft.com/office/powerpoint/2010/main" val="110034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Validate the Style Sheet</a:t>
            </a:r>
            <a:endParaRPr lang="en-US" dirty="0"/>
          </a:p>
        </p:txBody>
      </p:sp>
      <p:sp>
        <p:nvSpPr>
          <p:cNvPr id="2" name="Content Placeholder 1"/>
          <p:cNvSpPr>
            <a:spLocks noGrp="1"/>
          </p:cNvSpPr>
          <p:nvPr>
            <p:ph idx="1"/>
          </p:nvPr>
        </p:nvSpPr>
        <p:spPr/>
        <p:txBody>
          <a:bodyPr>
            <a:normAutofit lnSpcReduction="10000"/>
          </a:bodyPr>
          <a:lstStyle/>
          <a:p>
            <a:r>
              <a:rPr lang="en-IN" dirty="0"/>
              <a:t>New webpage files should always be run through W3C’s validator to check the document for errors</a:t>
            </a:r>
          </a:p>
          <a:p>
            <a:r>
              <a:rPr lang="en-IN" dirty="0"/>
              <a:t>Validating helps to identify and correct errors in a document</a:t>
            </a:r>
          </a:p>
          <a:p>
            <a:r>
              <a:rPr lang="en-IN" dirty="0"/>
              <a:t>Validation acts as an effective troubleshooting tool during the development process </a:t>
            </a:r>
          </a:p>
          <a:p>
            <a:r>
              <a:rPr lang="en-IN" dirty="0"/>
              <a:t>Validation adds a valuable level of professionalism to the work</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41</a:t>
            </a:fld>
            <a:endParaRPr lang="en-US"/>
          </a:p>
        </p:txBody>
      </p:sp>
    </p:spTree>
    <p:extLst>
      <p:ext uri="{BB962C8B-B14F-4D97-AF65-F5344CB8AC3E}">
        <p14:creationId xmlns:p14="http://schemas.microsoft.com/office/powerpoint/2010/main" val="1673143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42</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Chapter Objectives (continued)</a:t>
            </a:r>
          </a:p>
        </p:txBody>
      </p:sp>
      <p:sp>
        <p:nvSpPr>
          <p:cNvPr id="2" name="Content Placeholder 1"/>
          <p:cNvSpPr>
            <a:spLocks noGrp="1"/>
          </p:cNvSpPr>
          <p:nvPr>
            <p:ph idx="1"/>
          </p:nvPr>
        </p:nvSpPr>
        <p:spPr/>
        <p:txBody>
          <a:bodyPr/>
          <a:lstStyle/>
          <a:p>
            <a:r>
              <a:rPr lang="en-IN" dirty="0"/>
              <a:t>Understand and create video elements</a:t>
            </a:r>
          </a:p>
          <a:p>
            <a:r>
              <a:rPr lang="en-US" dirty="0"/>
              <a:t>Identify common audio attributes</a:t>
            </a:r>
          </a:p>
          <a:p>
            <a:r>
              <a:rPr lang="en-US" dirty="0"/>
              <a:t>Identify common video attributes</a:t>
            </a:r>
          </a:p>
          <a:p>
            <a:r>
              <a:rPr lang="en-US" dirty="0"/>
              <a:t>Understand the source element</a:t>
            </a:r>
          </a:p>
          <a:p>
            <a:r>
              <a:rPr lang="en-US" dirty="0"/>
              <a:t>Test audio elements</a:t>
            </a:r>
          </a:p>
          <a:p>
            <a:r>
              <a:rPr lang="en-US" dirty="0"/>
              <a:t>Test video elements</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5</a:t>
            </a:fld>
            <a:endParaRPr lang="en-US"/>
          </a:p>
        </p:txBody>
      </p:sp>
    </p:spTree>
    <p:extLst>
      <p:ext uri="{BB962C8B-B14F-4D97-AF65-F5344CB8AC3E}">
        <p14:creationId xmlns:p14="http://schemas.microsoft.com/office/powerpoint/2010/main" val="399572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Multimedia</a:t>
            </a:r>
          </a:p>
        </p:txBody>
      </p:sp>
      <p:sp>
        <p:nvSpPr>
          <p:cNvPr id="2" name="Content Placeholder 1"/>
          <p:cNvSpPr>
            <a:spLocks noGrp="1"/>
          </p:cNvSpPr>
          <p:nvPr>
            <p:ph idx="1"/>
          </p:nvPr>
        </p:nvSpPr>
        <p:spPr/>
        <p:txBody>
          <a:bodyPr/>
          <a:lstStyle/>
          <a:p>
            <a:r>
              <a:rPr lang="en-IN" b="1" dirty="0"/>
              <a:t>Multimedia </a:t>
            </a:r>
            <a:r>
              <a:rPr lang="en-IN" dirty="0"/>
              <a:t>– It</a:t>
            </a:r>
            <a:r>
              <a:rPr lang="en-IN" b="1" dirty="0"/>
              <a:t> </a:t>
            </a:r>
            <a:r>
              <a:rPr lang="en-IN" dirty="0"/>
              <a:t>is the fusion of text, images, sound, and video to exhibit an idea </a:t>
            </a:r>
            <a:r>
              <a:rPr lang="en-US" dirty="0"/>
              <a:t>or convey a message</a:t>
            </a:r>
          </a:p>
          <a:p>
            <a:r>
              <a:rPr lang="en-IN" dirty="0"/>
              <a:t>Many websites use videos to publicize products, to please visitors, or to </a:t>
            </a:r>
            <a:r>
              <a:rPr lang="en-US" dirty="0"/>
              <a:t>provide instruction</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6</a:t>
            </a:fld>
            <a:endParaRPr lang="en-US"/>
          </a:p>
        </p:txBody>
      </p:sp>
    </p:spTree>
    <p:extLst>
      <p:ext uri="{BB962C8B-B14F-4D97-AF65-F5344CB8AC3E}">
        <p14:creationId xmlns:p14="http://schemas.microsoft.com/office/powerpoint/2010/main" val="414181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Multimedia (continued 1)</a:t>
            </a:r>
          </a:p>
        </p:txBody>
      </p:sp>
      <p:pic>
        <p:nvPicPr>
          <p:cNvPr id="6" name="Content Placeholder 5" descr="This figure shows an example of multimedia used on the PBS website. The figure consists of three rectangular boxes.&#10;The first rectangular box is a webpage that consists of two sections. The first section covers one-third of the rectangular box. An image with three lines of text is positioned at the top of this box. The first line of the text reads “A FILM BY KEN BURNS”, the second line reads “THE NATIONAL PARKS”, and the third line reads “America’s Best Idea”. A menu bar is positioned at the bottom of the image and it reads “History”, “Parks”, “People”, “Share Your Story”, “Search &amp; Explore”, “Watch Video”, and “Buy the DVD/Book”.&#10;The second section that covers two-thirds of the first rectangular box consists of a menu bar at the top that reads “ABOUT THE SERIES”, “GET INVOLVED”, “TV SCHEDULES”, “FOR EDUCATION”, “CONTACT US”, and “DONATE NOW”.&#10;A rectangular image is positioned on the left side of the second section, below the menu bar covering half the vertical dimension of the section. A small square box with a right-sided triangle, which is a play button, is positioned at the center of the image. The second rectangular box labeled “video embedded in webpage” is positioned to the left of the first rectangular box. An arrow originating from the second rectangular box points to the play button in the second section of the first rectangular box. A series of five small images, each with a play button in the center is positioned below the image in the second section. The third rectangular box labeled “additional videos to view on page” is positioned at the bottom of the first rectangular box. An arrow originating from the third rectangular box points to the series of five videos in the second section.&#10;A text that reads “The National Parks: America’s Best Idea” is positioned on the right side of the second section. A paragraph about the webpage is positioned below the text.&#10;The source is mentioned on the right side of the image, which reads “www.pbs.org/nationalparks”." title="Using Multimedia"/>
          <p:cNvPicPr>
            <a:picLocks noGrp="1" noChangeAspect="1"/>
          </p:cNvPicPr>
          <p:nvPr>
            <p:ph idx="1"/>
          </p:nvPr>
        </p:nvPicPr>
        <p:blipFill>
          <a:blip r:embed="rId2"/>
          <a:stretch>
            <a:fillRect/>
          </a:stretch>
        </p:blipFill>
        <p:spPr>
          <a:xfrm>
            <a:off x="449276" y="1606702"/>
            <a:ext cx="7483447" cy="4833247"/>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7</a:t>
            </a:fld>
            <a:endParaRPr lang="en-US"/>
          </a:p>
        </p:txBody>
      </p:sp>
    </p:spTree>
    <p:extLst>
      <p:ext uri="{BB962C8B-B14F-4D97-AF65-F5344CB8AC3E}">
        <p14:creationId xmlns:p14="http://schemas.microsoft.com/office/powerpoint/2010/main" val="304419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Multimedia (continued 2)</a:t>
            </a:r>
          </a:p>
        </p:txBody>
      </p:sp>
      <p:sp>
        <p:nvSpPr>
          <p:cNvPr id="2" name="Content Placeholder 1"/>
          <p:cNvSpPr>
            <a:spLocks noGrp="1"/>
          </p:cNvSpPr>
          <p:nvPr>
            <p:ph idx="1"/>
          </p:nvPr>
        </p:nvSpPr>
        <p:spPr/>
        <p:txBody>
          <a:bodyPr/>
          <a:lstStyle/>
          <a:p>
            <a:r>
              <a:rPr lang="en-IN" b="1" dirty="0"/>
              <a:t>Podcasts </a:t>
            </a:r>
            <a:r>
              <a:rPr lang="en-IN" dirty="0"/>
              <a:t>– They are a series of audio or video clips released in a sequence and are popular in home, academic, and corporate settings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8</a:t>
            </a:fld>
            <a:endParaRPr lang="en-US"/>
          </a:p>
        </p:txBody>
      </p:sp>
    </p:spTree>
    <p:extLst>
      <p:ext uri="{BB962C8B-B14F-4D97-AF65-F5344CB8AC3E}">
        <p14:creationId xmlns:p14="http://schemas.microsoft.com/office/powerpoint/2010/main" val="301605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Multimedia (continued 3)</a:t>
            </a:r>
          </a:p>
        </p:txBody>
      </p:sp>
      <p:pic>
        <p:nvPicPr>
          <p:cNvPr id="6" name="Content Placeholder 5" descr="This figure shows an example of a website, Podcast Alley, with several podcasts on current technology topics. The figure consists of two rectangular boxes. The first rectangular box is a webpage that is divided into two sections. The first section consists of the header that reads “Podcast Alley” on the right side.&#10;The second section covers three-fourths of the first rectangular box. A menu bar that reads “Podcast News”, “Featured Podcasts”, and “Blog” is positioned at the top of the second section. Two bulleted text, one that reads “TWIT – THIS WEEK IN TECH” and the other that reads “NPR PROGRAMS: FRESH AIR PODCAST” is positioned on either sides at the bottom of the menu bar. A list of five items is positioned below each bulleted text. The second rectangular box labeled “podcast links” is positioned on the left side of the first rectangular box. An arrow originating from the second rectangular box points to the list under the first bulleted text.&#10;The source is mentioned on the right side of the image, which reads “Podcastalley.com”." title="Using Multimedia"/>
          <p:cNvPicPr>
            <a:picLocks noGrp="1" noChangeAspect="1"/>
          </p:cNvPicPr>
          <p:nvPr>
            <p:ph idx="1"/>
          </p:nvPr>
        </p:nvPicPr>
        <p:blipFill>
          <a:blip r:embed="rId3"/>
          <a:stretch>
            <a:fillRect/>
          </a:stretch>
        </p:blipFill>
        <p:spPr>
          <a:xfrm>
            <a:off x="595993" y="1981200"/>
            <a:ext cx="7038975" cy="394335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9</a:t>
            </a:fld>
            <a:endParaRPr lang="en-US"/>
          </a:p>
        </p:txBody>
      </p:sp>
    </p:spTree>
    <p:extLst>
      <p:ext uri="{BB962C8B-B14F-4D97-AF65-F5344CB8AC3E}">
        <p14:creationId xmlns:p14="http://schemas.microsoft.com/office/powerpoint/2010/main" val="1157667833"/>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8563</TotalTime>
  <Words>2008</Words>
  <Application>Microsoft Macintosh PowerPoint</Application>
  <PresentationFormat>On-screen Show (4:3)</PresentationFormat>
  <Paragraphs>228</Paragraphs>
  <Slides>42</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Arial Rounded MT Bold</vt:lpstr>
      <vt:lpstr>Calibri</vt:lpstr>
      <vt:lpstr>Calibri Light</vt:lpstr>
      <vt:lpstr>Consolas</vt:lpstr>
      <vt:lpstr>Courier</vt:lpstr>
      <vt:lpstr>Courier New</vt:lpstr>
      <vt:lpstr>Wingdings</vt:lpstr>
      <vt:lpstr>Kent Powerpoint Template (final)</vt:lpstr>
      <vt:lpstr>1_Kent Powerpoint Template (final)</vt:lpstr>
      <vt:lpstr>PowerPoint Presentation</vt:lpstr>
      <vt:lpstr>Resource Material</vt:lpstr>
      <vt:lpstr>PowerPoint Presentation</vt:lpstr>
      <vt:lpstr>Chapter Objectives</vt:lpstr>
      <vt:lpstr>Chapter Objectives (continued)</vt:lpstr>
      <vt:lpstr>Using Multimedia</vt:lpstr>
      <vt:lpstr>Using Multimedia (continued 1)</vt:lpstr>
      <vt:lpstr>Using Multimedia (continued 2)</vt:lpstr>
      <vt:lpstr>Using Multimedia (continued 3)</vt:lpstr>
      <vt:lpstr>Creating Multimedia Files</vt:lpstr>
      <vt:lpstr>Creating Multimedia Files (continued 1)</vt:lpstr>
      <vt:lpstr>Creating Multimedia Files (continued 2)</vt:lpstr>
      <vt:lpstr>Embedded vs. External Multimedia</vt:lpstr>
      <vt:lpstr>Embedded vs. External Multimedia (continued 1)</vt:lpstr>
      <vt:lpstr>Embedded vs. External Multimedia (continued 2)</vt:lpstr>
      <vt:lpstr>Media Players and Plug-Ins</vt:lpstr>
      <vt:lpstr>HTML5 and Multimedia</vt:lpstr>
      <vt:lpstr>Flash</vt:lpstr>
      <vt:lpstr>Java Applets</vt:lpstr>
      <vt:lpstr>Object Element</vt:lpstr>
      <vt:lpstr>Object Element (continued)</vt:lpstr>
      <vt:lpstr>Integrating Audio</vt:lpstr>
      <vt:lpstr>Audio File Formats</vt:lpstr>
      <vt:lpstr>Audio File Formats (continued)</vt:lpstr>
      <vt:lpstr>File Compression and Codecs</vt:lpstr>
      <vt:lpstr>HMTL5 audio Element</vt:lpstr>
      <vt:lpstr>HMTL5 audio Element  (continued 1)</vt:lpstr>
      <vt:lpstr>HMTL5 audio Element  (continued 2)</vt:lpstr>
      <vt:lpstr>HMTL5 audio Element  (continued 2)</vt:lpstr>
      <vt:lpstr>To Add Audio to the Home Page</vt:lpstr>
      <vt:lpstr>Video File Formats</vt:lpstr>
      <vt:lpstr>Video File Formats (continued)</vt:lpstr>
      <vt:lpstr>HTML5 video Element</vt:lpstr>
      <vt:lpstr>Using the video Element</vt:lpstr>
      <vt:lpstr>Using the video Element (continued 1)</vt:lpstr>
      <vt:lpstr>Using the video Element (continued 2)</vt:lpstr>
      <vt:lpstr>Using the video Element (continued 3)</vt:lpstr>
      <vt:lpstr>Using the video Element (continued 4)</vt:lpstr>
      <vt:lpstr>To Add Video to the About Us Page</vt:lpstr>
      <vt:lpstr>To Style the Video</vt:lpstr>
      <vt:lpstr>To Validate the Style Sheet</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7</dc:title>
  <dc:creator>Steven Freund</dc:creator>
  <cp:lastModifiedBy>Somkiat Kitjongthawonkul</cp:lastModifiedBy>
  <cp:revision>705</cp:revision>
  <dcterms:created xsi:type="dcterms:W3CDTF">2004-08-27T11:11:14Z</dcterms:created>
  <dcterms:modified xsi:type="dcterms:W3CDTF">2022-05-10T07:35:17Z</dcterms:modified>
</cp:coreProperties>
</file>