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384048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g/gsXt742DuUaDlhYxxOgRjaxs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Calibri"/>
                <a:ea typeface="Calibri"/>
                <a:cs typeface="Calibri"/>
                <a:sym typeface="Calibri"/>
              </a:rPr>
              <a:t>-</a:t>
            </a:r>
            <a:r>
              <a:rPr lang="en-US" sz="1000">
                <a:solidFill>
                  <a:schemeClr val="dk1"/>
                </a:solidFill>
                <a:latin typeface="Calibri"/>
                <a:ea typeface="Calibri"/>
                <a:cs typeface="Calibri"/>
                <a:sym typeface="Calibri"/>
              </a:rPr>
              <a:t>For each increase in adult mortality rate, life expectancy decreases by about 4.2 years.</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en-US" sz="1000">
                <a:solidFill>
                  <a:schemeClr val="dk1"/>
                </a:solidFill>
                <a:latin typeface="Calibri"/>
                <a:ea typeface="Calibri"/>
                <a:cs typeface="Calibri"/>
                <a:sym typeface="Calibri"/>
              </a:rPr>
              <a:t>-For each increase in income composition of resources, life expectancy increases by about 2.2 years.</a:t>
            </a:r>
            <a:endParaRPr sz="1000">
              <a:solidFill>
                <a:schemeClr val="dk1"/>
              </a:solidFill>
              <a:latin typeface="Calibri"/>
              <a:ea typeface="Calibri"/>
              <a:cs typeface="Calibri"/>
              <a:sym typeface="Calibri"/>
            </a:endParaRPr>
          </a:p>
          <a:p>
            <a:pPr indent="0" lvl="0" marL="0" rtl="0" algn="l">
              <a:spcBef>
                <a:spcPts val="0"/>
              </a:spcBef>
              <a:spcAft>
                <a:spcPts val="0"/>
              </a:spcAft>
              <a:buNone/>
            </a:pPr>
            <a:r>
              <a:rPr lang="en-US" sz="1000">
                <a:solidFill>
                  <a:schemeClr val="dk1"/>
                </a:solidFill>
                <a:latin typeface="Calibri"/>
                <a:ea typeface="Calibri"/>
                <a:cs typeface="Calibri"/>
                <a:sym typeface="Calibri"/>
              </a:rPr>
              <a:t>-For each increase in number of years of schooling, life expectancy increases by about 3.3 years.</a:t>
            </a:r>
            <a:endParaRPr sz="1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rPr lang="en-US" sz="1200">
                <a:solidFill>
                  <a:srgbClr val="767673"/>
                </a:solidFill>
                <a:highlight>
                  <a:srgbClr val="FFFFFF"/>
                </a:highlight>
              </a:rPr>
              <a:t>-model that explains all of the variation in the response variable around its mean.</a:t>
            </a:r>
            <a:endParaRPr sz="1000"/>
          </a:p>
        </p:txBody>
      </p:sp>
      <p:sp>
        <p:nvSpPr>
          <p:cNvPr id="82" name="Google Shape;8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640330" y="1752607"/>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8759188" y="2644141"/>
            <a:ext cx="20886422"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1" name="Google Shape;71;p12"/>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675543" y="11560494"/>
            <a:ext cx="27896822"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873445" y="3519489"/>
            <a:ext cx="27896822" cy="243630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7" name="Google Shape;77;p13"/>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2880360" y="5387342"/>
            <a:ext cx="3264408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 type="subTitle"/>
          </p:nvPr>
        </p:nvSpPr>
        <p:spPr>
          <a:xfrm>
            <a:off x="4800600" y="17289781"/>
            <a:ext cx="288036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18" name="Google Shape;18;p4"/>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2640330" y="1752607"/>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2640330" y="8763000"/>
            <a:ext cx="3312414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4" name="Google Shape;24;p5"/>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2620330" y="8206749"/>
            <a:ext cx="3312414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 type="body"/>
          </p:nvPr>
        </p:nvSpPr>
        <p:spPr>
          <a:xfrm>
            <a:off x="2620330" y="22029430"/>
            <a:ext cx="3312414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0" name="Google Shape;30;p6"/>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2640330" y="1752607"/>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 type="body"/>
          </p:nvPr>
        </p:nvSpPr>
        <p:spPr>
          <a:xfrm>
            <a:off x="2640330" y="8763000"/>
            <a:ext cx="1632204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36" name="Google Shape;36;p7"/>
          <p:cNvSpPr txBox="1"/>
          <p:nvPr>
            <p:ph idx="2" type="body"/>
          </p:nvPr>
        </p:nvSpPr>
        <p:spPr>
          <a:xfrm>
            <a:off x="19442430" y="8763000"/>
            <a:ext cx="1632204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37" name="Google Shape;37;p7"/>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2645332" y="1752607"/>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 type="body"/>
          </p:nvPr>
        </p:nvSpPr>
        <p:spPr>
          <a:xfrm>
            <a:off x="2645336" y="8069582"/>
            <a:ext cx="16247028"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3" name="Google Shape;43;p8"/>
          <p:cNvSpPr txBox="1"/>
          <p:nvPr>
            <p:ph idx="2" type="body"/>
          </p:nvPr>
        </p:nvSpPr>
        <p:spPr>
          <a:xfrm>
            <a:off x="2645336" y="12024360"/>
            <a:ext cx="16247028"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4" name="Google Shape;44;p8"/>
          <p:cNvSpPr txBox="1"/>
          <p:nvPr>
            <p:ph idx="3" type="body"/>
          </p:nvPr>
        </p:nvSpPr>
        <p:spPr>
          <a:xfrm>
            <a:off x="19442431" y="8069582"/>
            <a:ext cx="16327043"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5" name="Google Shape;45;p8"/>
          <p:cNvSpPr txBox="1"/>
          <p:nvPr>
            <p:ph idx="4" type="body"/>
          </p:nvPr>
        </p:nvSpPr>
        <p:spPr>
          <a:xfrm>
            <a:off x="19442431" y="12024360"/>
            <a:ext cx="16327043"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6" name="Google Shape;46;p8"/>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2640330" y="1752607"/>
            <a:ext cx="3312414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645332" y="2194560"/>
            <a:ext cx="12386549"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6327042" y="4739647"/>
            <a:ext cx="19442430" cy="233934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57" name="Google Shape;57;p10"/>
          <p:cNvSpPr txBox="1"/>
          <p:nvPr>
            <p:ph idx="2" type="body"/>
          </p:nvPr>
        </p:nvSpPr>
        <p:spPr>
          <a:xfrm>
            <a:off x="2645332" y="9875520"/>
            <a:ext cx="12386549"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58" name="Google Shape;58;p10"/>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645332" y="2194560"/>
            <a:ext cx="12386549"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16327042" y="4739647"/>
            <a:ext cx="19442430" cy="233934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4200"/>
              </a:spcBef>
              <a:spcAft>
                <a:spcPts val="0"/>
              </a:spcAft>
              <a:buClr>
                <a:schemeClr val="dk1"/>
              </a:buClr>
              <a:buSzPts val="13440"/>
              <a:buFont typeface="Arial"/>
              <a:buNone/>
              <a:defRPr b="0" i="0" sz="13439" u="none" cap="none" strike="noStrike">
                <a:solidFill>
                  <a:schemeClr val="dk1"/>
                </a:solidFill>
                <a:latin typeface="Calibri"/>
                <a:ea typeface="Calibri"/>
                <a:cs typeface="Calibri"/>
                <a:sym typeface="Calibri"/>
              </a:defRPr>
            </a:lvl1pPr>
            <a:lvl2pPr lvl="1" marR="0" rtl="0" algn="l">
              <a:lnSpc>
                <a:spcPct val="90000"/>
              </a:lnSpc>
              <a:spcBef>
                <a:spcPts val="2100"/>
              </a:spcBef>
              <a:spcAft>
                <a:spcPts val="0"/>
              </a:spcAft>
              <a:buClr>
                <a:schemeClr val="dk1"/>
              </a:buClr>
              <a:buSzPts val="11760"/>
              <a:buFont typeface="Arial"/>
              <a:buNone/>
              <a:defRPr b="0" i="0" sz="11760" u="none" cap="none" strike="noStrike">
                <a:solidFill>
                  <a:schemeClr val="dk1"/>
                </a:solidFill>
                <a:latin typeface="Calibri"/>
                <a:ea typeface="Calibri"/>
                <a:cs typeface="Calibri"/>
                <a:sym typeface="Calibri"/>
              </a:defRPr>
            </a:lvl2pPr>
            <a:lvl3pPr lvl="2" marR="0" rtl="0" algn="l">
              <a:lnSpc>
                <a:spcPct val="90000"/>
              </a:lnSpc>
              <a:spcBef>
                <a:spcPts val="2100"/>
              </a:spcBef>
              <a:spcAft>
                <a:spcPts val="0"/>
              </a:spcAft>
              <a:buClr>
                <a:schemeClr val="dk1"/>
              </a:buClr>
              <a:buSzPts val="10080"/>
              <a:buFont typeface="Arial"/>
              <a:buNone/>
              <a:defRPr b="0" i="0" sz="10080" u="none" cap="none" strike="noStrike">
                <a:solidFill>
                  <a:schemeClr val="dk1"/>
                </a:solidFill>
                <a:latin typeface="Calibri"/>
                <a:ea typeface="Calibri"/>
                <a:cs typeface="Calibri"/>
                <a:sym typeface="Calibri"/>
              </a:defRPr>
            </a:lvl3pPr>
            <a:lvl4pPr lvl="3"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4pPr>
            <a:lvl5pPr lvl="4"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5pPr>
            <a:lvl6pPr lvl="5"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6pPr>
            <a:lvl7pPr lvl="6"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7pPr>
            <a:lvl8pPr lvl="7"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8pPr>
            <a:lvl9pPr lvl="8" marR="0" rtl="0" algn="l">
              <a:lnSpc>
                <a:spcPct val="90000"/>
              </a:lnSpc>
              <a:spcBef>
                <a:spcPts val="21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2645332" y="9875520"/>
            <a:ext cx="12386549"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5" name="Google Shape;65;p11"/>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640330" y="1752607"/>
            <a:ext cx="3312414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640330" y="8763000"/>
            <a:ext cx="33124140" cy="20886422"/>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640330" y="30510488"/>
            <a:ext cx="864108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2721590" y="30510488"/>
            <a:ext cx="1296162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7123391" y="30510488"/>
            <a:ext cx="864108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www.kaggle.com/kumarajarshi/life-expectancy-who" TargetMode="External"/><Relationship Id="rId10"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645920" y="860481"/>
            <a:ext cx="35112960" cy="3785652"/>
          </a:xfrm>
          <a:prstGeom prst="rect">
            <a:avLst/>
          </a:prstGeom>
          <a:solidFill>
            <a:srgbClr val="FFE599"/>
          </a:solidFill>
          <a:ln cap="flat" cmpd="sng" w="38100">
            <a:solidFill>
              <a:srgbClr val="CFE2F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15000"/>
              </a:lnSpc>
              <a:spcBef>
                <a:spcPts val="100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ctr">
              <a:lnSpc>
                <a:spcPct val="115000"/>
              </a:lnSpc>
              <a:spcBef>
                <a:spcPts val="1000"/>
              </a:spcBef>
              <a:spcAft>
                <a:spcPts val="0"/>
              </a:spcAft>
              <a:buClr>
                <a:srgbClr val="000000"/>
              </a:buClr>
              <a:buSzPts val="9000"/>
              <a:buFont typeface="Arial"/>
              <a:buNone/>
            </a:pPr>
            <a:r>
              <a:rPr lang="en-US" sz="9000">
                <a:solidFill>
                  <a:schemeClr val="dk1"/>
                </a:solidFill>
              </a:rPr>
              <a:t>Multiple Linear Regression To Predict Life Expectancy</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1000"/>
              </a:spcBef>
              <a:spcAft>
                <a:spcPts val="0"/>
              </a:spcAft>
              <a:buClr>
                <a:srgbClr val="000000"/>
              </a:buClr>
              <a:buSzPts val="5400"/>
              <a:buFont typeface="Arial"/>
              <a:buNone/>
            </a:pPr>
            <a:r>
              <a:rPr b="1" lang="en-US" sz="5400">
                <a:solidFill>
                  <a:srgbClr val="1155CC"/>
                </a:solidFill>
                <a:latin typeface="Times New Roman"/>
                <a:ea typeface="Times New Roman"/>
                <a:cs typeface="Times New Roman"/>
                <a:sym typeface="Times New Roman"/>
              </a:rPr>
              <a:t>Yordanos Alemu, </a:t>
            </a:r>
            <a:r>
              <a:rPr b="1" i="0" lang="en-US" sz="5400" u="none" cap="none" strike="noStrike">
                <a:solidFill>
                  <a:srgbClr val="1155CC"/>
                </a:solidFill>
                <a:latin typeface="Times New Roman"/>
                <a:ea typeface="Times New Roman"/>
                <a:cs typeface="Times New Roman"/>
                <a:sym typeface="Times New Roman"/>
              </a:rPr>
              <a:t>Kelsey Dinndorf, Lerang Gaositwe |  Data Analysis and Visualization (DS320)  |  January 27th , 2021</a:t>
            </a:r>
            <a:endParaRPr b="1" i="0" sz="5400" u="none" cap="none" strike="noStrike">
              <a:solidFill>
                <a:srgbClr val="461E64"/>
              </a:solidFill>
              <a:latin typeface="Calibri"/>
              <a:ea typeface="Calibri"/>
              <a:cs typeface="Calibri"/>
              <a:sym typeface="Calibri"/>
            </a:endParaRPr>
          </a:p>
        </p:txBody>
      </p:sp>
      <p:sp>
        <p:nvSpPr>
          <p:cNvPr id="85" name="Google Shape;85;p1"/>
          <p:cNvSpPr txBox="1"/>
          <p:nvPr/>
        </p:nvSpPr>
        <p:spPr>
          <a:xfrm>
            <a:off x="1645916" y="5442775"/>
            <a:ext cx="10515600" cy="84983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pic>
        <p:nvPicPr>
          <p:cNvPr descr="A picture containing drawing, mug&#10;&#10;Description automatically generated" id="86" name="Google Shape;86;p1"/>
          <p:cNvPicPr preferRelativeResize="0"/>
          <p:nvPr/>
        </p:nvPicPr>
        <p:blipFill rotWithShape="1">
          <a:blip r:embed="rId3">
            <a:alphaModFix/>
          </a:blip>
          <a:srcRect b="0" l="0" r="0" t="0"/>
          <a:stretch/>
        </p:blipFill>
        <p:spPr>
          <a:xfrm>
            <a:off x="33058247" y="31280809"/>
            <a:ext cx="4157832" cy="777112"/>
          </a:xfrm>
          <a:prstGeom prst="rect">
            <a:avLst/>
          </a:prstGeom>
          <a:noFill/>
          <a:ln>
            <a:noFill/>
          </a:ln>
        </p:spPr>
      </p:pic>
      <p:sp>
        <p:nvSpPr>
          <p:cNvPr id="87" name="Google Shape;87;p1"/>
          <p:cNvSpPr txBox="1"/>
          <p:nvPr/>
        </p:nvSpPr>
        <p:spPr>
          <a:xfrm>
            <a:off x="13944598" y="5442775"/>
            <a:ext cx="10515599" cy="830997"/>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Visualizations</a:t>
            </a:r>
            <a:endParaRPr b="0" i="0" sz="1400" u="none" cap="none" strike="noStrike">
              <a:solidFill>
                <a:srgbClr val="000000"/>
              </a:solidFill>
              <a:latin typeface="Arial"/>
              <a:ea typeface="Arial"/>
              <a:cs typeface="Arial"/>
              <a:sym typeface="Arial"/>
            </a:endParaRPr>
          </a:p>
        </p:txBody>
      </p:sp>
      <p:sp>
        <p:nvSpPr>
          <p:cNvPr id="88" name="Google Shape;88;p1"/>
          <p:cNvSpPr txBox="1"/>
          <p:nvPr/>
        </p:nvSpPr>
        <p:spPr>
          <a:xfrm>
            <a:off x="26257031" y="25622452"/>
            <a:ext cx="10515600" cy="8601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Conclusions</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26243281" y="5442774"/>
            <a:ext cx="10515600" cy="830997"/>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Results</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1645925" y="16766200"/>
            <a:ext cx="10515600" cy="8310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13951470" y="16134556"/>
            <a:ext cx="10515600" cy="8601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Model</a:t>
            </a:r>
            <a:endParaRPr b="0" i="0" sz="4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Arial"/>
              <a:ea typeface="Arial"/>
              <a:cs typeface="Arial"/>
              <a:sym typeface="Arial"/>
            </a:endParaRPr>
          </a:p>
        </p:txBody>
      </p:sp>
      <p:sp>
        <p:nvSpPr>
          <p:cNvPr id="92" name="Google Shape;92;p1"/>
          <p:cNvSpPr txBox="1"/>
          <p:nvPr/>
        </p:nvSpPr>
        <p:spPr>
          <a:xfrm>
            <a:off x="1645925" y="6496300"/>
            <a:ext cx="10515600" cy="10269900"/>
          </a:xfrm>
          <a:prstGeom prst="rect">
            <a:avLst/>
          </a:prstGeom>
          <a:noFill/>
          <a:ln>
            <a:noFill/>
          </a:ln>
        </p:spPr>
        <p:txBody>
          <a:bodyPr anchorCtr="0" anchor="t" bIns="45700" lIns="91425" spcFirstLastPara="1" rIns="91425" wrap="square" tIns="45700">
            <a:spAutoFit/>
          </a:bodyPr>
          <a:lstStyle/>
          <a:p>
            <a:pPr indent="-450850" lvl="0" marL="457200" marR="0" rtl="0" algn="l">
              <a:lnSpc>
                <a:spcPct val="115000"/>
              </a:lnSpc>
              <a:spcBef>
                <a:spcPts val="0"/>
              </a:spcBef>
              <a:spcAft>
                <a:spcPts val="0"/>
              </a:spcAft>
              <a:buSzPts val="3500"/>
              <a:buChar char="●"/>
            </a:pPr>
            <a:r>
              <a:rPr lang="en-US" sz="3500">
                <a:highlight>
                  <a:srgbClr val="FFFFFF"/>
                </a:highlight>
              </a:rPr>
              <a:t>Life expectancy is a measure that is often used to gauge the overall health of a community. Shifts in life expectancy are often used to describe trends in mortality. Being able to predict how populations will age has enormous implications for the planning and provision of services and support. As the life expectancy of a population lengthens, the number of people living with chronic illnesses tends to increase because chronic illnesses are more common among older persons.</a:t>
            </a:r>
            <a:endParaRPr sz="3500">
              <a:highlight>
                <a:srgbClr val="FFFFFF"/>
              </a:highlight>
            </a:endParaRPr>
          </a:p>
          <a:p>
            <a:pPr indent="0" lvl="0" marL="457200" marR="0" rtl="0" algn="l">
              <a:lnSpc>
                <a:spcPct val="115000"/>
              </a:lnSpc>
              <a:spcBef>
                <a:spcPts val="0"/>
              </a:spcBef>
              <a:spcAft>
                <a:spcPts val="0"/>
              </a:spcAft>
              <a:buNone/>
            </a:pPr>
            <a:r>
              <a:t/>
            </a:r>
            <a:endParaRPr sz="3500">
              <a:highlight>
                <a:srgbClr val="FFFFFF"/>
              </a:highlight>
            </a:endParaRPr>
          </a:p>
          <a:p>
            <a:pPr indent="-450850" lvl="0" marL="457200" marR="0" rtl="0" algn="l">
              <a:lnSpc>
                <a:spcPct val="115000"/>
              </a:lnSpc>
              <a:spcBef>
                <a:spcPts val="0"/>
              </a:spcBef>
              <a:spcAft>
                <a:spcPts val="0"/>
              </a:spcAft>
              <a:buSzPts val="3500"/>
              <a:buChar char="●"/>
            </a:pPr>
            <a:r>
              <a:rPr i="0" lang="en-US" sz="3500" u="none" cap="none" strike="noStrike"/>
              <a:t>Goal: Develop a </a:t>
            </a:r>
            <a:r>
              <a:rPr lang="en-US" sz="3500"/>
              <a:t>regression </a:t>
            </a:r>
            <a:r>
              <a:rPr i="0" lang="en-US" sz="3500" u="none" cap="none" strike="noStrike"/>
              <a:t>model to predict the </a:t>
            </a:r>
            <a:r>
              <a:rPr lang="en-US" sz="3500"/>
              <a:t>life expectancy (in years) </a:t>
            </a:r>
            <a:r>
              <a:rPr i="0" lang="en-US" sz="3500" u="none" cap="none" strike="noStrike"/>
              <a:t>based on</a:t>
            </a:r>
            <a:r>
              <a:rPr lang="en-US" sz="3500"/>
              <a:t> </a:t>
            </a:r>
            <a:r>
              <a:rPr lang="en-US" sz="3500">
                <a:solidFill>
                  <a:schemeClr val="dk1"/>
                </a:solidFill>
              </a:rPr>
              <a:t>things like </a:t>
            </a:r>
            <a:r>
              <a:rPr lang="en-US" sz="3500">
                <a:solidFill>
                  <a:schemeClr val="dk1"/>
                </a:solidFill>
                <a:highlight>
                  <a:srgbClr val="FFFFFF"/>
                </a:highlight>
              </a:rPr>
              <a:t>immunization factors, mortality factors, economic factors, social factors and other health related factors.</a:t>
            </a:r>
            <a:endParaRPr sz="3500"/>
          </a:p>
        </p:txBody>
      </p:sp>
      <p:sp>
        <p:nvSpPr>
          <p:cNvPr id="93" name="Google Shape;93;p1"/>
          <p:cNvSpPr txBox="1"/>
          <p:nvPr/>
        </p:nvSpPr>
        <p:spPr>
          <a:xfrm>
            <a:off x="1645925" y="18027725"/>
            <a:ext cx="10515600" cy="1448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3500">
                <a:solidFill>
                  <a:schemeClr val="dk1"/>
                </a:solidFill>
              </a:rPr>
              <a:t>Dataset</a:t>
            </a:r>
            <a:r>
              <a:rPr lang="en-US" sz="3500">
                <a:solidFill>
                  <a:schemeClr val="dk1"/>
                </a:solidFill>
              </a:rPr>
              <a:t>: Life Expectancy Data</a:t>
            </a:r>
            <a:endParaRPr b="1" sz="3500">
              <a:solidFill>
                <a:schemeClr val="dk1"/>
              </a:solidFill>
            </a:endParaRPr>
          </a:p>
          <a:p>
            <a:pPr indent="-450850" lvl="0" marL="457200" rtl="0" algn="l">
              <a:lnSpc>
                <a:spcPct val="115000"/>
              </a:lnSpc>
              <a:spcBef>
                <a:spcPts val="1200"/>
              </a:spcBef>
              <a:spcAft>
                <a:spcPts val="0"/>
              </a:spcAft>
              <a:buClr>
                <a:schemeClr val="dk1"/>
              </a:buClr>
              <a:buSzPts val="3500"/>
              <a:buChar char="●"/>
            </a:pPr>
            <a:r>
              <a:rPr lang="en-US" sz="3500">
                <a:solidFill>
                  <a:schemeClr val="dk1"/>
                </a:solidFill>
              </a:rPr>
              <a:t>Includes characteristics to predict the life expectancy (in years) of a person from the years 2000 to 2015 for 193 countries. </a:t>
            </a:r>
            <a:endParaRPr sz="3500">
              <a:solidFill>
                <a:schemeClr val="dk1"/>
              </a:solidFill>
            </a:endParaRPr>
          </a:p>
          <a:p>
            <a:pPr indent="-450850" lvl="0" marL="457200" rtl="0" algn="l">
              <a:lnSpc>
                <a:spcPct val="115000"/>
              </a:lnSpc>
              <a:spcBef>
                <a:spcPts val="0"/>
              </a:spcBef>
              <a:spcAft>
                <a:spcPts val="0"/>
              </a:spcAft>
              <a:buClr>
                <a:schemeClr val="dk1"/>
              </a:buClr>
              <a:buSzPts val="3500"/>
              <a:buChar char="●"/>
            </a:pPr>
            <a:r>
              <a:rPr lang="en-US" sz="3500">
                <a:solidFill>
                  <a:schemeClr val="dk1"/>
                </a:solidFill>
                <a:highlight>
                  <a:srgbClr val="FFFFFF"/>
                </a:highlight>
              </a:rPr>
              <a:t>Found on Kaggle, but originally obtained from the Global Health Observatory (GHO) data repository under the World Health Organization (WHO).</a:t>
            </a:r>
            <a:endParaRPr sz="3500">
              <a:solidFill>
                <a:schemeClr val="dk1"/>
              </a:solidFill>
              <a:highlight>
                <a:srgbClr val="FFFFFF"/>
              </a:highlight>
            </a:endParaRPr>
          </a:p>
          <a:p>
            <a:pPr indent="-450850" lvl="0" marL="457200" rtl="0" algn="l">
              <a:lnSpc>
                <a:spcPct val="115000"/>
              </a:lnSpc>
              <a:spcBef>
                <a:spcPts val="0"/>
              </a:spcBef>
              <a:spcAft>
                <a:spcPts val="0"/>
              </a:spcAft>
              <a:buClr>
                <a:schemeClr val="dk1"/>
              </a:buClr>
              <a:buSzPts val="3500"/>
              <a:buChar char="●"/>
            </a:pPr>
            <a:r>
              <a:rPr lang="en-US" sz="3500">
                <a:solidFill>
                  <a:schemeClr val="dk1"/>
                </a:solidFill>
              </a:rPr>
              <a:t>Number of Rows: 2,939</a:t>
            </a:r>
            <a:endParaRPr sz="3500">
              <a:solidFill>
                <a:schemeClr val="dk1"/>
              </a:solidFill>
            </a:endParaRPr>
          </a:p>
          <a:p>
            <a:pPr indent="-450850" lvl="0" marL="457200" rtl="0" algn="l">
              <a:spcBef>
                <a:spcPts val="0"/>
              </a:spcBef>
              <a:spcAft>
                <a:spcPts val="0"/>
              </a:spcAft>
              <a:buClr>
                <a:schemeClr val="dk1"/>
              </a:buClr>
              <a:buSzPts val="3500"/>
              <a:buChar char="●"/>
            </a:pPr>
            <a:r>
              <a:rPr lang="en-US" sz="3500">
                <a:solidFill>
                  <a:schemeClr val="dk1"/>
                </a:solidFill>
              </a:rPr>
              <a:t>22 Attributes:</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Country</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Year</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Status (Developing or Developed)</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Adult Mortality Rate </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Infant Deaths</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Alcohol consumption</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Hepatitis B, Measles, Polio, </a:t>
            </a:r>
            <a:r>
              <a:rPr lang="en-US" sz="3500">
                <a:solidFill>
                  <a:schemeClr val="dk1"/>
                </a:solidFill>
              </a:rPr>
              <a:t>Diphtheria </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Average Body Mass Index (BMI)</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Number of Under 5 (years) Deaths</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HIV/AIDS deaths</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GDP per capita</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Income Composition of Resources</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Thinness (various young ages)</a:t>
            </a:r>
            <a:endParaRPr sz="3500">
              <a:solidFill>
                <a:schemeClr val="dk1"/>
              </a:solidFill>
            </a:endParaRPr>
          </a:p>
          <a:p>
            <a:pPr indent="-450850" lvl="1" marL="914400" rtl="0" algn="l">
              <a:spcBef>
                <a:spcPts val="0"/>
              </a:spcBef>
              <a:spcAft>
                <a:spcPts val="0"/>
              </a:spcAft>
              <a:buClr>
                <a:schemeClr val="dk1"/>
              </a:buClr>
              <a:buSzPts val="3500"/>
              <a:buChar char="○"/>
            </a:pPr>
            <a:r>
              <a:rPr lang="en-US" sz="3500">
                <a:solidFill>
                  <a:schemeClr val="dk1"/>
                </a:solidFill>
              </a:rPr>
              <a:t>Years of schooling</a:t>
            </a:r>
            <a:endParaRPr sz="35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Clr>
                <a:schemeClr val="dk1"/>
              </a:buClr>
              <a:buSzPts val="1100"/>
              <a:buFont typeface="Arial"/>
              <a:buNone/>
            </a:pPr>
            <a:r>
              <a:t/>
            </a:r>
            <a:endParaRPr sz="3600">
              <a:solidFill>
                <a:schemeClr val="dk1"/>
              </a:solidFill>
            </a:endParaRPr>
          </a:p>
        </p:txBody>
      </p:sp>
      <p:sp>
        <p:nvSpPr>
          <p:cNvPr id="94" name="Google Shape;94;p1"/>
          <p:cNvSpPr txBox="1"/>
          <p:nvPr/>
        </p:nvSpPr>
        <p:spPr>
          <a:xfrm>
            <a:off x="26782400" y="31064113"/>
            <a:ext cx="5377800" cy="121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US" sz="31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https://www.kaggle.com/kumarajarshi/life-expectancy-who</a:t>
            </a:r>
            <a:endParaRPr sz="900">
              <a:latin typeface="Calibri"/>
              <a:ea typeface="Calibri"/>
              <a:cs typeface="Calibri"/>
              <a:sym typeface="Calibri"/>
            </a:endParaRPr>
          </a:p>
        </p:txBody>
      </p:sp>
      <p:sp>
        <p:nvSpPr>
          <p:cNvPr id="95" name="Google Shape;95;p1"/>
          <p:cNvSpPr txBox="1"/>
          <p:nvPr/>
        </p:nvSpPr>
        <p:spPr>
          <a:xfrm>
            <a:off x="13951475" y="17258875"/>
            <a:ext cx="10515600" cy="14790600"/>
          </a:xfrm>
          <a:prstGeom prst="rect">
            <a:avLst/>
          </a:prstGeom>
          <a:noFill/>
          <a:ln>
            <a:noFill/>
          </a:ln>
        </p:spPr>
        <p:txBody>
          <a:bodyPr anchorCtr="0" anchor="t" bIns="91425" lIns="91425" spcFirstLastPara="1" rIns="91425" wrap="square" tIns="91425">
            <a:spAutoFit/>
          </a:bodyPr>
          <a:lstStyle/>
          <a:p>
            <a:pPr indent="-444500" lvl="0" marL="457200" rtl="0" algn="l">
              <a:lnSpc>
                <a:spcPct val="115000"/>
              </a:lnSpc>
              <a:spcBef>
                <a:spcPts val="0"/>
              </a:spcBef>
              <a:spcAft>
                <a:spcPts val="0"/>
              </a:spcAft>
              <a:buClr>
                <a:schemeClr val="dk1"/>
              </a:buClr>
              <a:buSzPts val="3400"/>
              <a:buChar char="●"/>
            </a:pPr>
            <a:r>
              <a:rPr b="1" lang="en-US" sz="3400">
                <a:solidFill>
                  <a:schemeClr val="dk1"/>
                </a:solidFill>
              </a:rPr>
              <a:t>Data Cleaning</a:t>
            </a:r>
            <a:endParaRPr b="1" sz="3400">
              <a:solidFill>
                <a:schemeClr val="dk1"/>
              </a:solidFill>
            </a:endParaRPr>
          </a:p>
          <a:p>
            <a:pPr indent="-444500" lvl="1" marL="914400" rtl="0" algn="l">
              <a:lnSpc>
                <a:spcPct val="115000"/>
              </a:lnSpc>
              <a:spcBef>
                <a:spcPts val="0"/>
              </a:spcBef>
              <a:spcAft>
                <a:spcPts val="0"/>
              </a:spcAft>
              <a:buClr>
                <a:schemeClr val="dk1"/>
              </a:buClr>
              <a:buSzPts val="3400"/>
              <a:buChar char="○"/>
            </a:pPr>
            <a:r>
              <a:rPr lang="en-US" sz="3400">
                <a:solidFill>
                  <a:schemeClr val="dk1"/>
                </a:solidFill>
              </a:rPr>
              <a:t>Checked for missing values and outliers</a:t>
            </a:r>
            <a:endParaRPr sz="3400">
              <a:solidFill>
                <a:schemeClr val="dk1"/>
              </a:solidFill>
            </a:endParaRPr>
          </a:p>
          <a:p>
            <a:pPr indent="-444500" lvl="2" marL="1371600" rtl="0" algn="l">
              <a:lnSpc>
                <a:spcPct val="115000"/>
              </a:lnSpc>
              <a:spcBef>
                <a:spcPts val="0"/>
              </a:spcBef>
              <a:spcAft>
                <a:spcPts val="0"/>
              </a:spcAft>
              <a:buClr>
                <a:schemeClr val="dk1"/>
              </a:buClr>
              <a:buSzPts val="3400"/>
              <a:buChar char="■"/>
            </a:pPr>
            <a:r>
              <a:rPr lang="en-US" sz="3400">
                <a:solidFill>
                  <a:schemeClr val="dk1"/>
                </a:solidFill>
              </a:rPr>
              <a:t>Replaced missing values with mean</a:t>
            </a:r>
            <a:endParaRPr sz="3400">
              <a:solidFill>
                <a:schemeClr val="dk1"/>
              </a:solidFill>
            </a:endParaRPr>
          </a:p>
          <a:p>
            <a:pPr indent="-444500" lvl="2" marL="1371600" rtl="0" algn="l">
              <a:lnSpc>
                <a:spcPct val="115000"/>
              </a:lnSpc>
              <a:spcBef>
                <a:spcPts val="0"/>
              </a:spcBef>
              <a:spcAft>
                <a:spcPts val="0"/>
              </a:spcAft>
              <a:buClr>
                <a:schemeClr val="dk1"/>
              </a:buClr>
              <a:buSzPts val="3400"/>
              <a:buChar char="■"/>
            </a:pPr>
            <a:r>
              <a:rPr lang="en-US" sz="3400">
                <a:solidFill>
                  <a:schemeClr val="dk1"/>
                </a:solidFill>
              </a:rPr>
              <a:t>Tried removing outliers with Z-score (removed too many rows)</a:t>
            </a:r>
            <a:endParaRPr sz="3400">
              <a:solidFill>
                <a:schemeClr val="dk1"/>
              </a:solidFill>
            </a:endParaRPr>
          </a:p>
          <a:p>
            <a:pPr indent="-444500" lvl="1" marL="914400" rtl="0" algn="l">
              <a:lnSpc>
                <a:spcPct val="115000"/>
              </a:lnSpc>
              <a:spcBef>
                <a:spcPts val="0"/>
              </a:spcBef>
              <a:spcAft>
                <a:spcPts val="0"/>
              </a:spcAft>
              <a:buClr>
                <a:schemeClr val="dk1"/>
              </a:buClr>
              <a:buSzPts val="3400"/>
              <a:buChar char="○"/>
            </a:pPr>
            <a:r>
              <a:rPr lang="en-US" sz="3400">
                <a:solidFill>
                  <a:schemeClr val="dk1"/>
                </a:solidFill>
              </a:rPr>
              <a:t>Feature construction</a:t>
            </a:r>
            <a:endParaRPr sz="3400">
              <a:solidFill>
                <a:schemeClr val="dk1"/>
              </a:solidFill>
            </a:endParaRPr>
          </a:p>
          <a:p>
            <a:pPr indent="-444500" lvl="2" marL="1371600" rtl="0" algn="l">
              <a:lnSpc>
                <a:spcPct val="115000"/>
              </a:lnSpc>
              <a:spcBef>
                <a:spcPts val="0"/>
              </a:spcBef>
              <a:spcAft>
                <a:spcPts val="0"/>
              </a:spcAft>
              <a:buClr>
                <a:schemeClr val="dk1"/>
              </a:buClr>
              <a:buSzPts val="3400"/>
              <a:buChar char="■"/>
            </a:pPr>
            <a:r>
              <a:rPr lang="en-US" sz="3400">
                <a:solidFill>
                  <a:schemeClr val="dk1"/>
                </a:solidFill>
              </a:rPr>
              <a:t>1-hot encoded categorical data (country, year, status)</a:t>
            </a:r>
            <a:endParaRPr sz="3400">
              <a:solidFill>
                <a:schemeClr val="dk1"/>
              </a:solidFill>
            </a:endParaRPr>
          </a:p>
          <a:p>
            <a:pPr indent="-444500" lvl="2" marL="1371600" rtl="0" algn="l">
              <a:lnSpc>
                <a:spcPct val="115000"/>
              </a:lnSpc>
              <a:spcBef>
                <a:spcPts val="0"/>
              </a:spcBef>
              <a:spcAft>
                <a:spcPts val="0"/>
              </a:spcAft>
              <a:buClr>
                <a:schemeClr val="dk1"/>
              </a:buClr>
              <a:buSzPts val="3400"/>
              <a:buChar char="■"/>
            </a:pPr>
            <a:r>
              <a:rPr lang="en-US" sz="3400">
                <a:solidFill>
                  <a:schemeClr val="dk1"/>
                </a:solidFill>
              </a:rPr>
              <a:t>Feature-scaled numerical data</a:t>
            </a:r>
            <a:endParaRPr sz="3400">
              <a:solidFill>
                <a:schemeClr val="dk1"/>
              </a:solidFill>
            </a:endParaRPr>
          </a:p>
          <a:p>
            <a:pPr indent="-444500" lvl="0" marL="457200" rtl="0" algn="l">
              <a:lnSpc>
                <a:spcPct val="115000"/>
              </a:lnSpc>
              <a:spcBef>
                <a:spcPts val="0"/>
              </a:spcBef>
              <a:spcAft>
                <a:spcPts val="0"/>
              </a:spcAft>
              <a:buClr>
                <a:schemeClr val="dk1"/>
              </a:buClr>
              <a:buSzPts val="3400"/>
              <a:buChar char="●"/>
            </a:pPr>
            <a:r>
              <a:rPr b="1" lang="en-US" sz="3400">
                <a:solidFill>
                  <a:schemeClr val="dk1"/>
                </a:solidFill>
              </a:rPr>
              <a:t>Exploratory Data Analysis</a:t>
            </a:r>
            <a:endParaRPr b="1" sz="3400">
              <a:solidFill>
                <a:schemeClr val="dk1"/>
              </a:solidFill>
            </a:endParaRPr>
          </a:p>
          <a:p>
            <a:pPr indent="-444500" lvl="1" marL="914400" rtl="0" algn="l">
              <a:lnSpc>
                <a:spcPct val="115000"/>
              </a:lnSpc>
              <a:spcBef>
                <a:spcPts val="0"/>
              </a:spcBef>
              <a:spcAft>
                <a:spcPts val="0"/>
              </a:spcAft>
              <a:buClr>
                <a:schemeClr val="dk1"/>
              </a:buClr>
              <a:buSzPts val="3400"/>
              <a:buChar char="○"/>
            </a:pPr>
            <a:r>
              <a:rPr lang="en-US" sz="3400">
                <a:solidFill>
                  <a:schemeClr val="dk1"/>
                </a:solidFill>
              </a:rPr>
              <a:t>Basic statistics, attribute descriptions</a:t>
            </a:r>
            <a:endParaRPr sz="3400">
              <a:solidFill>
                <a:schemeClr val="dk1"/>
              </a:solidFill>
            </a:endParaRPr>
          </a:p>
          <a:p>
            <a:pPr indent="-444500" lvl="1" marL="914400" rtl="0" algn="l">
              <a:lnSpc>
                <a:spcPct val="115000"/>
              </a:lnSpc>
              <a:spcBef>
                <a:spcPts val="0"/>
              </a:spcBef>
              <a:spcAft>
                <a:spcPts val="0"/>
              </a:spcAft>
              <a:buClr>
                <a:schemeClr val="dk1"/>
              </a:buClr>
              <a:buSzPts val="3400"/>
              <a:buChar char="○"/>
            </a:pPr>
            <a:r>
              <a:rPr lang="en-US" sz="3400">
                <a:solidFill>
                  <a:schemeClr val="dk1"/>
                </a:solidFill>
              </a:rPr>
              <a:t>Correlation</a:t>
            </a:r>
            <a:endParaRPr sz="3400">
              <a:solidFill>
                <a:schemeClr val="dk1"/>
              </a:solidFill>
            </a:endParaRPr>
          </a:p>
          <a:p>
            <a:pPr indent="-444500" lvl="1" marL="914400" rtl="0" algn="l">
              <a:lnSpc>
                <a:spcPct val="115000"/>
              </a:lnSpc>
              <a:spcBef>
                <a:spcPts val="0"/>
              </a:spcBef>
              <a:spcAft>
                <a:spcPts val="0"/>
              </a:spcAft>
              <a:buClr>
                <a:schemeClr val="dk1"/>
              </a:buClr>
              <a:buSzPts val="3400"/>
              <a:buChar char="○"/>
            </a:pPr>
            <a:r>
              <a:rPr lang="en-US" sz="3400">
                <a:solidFill>
                  <a:schemeClr val="dk1"/>
                </a:solidFill>
              </a:rPr>
              <a:t>Histograms, Bar Charts, Scatterplots, Box Plots, Pie Charts, Regression Plots</a:t>
            </a:r>
            <a:endParaRPr sz="3400">
              <a:solidFill>
                <a:schemeClr val="dk1"/>
              </a:solidFill>
            </a:endParaRPr>
          </a:p>
          <a:p>
            <a:pPr indent="-444500" lvl="0" marL="457200" rtl="0" algn="l">
              <a:spcBef>
                <a:spcPts val="0"/>
              </a:spcBef>
              <a:spcAft>
                <a:spcPts val="0"/>
              </a:spcAft>
              <a:buSzPts val="3400"/>
              <a:buChar char="●"/>
            </a:pPr>
            <a:r>
              <a:rPr b="1" lang="en-US" sz="3400"/>
              <a:t>Multiple Linear Regression Model</a:t>
            </a:r>
            <a:endParaRPr b="1" sz="3400"/>
          </a:p>
          <a:p>
            <a:pPr indent="-444500" lvl="1" marL="914400" rtl="0" algn="l">
              <a:spcBef>
                <a:spcPts val="0"/>
              </a:spcBef>
              <a:spcAft>
                <a:spcPts val="0"/>
              </a:spcAft>
              <a:buSzPts val="3400"/>
              <a:buChar char="○"/>
            </a:pPr>
            <a:r>
              <a:rPr lang="en-US" sz="3400"/>
              <a:t>Split data into training and test sets (80/20)</a:t>
            </a:r>
            <a:endParaRPr sz="3400"/>
          </a:p>
          <a:p>
            <a:pPr indent="-444500" lvl="1" marL="914400" rtl="0" algn="l">
              <a:spcBef>
                <a:spcPts val="0"/>
              </a:spcBef>
              <a:spcAft>
                <a:spcPts val="0"/>
              </a:spcAft>
              <a:buSzPts val="3400"/>
              <a:buChar char="○"/>
            </a:pPr>
            <a:r>
              <a:rPr lang="en-US" sz="3400"/>
              <a:t>Applied linear regression model on training set and evaluated accuracy using test set</a:t>
            </a:r>
            <a:endParaRPr sz="3400"/>
          </a:p>
          <a:p>
            <a:pPr indent="-444500" lvl="2" marL="1371600" rtl="0" algn="l">
              <a:spcBef>
                <a:spcPts val="0"/>
              </a:spcBef>
              <a:spcAft>
                <a:spcPts val="0"/>
              </a:spcAft>
              <a:buSzPts val="3400"/>
              <a:buChar char="■"/>
            </a:pPr>
            <a:r>
              <a:rPr lang="en-US" sz="3400"/>
              <a:t>R-squared, RMSE, coefficients</a:t>
            </a:r>
            <a:endParaRPr sz="3400"/>
          </a:p>
          <a:p>
            <a:pPr indent="-444500" lvl="0" marL="457200" rtl="0" algn="l">
              <a:lnSpc>
                <a:spcPct val="115000"/>
              </a:lnSpc>
              <a:spcBef>
                <a:spcPts val="0"/>
              </a:spcBef>
              <a:spcAft>
                <a:spcPts val="0"/>
              </a:spcAft>
              <a:buSzPts val="3400"/>
              <a:buChar char="●"/>
            </a:pPr>
            <a:r>
              <a:rPr lang="en-US" sz="3400">
                <a:solidFill>
                  <a:schemeClr val="dk1"/>
                </a:solidFill>
              </a:rPr>
              <a:t>Attributes used in the model: Adult Mortality Rate, Income Composition of Resources, Years of Schooling, Status</a:t>
            </a:r>
            <a:endParaRPr sz="3400">
              <a:solidFill>
                <a:schemeClr val="dk1"/>
              </a:solidFill>
            </a:endParaRPr>
          </a:p>
          <a:p>
            <a:pPr indent="-444500" lvl="1" marL="914400" rtl="0" algn="l">
              <a:lnSpc>
                <a:spcPct val="115000"/>
              </a:lnSpc>
              <a:spcBef>
                <a:spcPts val="0"/>
              </a:spcBef>
              <a:spcAft>
                <a:spcPts val="0"/>
              </a:spcAft>
              <a:buClr>
                <a:schemeClr val="dk1"/>
              </a:buClr>
              <a:buSzPts val="3400"/>
              <a:buChar char="○"/>
            </a:pPr>
            <a:r>
              <a:rPr lang="en-US" sz="3400">
                <a:solidFill>
                  <a:schemeClr val="dk1"/>
                </a:solidFill>
              </a:rPr>
              <a:t>Ran model again after removing 10 countries that did not have data for all 16 years</a:t>
            </a:r>
            <a:endParaRPr sz="3400">
              <a:solidFill>
                <a:schemeClr val="dk1"/>
              </a:solidFill>
            </a:endParaRPr>
          </a:p>
          <a:p>
            <a:pPr indent="0" lvl="0" marL="0" rtl="0" algn="l">
              <a:spcBef>
                <a:spcPts val="0"/>
              </a:spcBef>
              <a:spcAft>
                <a:spcPts val="0"/>
              </a:spcAft>
              <a:buNone/>
            </a:pPr>
            <a:r>
              <a:t/>
            </a:r>
            <a:endParaRPr sz="3600"/>
          </a:p>
        </p:txBody>
      </p:sp>
      <p:pic>
        <p:nvPicPr>
          <p:cNvPr id="96" name="Google Shape;96;p1"/>
          <p:cNvPicPr preferRelativeResize="0"/>
          <p:nvPr/>
        </p:nvPicPr>
        <p:blipFill>
          <a:blip r:embed="rId5">
            <a:alphaModFix/>
          </a:blip>
          <a:stretch>
            <a:fillRect/>
          </a:stretch>
        </p:blipFill>
        <p:spPr>
          <a:xfrm>
            <a:off x="13944600" y="6700000"/>
            <a:ext cx="4430150" cy="4410100"/>
          </a:xfrm>
          <a:prstGeom prst="rect">
            <a:avLst/>
          </a:prstGeom>
          <a:noFill/>
          <a:ln>
            <a:noFill/>
          </a:ln>
        </p:spPr>
      </p:pic>
      <p:pic>
        <p:nvPicPr>
          <p:cNvPr id="97" name="Google Shape;97;p1"/>
          <p:cNvPicPr preferRelativeResize="0"/>
          <p:nvPr/>
        </p:nvPicPr>
        <p:blipFill>
          <a:blip r:embed="rId6">
            <a:alphaModFix/>
          </a:blip>
          <a:stretch>
            <a:fillRect/>
          </a:stretch>
        </p:blipFill>
        <p:spPr>
          <a:xfrm>
            <a:off x="18932475" y="6700000"/>
            <a:ext cx="5772150" cy="4410100"/>
          </a:xfrm>
          <a:prstGeom prst="rect">
            <a:avLst/>
          </a:prstGeom>
          <a:noFill/>
          <a:ln>
            <a:noFill/>
          </a:ln>
        </p:spPr>
      </p:pic>
      <p:pic>
        <p:nvPicPr>
          <p:cNvPr id="98" name="Google Shape;98;p1"/>
          <p:cNvPicPr preferRelativeResize="0"/>
          <p:nvPr/>
        </p:nvPicPr>
        <p:blipFill>
          <a:blip r:embed="rId7">
            <a:alphaModFix/>
          </a:blip>
          <a:stretch>
            <a:fillRect/>
          </a:stretch>
        </p:blipFill>
        <p:spPr>
          <a:xfrm>
            <a:off x="13951475" y="11536325"/>
            <a:ext cx="5156625" cy="4333988"/>
          </a:xfrm>
          <a:prstGeom prst="rect">
            <a:avLst/>
          </a:prstGeom>
          <a:noFill/>
          <a:ln>
            <a:noFill/>
          </a:ln>
        </p:spPr>
      </p:pic>
      <p:sp>
        <p:nvSpPr>
          <p:cNvPr id="99" name="Google Shape;99;p1"/>
          <p:cNvSpPr txBox="1"/>
          <p:nvPr/>
        </p:nvSpPr>
        <p:spPr>
          <a:xfrm>
            <a:off x="26257025" y="6360325"/>
            <a:ext cx="10515600" cy="14191800"/>
          </a:xfrm>
          <a:prstGeom prst="rect">
            <a:avLst/>
          </a:prstGeom>
          <a:noFill/>
          <a:ln>
            <a:noFill/>
          </a:ln>
        </p:spPr>
        <p:txBody>
          <a:bodyPr anchorCtr="0" anchor="t" bIns="91425" lIns="91425" spcFirstLastPara="1" rIns="91425" wrap="square" tIns="91425">
            <a:spAutoFit/>
          </a:bodyPr>
          <a:lstStyle/>
          <a:p>
            <a:pPr indent="-450850" lvl="0" marL="457200" rtl="0" algn="l">
              <a:spcBef>
                <a:spcPts val="0"/>
              </a:spcBef>
              <a:spcAft>
                <a:spcPts val="0"/>
              </a:spcAft>
              <a:buSzPts val="3500"/>
              <a:buChar char="●"/>
            </a:pPr>
            <a:r>
              <a:rPr lang="en-US" sz="3500"/>
              <a:t>Comparing result from regression model ran:</a:t>
            </a:r>
            <a:endParaRPr sz="3500"/>
          </a:p>
          <a:p>
            <a:pPr indent="0" lvl="0" marL="457200" rtl="0" algn="l">
              <a:spcBef>
                <a:spcPts val="0"/>
              </a:spcBef>
              <a:spcAft>
                <a:spcPts val="0"/>
              </a:spcAft>
              <a:buNone/>
            </a:pPr>
            <a:r>
              <a:rPr lang="en-US" sz="3500"/>
              <a:t>Our final regression model used Life Expectancy as a target variable and Adult Mortality Rate, Income Composition Resources, Years of Schooling, and Status.</a:t>
            </a:r>
            <a:endParaRPr sz="3500"/>
          </a:p>
          <a:p>
            <a:pPr indent="-450850" lvl="0" marL="457200" rtl="0" algn="l">
              <a:spcBef>
                <a:spcPts val="0"/>
              </a:spcBef>
              <a:spcAft>
                <a:spcPts val="0"/>
              </a:spcAft>
              <a:buSzPts val="3500"/>
              <a:buChar char="●"/>
            </a:pPr>
            <a:r>
              <a:rPr lang="en-US" sz="3500"/>
              <a:t>Training set had  an R^2 = 0.714</a:t>
            </a:r>
            <a:endParaRPr sz="3500"/>
          </a:p>
          <a:p>
            <a:pPr indent="-450850" lvl="0" marL="457200" rtl="0" algn="l">
              <a:spcBef>
                <a:spcPts val="0"/>
              </a:spcBef>
              <a:spcAft>
                <a:spcPts val="0"/>
              </a:spcAft>
              <a:buSzPts val="3500"/>
              <a:buChar char="●"/>
            </a:pPr>
            <a:r>
              <a:rPr lang="en-US" sz="3500"/>
              <a:t>Testing set had R^2=0.733</a:t>
            </a:r>
            <a:endParaRPr sz="3500"/>
          </a:p>
          <a:p>
            <a:pPr indent="-450850" lvl="1" marL="914400" rtl="0" algn="l">
              <a:spcBef>
                <a:spcPts val="0"/>
              </a:spcBef>
              <a:spcAft>
                <a:spcPts val="0"/>
              </a:spcAft>
              <a:buSzPts val="3500"/>
              <a:buChar char="○"/>
            </a:pPr>
            <a:r>
              <a:rPr lang="en-US" sz="3500"/>
              <a:t>For unit increase in adult mortality rate, life expectancy decreases by 4.11 years</a:t>
            </a:r>
            <a:endParaRPr sz="3500"/>
          </a:p>
          <a:p>
            <a:pPr indent="-450850" lvl="1" marL="914400" rtl="0" algn="l">
              <a:spcBef>
                <a:spcPts val="0"/>
              </a:spcBef>
              <a:spcAft>
                <a:spcPts val="0"/>
              </a:spcAft>
              <a:buSzPts val="3500"/>
              <a:buChar char="○"/>
            </a:pPr>
            <a:r>
              <a:rPr lang="en-US" sz="3500"/>
              <a:t>For each increase in income composition of resources, life expectancy increases by about 2.04 years </a:t>
            </a:r>
            <a:endParaRPr sz="3500"/>
          </a:p>
          <a:p>
            <a:pPr indent="-450850" lvl="1" marL="914400" rtl="0" algn="l">
              <a:spcBef>
                <a:spcPts val="0"/>
              </a:spcBef>
              <a:spcAft>
                <a:spcPts val="0"/>
              </a:spcAft>
              <a:buSzPts val="3500"/>
              <a:buChar char="○"/>
            </a:pPr>
            <a:r>
              <a:rPr lang="en-US" sz="3500"/>
              <a:t>For each increase in number of years of schooling, life expectancy increases by about 2.97 years </a:t>
            </a:r>
            <a:endParaRPr sz="3500"/>
          </a:p>
          <a:p>
            <a:pPr indent="-450850" lvl="1" marL="914400" rtl="0" algn="l">
              <a:spcBef>
                <a:spcPts val="0"/>
              </a:spcBef>
              <a:spcAft>
                <a:spcPts val="0"/>
              </a:spcAft>
              <a:buSzPts val="3500"/>
              <a:buChar char="○"/>
            </a:pPr>
            <a:r>
              <a:rPr lang="en-US" sz="3500"/>
              <a:t>Developing countries have a life expectancy that is 0.9 years less than developed countries</a:t>
            </a:r>
            <a:endParaRPr sz="3500"/>
          </a:p>
          <a:p>
            <a:pPr indent="0" lvl="0" marL="0" rtl="0" algn="l">
              <a:spcBef>
                <a:spcPts val="0"/>
              </a:spcBef>
              <a:spcAft>
                <a:spcPts val="0"/>
              </a:spcAft>
              <a:buNone/>
            </a:pPr>
            <a:r>
              <a:rPr b="1" lang="en-US" sz="3500"/>
              <a:t>Developed vs Developing</a:t>
            </a:r>
            <a:endParaRPr b="1" sz="3500"/>
          </a:p>
          <a:p>
            <a:pPr indent="-450850" lvl="0" marL="457200" rtl="0" algn="l">
              <a:spcBef>
                <a:spcPts val="0"/>
              </a:spcBef>
              <a:spcAft>
                <a:spcPts val="0"/>
              </a:spcAft>
              <a:buSzPts val="3500"/>
              <a:buFont typeface="Calibri"/>
              <a:buChar char="●"/>
            </a:pPr>
            <a:r>
              <a:rPr lang="en-US" sz="3500"/>
              <a:t>Total number of infant deaths for developing countries is 88,268, but for developed countries, it is only 765.</a:t>
            </a:r>
            <a:endParaRPr sz="3500"/>
          </a:p>
          <a:p>
            <a:pPr indent="-450850" lvl="0" marL="457200" rtl="0" algn="l">
              <a:spcBef>
                <a:spcPts val="0"/>
              </a:spcBef>
              <a:spcAft>
                <a:spcPts val="0"/>
              </a:spcAft>
              <a:buSzPts val="3500"/>
              <a:buChar char="●"/>
            </a:pPr>
            <a:r>
              <a:rPr lang="en-US" sz="3500"/>
              <a:t>Developing countries appear to have the highest Total expenditure compared to Developed countries</a:t>
            </a:r>
            <a:endParaRPr sz="3500"/>
          </a:p>
          <a:p>
            <a:pPr indent="-450850" lvl="0" marL="457200" rtl="0" algn="l">
              <a:spcBef>
                <a:spcPts val="0"/>
              </a:spcBef>
              <a:spcAft>
                <a:spcPts val="0"/>
              </a:spcAft>
              <a:buSzPts val="3500"/>
              <a:buChar char="●"/>
            </a:pPr>
            <a:r>
              <a:rPr lang="en-US" sz="3500"/>
              <a:t>Developing countries consume almost twice the amount of alcohol than developed countries</a:t>
            </a:r>
            <a:endParaRPr sz="3600">
              <a:latin typeface="Calibri"/>
              <a:ea typeface="Calibri"/>
              <a:cs typeface="Calibri"/>
              <a:sym typeface="Calibri"/>
            </a:endParaRPr>
          </a:p>
        </p:txBody>
      </p:sp>
      <p:pic>
        <p:nvPicPr>
          <p:cNvPr id="100" name="Google Shape;100;p1"/>
          <p:cNvPicPr preferRelativeResize="0"/>
          <p:nvPr/>
        </p:nvPicPr>
        <p:blipFill>
          <a:blip r:embed="rId8">
            <a:alphaModFix/>
          </a:blip>
          <a:stretch>
            <a:fillRect/>
          </a:stretch>
        </p:blipFill>
        <p:spPr>
          <a:xfrm>
            <a:off x="24872937" y="20638684"/>
            <a:ext cx="6366849" cy="4569216"/>
          </a:xfrm>
          <a:prstGeom prst="rect">
            <a:avLst/>
          </a:prstGeom>
          <a:noFill/>
          <a:ln>
            <a:noFill/>
          </a:ln>
        </p:spPr>
      </p:pic>
      <p:pic>
        <p:nvPicPr>
          <p:cNvPr id="101" name="Google Shape;101;p1"/>
          <p:cNvPicPr preferRelativeResize="0"/>
          <p:nvPr/>
        </p:nvPicPr>
        <p:blipFill>
          <a:blip r:embed="rId9">
            <a:alphaModFix/>
          </a:blip>
          <a:stretch>
            <a:fillRect/>
          </a:stretch>
        </p:blipFill>
        <p:spPr>
          <a:xfrm>
            <a:off x="31546502" y="20691437"/>
            <a:ext cx="6366848" cy="4463699"/>
          </a:xfrm>
          <a:prstGeom prst="rect">
            <a:avLst/>
          </a:prstGeom>
          <a:noFill/>
          <a:ln>
            <a:noFill/>
          </a:ln>
        </p:spPr>
      </p:pic>
      <p:sp>
        <p:nvSpPr>
          <p:cNvPr id="102" name="Google Shape;102;p1"/>
          <p:cNvSpPr txBox="1"/>
          <p:nvPr/>
        </p:nvSpPr>
        <p:spPr>
          <a:xfrm>
            <a:off x="26257025" y="26482550"/>
            <a:ext cx="10043100" cy="4463700"/>
          </a:xfrm>
          <a:prstGeom prst="rect">
            <a:avLst/>
          </a:prstGeom>
          <a:noFill/>
          <a:ln>
            <a:noFill/>
          </a:ln>
        </p:spPr>
        <p:txBody>
          <a:bodyPr anchorCtr="0" anchor="t" bIns="91425" lIns="91425" spcFirstLastPara="1" rIns="91425" wrap="square" tIns="91425">
            <a:spAutoFit/>
          </a:bodyPr>
          <a:lstStyle/>
          <a:p>
            <a:pPr indent="-444500" lvl="0" marL="457200" rtl="0" algn="l">
              <a:spcBef>
                <a:spcPts val="0"/>
              </a:spcBef>
              <a:spcAft>
                <a:spcPts val="0"/>
              </a:spcAft>
              <a:buClr>
                <a:schemeClr val="dk1"/>
              </a:buClr>
              <a:buSzPts val="3400"/>
              <a:buChar char="●"/>
            </a:pPr>
            <a:r>
              <a:rPr lang="en-US" sz="3400">
                <a:solidFill>
                  <a:schemeClr val="dk1"/>
                </a:solidFill>
              </a:rPr>
              <a:t>Alcohol alone does not seem to be impactful in countries with less than 65 life expectancy</a:t>
            </a:r>
            <a:endParaRPr sz="3400">
              <a:solidFill>
                <a:schemeClr val="dk1"/>
              </a:solidFill>
            </a:endParaRPr>
          </a:p>
          <a:p>
            <a:pPr indent="-444500" lvl="0" marL="457200" rtl="0" algn="l">
              <a:spcBef>
                <a:spcPts val="0"/>
              </a:spcBef>
              <a:spcAft>
                <a:spcPts val="0"/>
              </a:spcAft>
              <a:buClr>
                <a:schemeClr val="dk1"/>
              </a:buClr>
              <a:buSzPts val="3400"/>
              <a:buChar char="●"/>
            </a:pPr>
            <a:r>
              <a:rPr lang="en-US" sz="3400">
                <a:solidFill>
                  <a:schemeClr val="dk1"/>
                </a:solidFill>
              </a:rPr>
              <a:t>Total expenditure does not appear to affect life expectancy </a:t>
            </a:r>
            <a:endParaRPr sz="3400">
              <a:solidFill>
                <a:schemeClr val="dk1"/>
              </a:solidFill>
            </a:endParaRPr>
          </a:p>
          <a:p>
            <a:pPr indent="-457200" lvl="0" marL="457200" rtl="0" algn="l">
              <a:spcBef>
                <a:spcPts val="0"/>
              </a:spcBef>
              <a:spcAft>
                <a:spcPts val="0"/>
              </a:spcAft>
              <a:buClr>
                <a:schemeClr val="dk1"/>
              </a:buClr>
              <a:buSzPts val="3600"/>
              <a:buFont typeface="Calibri"/>
              <a:buChar char="●"/>
            </a:pPr>
            <a:r>
              <a:rPr lang="en-US" sz="3400">
                <a:solidFill>
                  <a:schemeClr val="dk1"/>
                </a:solidFill>
              </a:rPr>
              <a:t>More factors would need to be considered to assess the impact of alcohol and total expenditure</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600">
              <a:solidFill>
                <a:schemeClr val="dk1"/>
              </a:solidFill>
              <a:latin typeface="Calibri"/>
              <a:ea typeface="Calibri"/>
              <a:cs typeface="Calibri"/>
              <a:sym typeface="Calibri"/>
            </a:endParaRPr>
          </a:p>
        </p:txBody>
      </p:sp>
      <p:pic>
        <p:nvPicPr>
          <p:cNvPr id="103" name="Google Shape;103;p1"/>
          <p:cNvPicPr preferRelativeResize="0"/>
          <p:nvPr/>
        </p:nvPicPr>
        <p:blipFill>
          <a:blip r:embed="rId10">
            <a:alphaModFix/>
          </a:blip>
          <a:stretch>
            <a:fillRect/>
          </a:stretch>
        </p:blipFill>
        <p:spPr>
          <a:xfrm>
            <a:off x="19335650" y="11876676"/>
            <a:ext cx="5695950" cy="349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2020-04-28T02:37:40Z</dcterms:created>
  <dc:creator>Kelsey Dinndorf</dc:creator>
</cp:coreProperties>
</file>