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8404800" cy="32918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idAKF06zT/gS77c8809EWSyRsq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F8F9"/>
    <a:srgbClr val="B6F6F8"/>
    <a:srgbClr val="85F0F3"/>
    <a:srgbClr val="4EDEDB"/>
    <a:srgbClr val="63E2DF"/>
    <a:srgbClr val="14CA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6" d="100"/>
          <a:sy n="26" d="100"/>
        </p:scale>
        <p:origin x="72"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071813" y="514350"/>
            <a:ext cx="3000375"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640330" y="1752607"/>
            <a:ext cx="3312414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8759188" y="2644141"/>
            <a:ext cx="20886422" cy="331241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675543" y="11560494"/>
            <a:ext cx="27896822" cy="82810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3445" y="3519489"/>
            <a:ext cx="27896822" cy="243630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2880360" y="5387342"/>
            <a:ext cx="3264408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4800600" y="17289781"/>
            <a:ext cx="288036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a:endParaRPr/>
          </a:p>
        </p:txBody>
      </p:sp>
      <p:sp>
        <p:nvSpPr>
          <p:cNvPr id="18" name="Google Shape;18;p4"/>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640330" y="1752607"/>
            <a:ext cx="3312414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2640330" y="8763000"/>
            <a:ext cx="3312414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2620330" y="8206749"/>
            <a:ext cx="3312414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2620330" y="22029430"/>
            <a:ext cx="3312414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10080"/>
              <a:buNone/>
              <a:defRPr sz="10080">
                <a:solidFill>
                  <a:schemeClr val="dk1"/>
                </a:solidFill>
              </a:defRPr>
            </a:lvl1pPr>
            <a:lvl2pPr marL="914400" lvl="1" indent="-228600" algn="l">
              <a:lnSpc>
                <a:spcPct val="90000"/>
              </a:lnSpc>
              <a:spcBef>
                <a:spcPts val="2100"/>
              </a:spcBef>
              <a:spcAft>
                <a:spcPts val="0"/>
              </a:spcAft>
              <a:buClr>
                <a:srgbClr val="888888"/>
              </a:buClr>
              <a:buSzPts val="8400"/>
              <a:buNone/>
              <a:defRPr sz="8400">
                <a:solidFill>
                  <a:srgbClr val="888888"/>
                </a:solidFill>
              </a:defRPr>
            </a:lvl2pPr>
            <a:lvl3pPr marL="1371600" lvl="2" indent="-228600" algn="l">
              <a:lnSpc>
                <a:spcPct val="90000"/>
              </a:lnSpc>
              <a:spcBef>
                <a:spcPts val="2100"/>
              </a:spcBef>
              <a:spcAft>
                <a:spcPts val="0"/>
              </a:spcAft>
              <a:buClr>
                <a:srgbClr val="888888"/>
              </a:buClr>
              <a:buSzPts val="7560"/>
              <a:buNone/>
              <a:defRPr sz="7560">
                <a:solidFill>
                  <a:srgbClr val="888888"/>
                </a:solidFill>
              </a:defRPr>
            </a:lvl3pPr>
            <a:lvl4pPr marL="1828800" lvl="3" indent="-228600" algn="l">
              <a:lnSpc>
                <a:spcPct val="90000"/>
              </a:lnSpc>
              <a:spcBef>
                <a:spcPts val="2100"/>
              </a:spcBef>
              <a:spcAft>
                <a:spcPts val="0"/>
              </a:spcAft>
              <a:buClr>
                <a:srgbClr val="888888"/>
              </a:buClr>
              <a:buSzPts val="6720"/>
              <a:buNone/>
              <a:defRPr sz="6719">
                <a:solidFill>
                  <a:srgbClr val="888888"/>
                </a:solidFill>
              </a:defRPr>
            </a:lvl4pPr>
            <a:lvl5pPr marL="2286000" lvl="4" indent="-228600" algn="l">
              <a:lnSpc>
                <a:spcPct val="90000"/>
              </a:lnSpc>
              <a:spcBef>
                <a:spcPts val="2100"/>
              </a:spcBef>
              <a:spcAft>
                <a:spcPts val="0"/>
              </a:spcAft>
              <a:buClr>
                <a:srgbClr val="888888"/>
              </a:buClr>
              <a:buSzPts val="6720"/>
              <a:buNone/>
              <a:defRPr sz="6719">
                <a:solidFill>
                  <a:srgbClr val="888888"/>
                </a:solidFill>
              </a:defRPr>
            </a:lvl5pPr>
            <a:lvl6pPr marL="2743200" lvl="5" indent="-228600" algn="l">
              <a:lnSpc>
                <a:spcPct val="90000"/>
              </a:lnSpc>
              <a:spcBef>
                <a:spcPts val="2100"/>
              </a:spcBef>
              <a:spcAft>
                <a:spcPts val="0"/>
              </a:spcAft>
              <a:buClr>
                <a:srgbClr val="888888"/>
              </a:buClr>
              <a:buSzPts val="6720"/>
              <a:buNone/>
              <a:defRPr sz="6719">
                <a:solidFill>
                  <a:srgbClr val="888888"/>
                </a:solidFill>
              </a:defRPr>
            </a:lvl6pPr>
            <a:lvl7pPr marL="3200400" lvl="6" indent="-228600" algn="l">
              <a:lnSpc>
                <a:spcPct val="90000"/>
              </a:lnSpc>
              <a:spcBef>
                <a:spcPts val="2100"/>
              </a:spcBef>
              <a:spcAft>
                <a:spcPts val="0"/>
              </a:spcAft>
              <a:buClr>
                <a:srgbClr val="888888"/>
              </a:buClr>
              <a:buSzPts val="6720"/>
              <a:buNone/>
              <a:defRPr sz="6719">
                <a:solidFill>
                  <a:srgbClr val="888888"/>
                </a:solidFill>
              </a:defRPr>
            </a:lvl7pPr>
            <a:lvl8pPr marL="3657600" lvl="7" indent="-228600" algn="l">
              <a:lnSpc>
                <a:spcPct val="90000"/>
              </a:lnSpc>
              <a:spcBef>
                <a:spcPts val="2100"/>
              </a:spcBef>
              <a:spcAft>
                <a:spcPts val="0"/>
              </a:spcAft>
              <a:buClr>
                <a:srgbClr val="888888"/>
              </a:buClr>
              <a:buSzPts val="6720"/>
              <a:buNone/>
              <a:defRPr sz="6719">
                <a:solidFill>
                  <a:srgbClr val="888888"/>
                </a:solidFill>
              </a:defRPr>
            </a:lvl8pPr>
            <a:lvl9pPr marL="4114800" lvl="8" indent="-228600" algn="l">
              <a:lnSpc>
                <a:spcPct val="90000"/>
              </a:lnSpc>
              <a:spcBef>
                <a:spcPts val="2100"/>
              </a:spcBef>
              <a:spcAft>
                <a:spcPts val="0"/>
              </a:spcAft>
              <a:buClr>
                <a:srgbClr val="888888"/>
              </a:buClr>
              <a:buSzPts val="6720"/>
              <a:buNone/>
              <a:defRPr sz="6719">
                <a:solidFill>
                  <a:srgbClr val="888888"/>
                </a:solidFill>
              </a:defRPr>
            </a:lvl9pPr>
          </a:lstStyle>
          <a:p>
            <a:endParaRPr/>
          </a:p>
        </p:txBody>
      </p:sp>
      <p:sp>
        <p:nvSpPr>
          <p:cNvPr id="30" name="Google Shape;30;p6"/>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640330" y="1752607"/>
            <a:ext cx="3312414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640330" y="8763000"/>
            <a:ext cx="1632204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19442430" y="8763000"/>
            <a:ext cx="1632204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2645332" y="1752607"/>
            <a:ext cx="3312414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2645336" y="8069582"/>
            <a:ext cx="16247028"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43" name="Google Shape;43;p8"/>
          <p:cNvSpPr txBox="1">
            <a:spLocks noGrp="1"/>
          </p:cNvSpPr>
          <p:nvPr>
            <p:ph type="body" idx="2"/>
          </p:nvPr>
        </p:nvSpPr>
        <p:spPr>
          <a:xfrm>
            <a:off x="2645336" y="12024360"/>
            <a:ext cx="16247028" cy="176860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19442431" y="8069582"/>
            <a:ext cx="16327043"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45" name="Google Shape;45;p8"/>
          <p:cNvSpPr txBox="1">
            <a:spLocks noGrp="1"/>
          </p:cNvSpPr>
          <p:nvPr>
            <p:ph type="body" idx="4"/>
          </p:nvPr>
        </p:nvSpPr>
        <p:spPr>
          <a:xfrm>
            <a:off x="19442431" y="12024360"/>
            <a:ext cx="16327043" cy="176860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640330" y="1752607"/>
            <a:ext cx="3312414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645332" y="2194560"/>
            <a:ext cx="12386549"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6327042" y="4739647"/>
            <a:ext cx="19442430" cy="23393400"/>
          </a:xfrm>
          <a:prstGeom prst="rect">
            <a:avLst/>
          </a:prstGeom>
          <a:noFill/>
          <a:ln>
            <a:noFill/>
          </a:ln>
        </p:spPr>
        <p:txBody>
          <a:bodyPr spcFirstLastPara="1" wrap="square" lIns="91425" tIns="45700" rIns="91425" bIns="45700" anchor="t" anchorCtr="0">
            <a:normAutofit/>
          </a:bodyPr>
          <a:lstStyle>
            <a:lvl1pPr marL="457200" lvl="0" indent="-1082040" algn="l">
              <a:lnSpc>
                <a:spcPct val="90000"/>
              </a:lnSpc>
              <a:spcBef>
                <a:spcPts val="4200"/>
              </a:spcBef>
              <a:spcAft>
                <a:spcPts val="0"/>
              </a:spcAft>
              <a:buClr>
                <a:schemeClr val="dk1"/>
              </a:buClr>
              <a:buSzPts val="13440"/>
              <a:buChar char="•"/>
              <a:defRPr sz="13439"/>
            </a:lvl1pPr>
            <a:lvl2pPr marL="914400" lvl="1" indent="-975360" algn="l">
              <a:lnSpc>
                <a:spcPct val="90000"/>
              </a:lnSpc>
              <a:spcBef>
                <a:spcPts val="2100"/>
              </a:spcBef>
              <a:spcAft>
                <a:spcPts val="0"/>
              </a:spcAft>
              <a:buClr>
                <a:schemeClr val="dk1"/>
              </a:buClr>
              <a:buSzPts val="11760"/>
              <a:buChar char="•"/>
              <a:defRPr sz="11760"/>
            </a:lvl2pPr>
            <a:lvl3pPr marL="1371600" lvl="2" indent="-868680" algn="l">
              <a:lnSpc>
                <a:spcPct val="90000"/>
              </a:lnSpc>
              <a:spcBef>
                <a:spcPts val="2100"/>
              </a:spcBef>
              <a:spcAft>
                <a:spcPts val="0"/>
              </a:spcAft>
              <a:buClr>
                <a:schemeClr val="dk1"/>
              </a:buClr>
              <a:buSzPts val="10080"/>
              <a:buChar char="•"/>
              <a:defRPr sz="10080"/>
            </a:lvl3pPr>
            <a:lvl4pPr marL="1828800" lvl="3" indent="-762000" algn="l">
              <a:lnSpc>
                <a:spcPct val="90000"/>
              </a:lnSpc>
              <a:spcBef>
                <a:spcPts val="2100"/>
              </a:spcBef>
              <a:spcAft>
                <a:spcPts val="0"/>
              </a:spcAft>
              <a:buClr>
                <a:schemeClr val="dk1"/>
              </a:buClr>
              <a:buSzPts val="8400"/>
              <a:buChar char="•"/>
              <a:defRPr sz="8400"/>
            </a:lvl4pPr>
            <a:lvl5pPr marL="2286000" lvl="4" indent="-762000" algn="l">
              <a:lnSpc>
                <a:spcPct val="90000"/>
              </a:lnSpc>
              <a:spcBef>
                <a:spcPts val="2100"/>
              </a:spcBef>
              <a:spcAft>
                <a:spcPts val="0"/>
              </a:spcAft>
              <a:buClr>
                <a:schemeClr val="dk1"/>
              </a:buClr>
              <a:buSzPts val="8400"/>
              <a:buChar char="•"/>
              <a:defRPr sz="8400"/>
            </a:lvl5pPr>
            <a:lvl6pPr marL="2743200" lvl="5" indent="-762000" algn="l">
              <a:lnSpc>
                <a:spcPct val="90000"/>
              </a:lnSpc>
              <a:spcBef>
                <a:spcPts val="2100"/>
              </a:spcBef>
              <a:spcAft>
                <a:spcPts val="0"/>
              </a:spcAft>
              <a:buClr>
                <a:schemeClr val="dk1"/>
              </a:buClr>
              <a:buSzPts val="8400"/>
              <a:buChar char="•"/>
              <a:defRPr sz="8400"/>
            </a:lvl6pPr>
            <a:lvl7pPr marL="3200400" lvl="6" indent="-762000" algn="l">
              <a:lnSpc>
                <a:spcPct val="90000"/>
              </a:lnSpc>
              <a:spcBef>
                <a:spcPts val="2100"/>
              </a:spcBef>
              <a:spcAft>
                <a:spcPts val="0"/>
              </a:spcAft>
              <a:buClr>
                <a:schemeClr val="dk1"/>
              </a:buClr>
              <a:buSzPts val="8400"/>
              <a:buChar char="•"/>
              <a:defRPr sz="8400"/>
            </a:lvl7pPr>
            <a:lvl8pPr marL="3657600" lvl="7" indent="-762000" algn="l">
              <a:lnSpc>
                <a:spcPct val="90000"/>
              </a:lnSpc>
              <a:spcBef>
                <a:spcPts val="2100"/>
              </a:spcBef>
              <a:spcAft>
                <a:spcPts val="0"/>
              </a:spcAft>
              <a:buClr>
                <a:schemeClr val="dk1"/>
              </a:buClr>
              <a:buSzPts val="8400"/>
              <a:buChar char="•"/>
              <a:defRPr sz="8400"/>
            </a:lvl8pPr>
            <a:lvl9pPr marL="4114800" lvl="8" indent="-762000" algn="l">
              <a:lnSpc>
                <a:spcPct val="90000"/>
              </a:lnSpc>
              <a:spcBef>
                <a:spcPts val="2100"/>
              </a:spcBef>
              <a:spcAft>
                <a:spcPts val="0"/>
              </a:spcAft>
              <a:buClr>
                <a:schemeClr val="dk1"/>
              </a:buClr>
              <a:buSzPts val="8400"/>
              <a:buChar char="•"/>
              <a:defRPr sz="8400"/>
            </a:lvl9pPr>
          </a:lstStyle>
          <a:p>
            <a:endParaRPr/>
          </a:p>
        </p:txBody>
      </p:sp>
      <p:sp>
        <p:nvSpPr>
          <p:cNvPr id="57" name="Google Shape;57;p10"/>
          <p:cNvSpPr txBox="1">
            <a:spLocks noGrp="1"/>
          </p:cNvSpPr>
          <p:nvPr>
            <p:ph type="body" idx="2"/>
          </p:nvPr>
        </p:nvSpPr>
        <p:spPr>
          <a:xfrm>
            <a:off x="2645332" y="9875520"/>
            <a:ext cx="12386549"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58" name="Google Shape;58;p10"/>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645332" y="2194560"/>
            <a:ext cx="12386549"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16327042" y="4739647"/>
            <a:ext cx="19442430" cy="23393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42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1pPr>
            <a:lvl2pPr marR="0" lvl="1" algn="l" rtl="0">
              <a:lnSpc>
                <a:spcPct val="90000"/>
              </a:lnSpc>
              <a:spcBef>
                <a:spcPts val="2100"/>
              </a:spcBef>
              <a:spcAft>
                <a:spcPts val="0"/>
              </a:spcAft>
              <a:buClr>
                <a:schemeClr val="dk1"/>
              </a:buClr>
              <a:buSzPts val="11760"/>
              <a:buFont typeface="Arial"/>
              <a:buNone/>
              <a:defRPr sz="11760" b="0" i="0" u="none" strike="noStrike" cap="none">
                <a:solidFill>
                  <a:schemeClr val="dk1"/>
                </a:solidFill>
                <a:latin typeface="Calibri"/>
                <a:ea typeface="Calibri"/>
                <a:cs typeface="Calibri"/>
                <a:sym typeface="Calibri"/>
              </a:defRPr>
            </a:lvl2pPr>
            <a:lvl3pPr marR="0" lvl="2" algn="l" rtl="0">
              <a:lnSpc>
                <a:spcPct val="90000"/>
              </a:lnSpc>
              <a:spcBef>
                <a:spcPts val="2100"/>
              </a:spcBef>
              <a:spcAft>
                <a:spcPts val="0"/>
              </a:spcAft>
              <a:buClr>
                <a:schemeClr val="dk1"/>
              </a:buClr>
              <a:buSzPts val="10080"/>
              <a:buFont typeface="Arial"/>
              <a:buNone/>
              <a:defRPr sz="10080" b="0" i="0" u="none" strike="noStrike" cap="none">
                <a:solidFill>
                  <a:schemeClr val="dk1"/>
                </a:solidFill>
                <a:latin typeface="Calibri"/>
                <a:ea typeface="Calibri"/>
                <a:cs typeface="Calibri"/>
                <a:sym typeface="Calibri"/>
              </a:defRPr>
            </a:lvl3pPr>
            <a:lvl4pPr marR="0" lvl="3"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4pPr>
            <a:lvl5pPr marR="0" lvl="4"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5pPr>
            <a:lvl6pPr marR="0" lvl="5"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6pPr>
            <a:lvl7pPr marR="0" lvl="6"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7pPr>
            <a:lvl8pPr marR="0" lvl="7"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8pPr>
            <a:lvl9pPr marR="0" lvl="8"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2645332" y="9875520"/>
            <a:ext cx="12386549"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65" name="Google Shape;65;p11"/>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640330" y="1752607"/>
            <a:ext cx="3312414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480"/>
              <a:buFont typeface="Calibri"/>
              <a:buNone/>
              <a:defRPr sz="1848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2640330" y="8763000"/>
            <a:ext cx="33124140" cy="20886422"/>
          </a:xfrm>
          <a:prstGeom prst="rect">
            <a:avLst/>
          </a:prstGeom>
          <a:noFill/>
          <a:ln>
            <a:noFill/>
          </a:ln>
        </p:spPr>
        <p:txBody>
          <a:bodyPr spcFirstLastPara="1" wrap="square" lIns="91425" tIns="45700" rIns="91425" bIns="45700" anchor="t" anchorCtr="0">
            <a:normAutofit/>
          </a:bodyPr>
          <a:lstStyle>
            <a:lvl1pPr marL="457200" marR="0" lvl="0" indent="-975360" algn="l" rtl="0">
              <a:lnSpc>
                <a:spcPct val="90000"/>
              </a:lnSpc>
              <a:spcBef>
                <a:spcPts val="4200"/>
              </a:spcBef>
              <a:spcAft>
                <a:spcPts val="0"/>
              </a:spcAft>
              <a:buClr>
                <a:schemeClr val="dk1"/>
              </a:buClr>
              <a:buSzPts val="11760"/>
              <a:buFont typeface="Arial"/>
              <a:buChar char="•"/>
              <a:defRPr sz="11760" b="0" i="0" u="none" strike="noStrike" cap="none">
                <a:solidFill>
                  <a:schemeClr val="dk1"/>
                </a:solidFill>
                <a:latin typeface="Calibri"/>
                <a:ea typeface="Calibri"/>
                <a:cs typeface="Calibri"/>
                <a:sym typeface="Calibri"/>
              </a:defRPr>
            </a:lvl1pPr>
            <a:lvl2pPr marL="914400" marR="0" lvl="1" indent="-868680" algn="l" rtl="0">
              <a:lnSpc>
                <a:spcPct val="90000"/>
              </a:lnSpc>
              <a:spcBef>
                <a:spcPts val="21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2pPr>
            <a:lvl3pPr marL="1371600" marR="0" lvl="2" indent="-762000" algn="l" rtl="0">
              <a:lnSpc>
                <a:spcPct val="90000"/>
              </a:lnSpc>
              <a:spcBef>
                <a:spcPts val="21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3pPr>
            <a:lvl4pPr marL="1828800" marR="0" lvl="3"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4pPr>
            <a:lvl5pPr marL="2286000" marR="0" lvl="4"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5pPr>
            <a:lvl6pPr marL="2743200" marR="0" lvl="5"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6pPr>
            <a:lvl7pPr marL="3200400" marR="0" lvl="6"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7pPr>
            <a:lvl8pPr marL="3657600" marR="0" lvl="7"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8pPr>
            <a:lvl9pPr marL="4114800" marR="0" lvl="8" indent="-708659"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640330" y="30510488"/>
            <a:ext cx="8641080" cy="1752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50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2721590" y="30510488"/>
            <a:ext cx="12961620" cy="1752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50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7123391" y="30510488"/>
            <a:ext cx="864108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www.kaggle.com/promptcloud/real-estate-data-from-trulia"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10" Type="http://schemas.openxmlformats.org/officeDocument/2006/relationships/image" Target="../media/image4.png"/><Relationship Id="rId4" Type="http://schemas.openxmlformats.org/officeDocument/2006/relationships/hyperlink" Target="https://ucr.fbi.gov/crime-in-the-u.s/2019/crime-in-the-u.s.-2019/tables/table-8/table-8-data-declaratio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645920" y="860481"/>
            <a:ext cx="35112960" cy="3404738"/>
          </a:xfrm>
          <a:prstGeom prst="rect">
            <a:avLst/>
          </a:prstGeom>
          <a:solidFill>
            <a:srgbClr val="4EDEDB"/>
          </a:solidFill>
          <a:ln w="381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15000"/>
              </a:lnSpc>
              <a:spcBef>
                <a:spcPts val="1000"/>
              </a:spcBef>
              <a:spcAft>
                <a:spcPts val="0"/>
              </a:spcAft>
              <a:buClr>
                <a:srgbClr val="000000"/>
              </a:buClr>
              <a:buSzPts val="1900"/>
              <a:buFont typeface="Arial"/>
              <a:buNone/>
            </a:pPr>
            <a:endParaRPr sz="1900" b="0" i="0" u="none" strike="noStrike" cap="none" dirty="0">
              <a:solidFill>
                <a:schemeClr val="dk1"/>
              </a:solidFill>
              <a:latin typeface="Arial"/>
              <a:ea typeface="Arial"/>
              <a:cs typeface="Arial"/>
              <a:sym typeface="Arial"/>
            </a:endParaRPr>
          </a:p>
          <a:p>
            <a:pPr marL="0" marR="0" lvl="0" indent="0" algn="ctr" rtl="0">
              <a:lnSpc>
                <a:spcPct val="115000"/>
              </a:lnSpc>
              <a:spcBef>
                <a:spcPts val="1000"/>
              </a:spcBef>
              <a:spcAft>
                <a:spcPts val="0"/>
              </a:spcAft>
              <a:buClr>
                <a:srgbClr val="000000"/>
              </a:buClr>
              <a:buSzPts val="9000"/>
              <a:buFont typeface="Arial"/>
              <a:buNone/>
            </a:pPr>
            <a:r>
              <a:rPr lang="en-US" sz="9600" b="1" dirty="0">
                <a:solidFill>
                  <a:schemeClr val="dk1"/>
                </a:solidFill>
                <a:latin typeface="Meiryo" panose="020B0604030504040204" pitchFamily="34" charset="-128"/>
                <a:ea typeface="Meiryo" panose="020B0604030504040204" pitchFamily="34" charset="-128"/>
              </a:rPr>
              <a:t>Real Estate Listings Price Prediction</a:t>
            </a:r>
            <a:endParaRPr sz="1800" b="1" i="0" u="none" strike="noStrike" cap="none" dirty="0">
              <a:solidFill>
                <a:srgbClr val="000000"/>
              </a:solidFill>
              <a:latin typeface="Meiryo" panose="020B0604030504040204" pitchFamily="34" charset="-128"/>
              <a:ea typeface="Meiryo" panose="020B0604030504040204" pitchFamily="34" charset="-128"/>
              <a:sym typeface="Arial"/>
            </a:endParaRPr>
          </a:p>
          <a:p>
            <a:pPr marL="0" marR="0" lvl="0" indent="0" algn="ctr" rtl="0">
              <a:lnSpc>
                <a:spcPct val="100000"/>
              </a:lnSpc>
              <a:spcBef>
                <a:spcPts val="1000"/>
              </a:spcBef>
              <a:spcAft>
                <a:spcPts val="1200"/>
              </a:spcAft>
              <a:buClr>
                <a:srgbClr val="000000"/>
              </a:buClr>
              <a:buSzPts val="5400"/>
              <a:buFont typeface="Arial"/>
              <a:buNone/>
            </a:pPr>
            <a:r>
              <a:rPr lang="en-US" sz="4400" b="1" i="0" u="none" strike="noStrike" cap="none" dirty="0">
                <a:solidFill>
                  <a:schemeClr val="bg1"/>
                </a:solidFill>
                <a:latin typeface="Meiryo" panose="020B0604030504040204" pitchFamily="34" charset="-128"/>
                <a:ea typeface="Meiryo" panose="020B0604030504040204" pitchFamily="34" charset="-128"/>
                <a:cs typeface="Times New Roman"/>
                <a:sym typeface="Times New Roman"/>
              </a:rPr>
              <a:t>Kelsey Dinndorf  |  Data Science Senior Project |  January 26, 2021</a:t>
            </a:r>
            <a:endParaRPr sz="4400" b="1" i="0" u="none" strike="noStrike" cap="none" dirty="0">
              <a:solidFill>
                <a:schemeClr val="bg1"/>
              </a:solidFill>
              <a:latin typeface="Meiryo" panose="020B0604030504040204" pitchFamily="34" charset="-128"/>
              <a:ea typeface="Meiryo" panose="020B0604030504040204" pitchFamily="34" charset="-128"/>
              <a:cs typeface="Calibri"/>
              <a:sym typeface="Calibri"/>
            </a:endParaRPr>
          </a:p>
        </p:txBody>
      </p:sp>
      <p:sp>
        <p:nvSpPr>
          <p:cNvPr id="85" name="Google Shape;85;p1"/>
          <p:cNvSpPr txBox="1"/>
          <p:nvPr/>
        </p:nvSpPr>
        <p:spPr>
          <a:xfrm>
            <a:off x="1659675" y="4928470"/>
            <a:ext cx="10515600" cy="846345"/>
          </a:xfrm>
          <a:prstGeom prst="rect">
            <a:avLst/>
          </a:prstGeom>
          <a:solidFill>
            <a:srgbClr val="C3F8F9"/>
          </a:solidFill>
          <a:ln>
            <a:solidFill>
              <a:schemeClr val="tx1"/>
            </a:solidFill>
          </a:ln>
        </p:spPr>
        <p:txBody>
          <a:bodyPr spcFirstLastPara="1" wrap="square" lIns="91425" tIns="45700" rIns="91425" bIns="45700" anchor="ctr" anchorCtr="0">
            <a:spAutoFit/>
          </a:bodyPr>
          <a:lstStyle/>
          <a:p>
            <a:pPr marL="0" marR="0" lvl="0" indent="0" algn="ctr" rtl="0">
              <a:lnSpc>
                <a:spcPct val="100000"/>
              </a:lnSpc>
              <a:spcBef>
                <a:spcPts val="600"/>
              </a:spcBef>
              <a:spcAft>
                <a:spcPts val="0"/>
              </a:spcAft>
              <a:buClr>
                <a:srgbClr val="000000"/>
              </a:buClr>
              <a:buSzPts val="4800"/>
              <a:buFont typeface="Arial"/>
              <a:buNone/>
            </a:pPr>
            <a:r>
              <a:rPr lang="en-US" sz="4400" b="1" i="0" u="none" strike="noStrike" cap="none" dirty="0">
                <a:solidFill>
                  <a:schemeClr val="dk1"/>
                </a:solidFill>
                <a:latin typeface="Meiryo" panose="020B0604030504040204" pitchFamily="34" charset="-128"/>
                <a:ea typeface="Meiryo" panose="020B0604030504040204" pitchFamily="34" charset="-128"/>
                <a:sym typeface="Arial"/>
              </a:rPr>
              <a:t>Introduction</a:t>
            </a:r>
            <a:endParaRPr sz="1200" b="1" i="0" u="none" strike="noStrike" cap="none" dirty="0">
              <a:solidFill>
                <a:srgbClr val="000000"/>
              </a:solidFill>
              <a:latin typeface="Meiryo" panose="020B0604030504040204" pitchFamily="34" charset="-128"/>
              <a:ea typeface="Meiryo" panose="020B0604030504040204" pitchFamily="34" charset="-128"/>
              <a:sym typeface="Arial"/>
            </a:endParaRPr>
          </a:p>
        </p:txBody>
      </p:sp>
      <p:sp>
        <p:nvSpPr>
          <p:cNvPr id="87" name="Google Shape;87;p1"/>
          <p:cNvSpPr txBox="1"/>
          <p:nvPr/>
        </p:nvSpPr>
        <p:spPr>
          <a:xfrm>
            <a:off x="13944595" y="4923888"/>
            <a:ext cx="10515599" cy="846345"/>
          </a:xfrm>
          <a:prstGeom prst="rect">
            <a:avLst/>
          </a:prstGeom>
          <a:solidFill>
            <a:srgbClr val="C3F8F9"/>
          </a:solidFill>
          <a:ln>
            <a:solidFill>
              <a:schemeClr val="tx1"/>
            </a:solid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000000"/>
              </a:buClr>
              <a:buSzPts val="4800"/>
              <a:buFont typeface="Arial"/>
              <a:buNone/>
            </a:pPr>
            <a:r>
              <a:rPr lang="en-US" sz="4400" b="1" i="0" u="none" strike="noStrike" cap="none" dirty="0">
                <a:solidFill>
                  <a:schemeClr val="dk1"/>
                </a:solidFill>
                <a:latin typeface="Meiryo" panose="020B0604030504040204" pitchFamily="34" charset="-128"/>
                <a:ea typeface="Meiryo" panose="020B0604030504040204" pitchFamily="34" charset="-128"/>
                <a:sym typeface="Arial"/>
              </a:rPr>
              <a:t>Hypotheses/Questions</a:t>
            </a:r>
            <a:endParaRPr sz="1200" b="1" i="0" u="none" strike="noStrike" cap="none" dirty="0">
              <a:solidFill>
                <a:srgbClr val="000000"/>
              </a:solidFill>
              <a:latin typeface="Meiryo" panose="020B0604030504040204" pitchFamily="34" charset="-128"/>
              <a:ea typeface="Meiryo" panose="020B0604030504040204" pitchFamily="34" charset="-128"/>
              <a:sym typeface="Arial"/>
            </a:endParaRPr>
          </a:p>
        </p:txBody>
      </p:sp>
      <p:sp>
        <p:nvSpPr>
          <p:cNvPr id="88" name="Google Shape;88;p1"/>
          <p:cNvSpPr txBox="1"/>
          <p:nvPr/>
        </p:nvSpPr>
        <p:spPr>
          <a:xfrm>
            <a:off x="26430023" y="21189470"/>
            <a:ext cx="10515600" cy="846345"/>
          </a:xfrm>
          <a:prstGeom prst="rect">
            <a:avLst/>
          </a:prstGeom>
          <a:solidFill>
            <a:srgbClr val="C3F8F9"/>
          </a:solidFill>
          <a:ln>
            <a:solidFill>
              <a:schemeClr val="tx1"/>
            </a:solid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000000"/>
              </a:buClr>
              <a:buSzPts val="4800"/>
              <a:buFont typeface="Arial"/>
              <a:buNone/>
            </a:pPr>
            <a:r>
              <a:rPr lang="en-US" sz="4400" b="1" i="0" u="none" strike="noStrike" cap="none" dirty="0">
                <a:solidFill>
                  <a:schemeClr val="dk1"/>
                </a:solidFill>
                <a:latin typeface="Meiryo" panose="020B0604030504040204" pitchFamily="34" charset="-128"/>
                <a:ea typeface="Meiryo" panose="020B0604030504040204" pitchFamily="34" charset="-128"/>
                <a:sym typeface="Arial"/>
              </a:rPr>
              <a:t>Conclusions</a:t>
            </a:r>
            <a:endParaRPr sz="1200" b="1" i="0" u="none" strike="noStrike" cap="none" dirty="0">
              <a:solidFill>
                <a:srgbClr val="000000"/>
              </a:solidFill>
              <a:latin typeface="Meiryo" panose="020B0604030504040204" pitchFamily="34" charset="-128"/>
              <a:ea typeface="Meiryo" panose="020B0604030504040204" pitchFamily="34" charset="-128"/>
              <a:sym typeface="Arial"/>
            </a:endParaRPr>
          </a:p>
        </p:txBody>
      </p:sp>
      <p:sp>
        <p:nvSpPr>
          <p:cNvPr id="89" name="Google Shape;89;p1"/>
          <p:cNvSpPr txBox="1"/>
          <p:nvPr/>
        </p:nvSpPr>
        <p:spPr>
          <a:xfrm>
            <a:off x="26229514" y="4923887"/>
            <a:ext cx="10515600" cy="846345"/>
          </a:xfrm>
          <a:prstGeom prst="rect">
            <a:avLst/>
          </a:prstGeom>
          <a:solidFill>
            <a:srgbClr val="C3F8F9"/>
          </a:solidFill>
          <a:ln>
            <a:solidFill>
              <a:schemeClr val="tx1"/>
            </a:solid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000000"/>
              </a:buClr>
              <a:buSzPts val="4800"/>
              <a:buFont typeface="Arial"/>
              <a:buNone/>
            </a:pPr>
            <a:r>
              <a:rPr lang="en-US" sz="4400" b="1" i="0" u="none" strike="noStrike" cap="none" dirty="0">
                <a:solidFill>
                  <a:schemeClr val="dk1"/>
                </a:solidFill>
                <a:latin typeface="Meiryo" panose="020B0604030504040204" pitchFamily="34" charset="-128"/>
                <a:ea typeface="Meiryo" panose="020B0604030504040204" pitchFamily="34" charset="-128"/>
                <a:sym typeface="Arial"/>
              </a:rPr>
              <a:t>Results</a:t>
            </a:r>
            <a:endParaRPr sz="1200" b="1" i="0" u="none" strike="noStrike" cap="none" dirty="0">
              <a:solidFill>
                <a:srgbClr val="000000"/>
              </a:solidFill>
              <a:latin typeface="Meiryo" panose="020B0604030504040204" pitchFamily="34" charset="-128"/>
              <a:ea typeface="Meiryo" panose="020B0604030504040204" pitchFamily="34" charset="-128"/>
              <a:sym typeface="Arial"/>
            </a:endParaRPr>
          </a:p>
        </p:txBody>
      </p:sp>
      <p:sp>
        <p:nvSpPr>
          <p:cNvPr id="90" name="Google Shape;90;p1"/>
          <p:cNvSpPr txBox="1"/>
          <p:nvPr/>
        </p:nvSpPr>
        <p:spPr>
          <a:xfrm>
            <a:off x="1659675" y="13285668"/>
            <a:ext cx="10515600" cy="846345"/>
          </a:xfrm>
          <a:prstGeom prst="rect">
            <a:avLst/>
          </a:prstGeom>
          <a:solidFill>
            <a:srgbClr val="C3F8F9"/>
          </a:solidFill>
          <a:ln>
            <a:solidFill>
              <a:schemeClr val="tx1"/>
            </a:solid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000000"/>
              </a:buClr>
              <a:buSzPts val="4800"/>
              <a:buFont typeface="Arial"/>
              <a:buNone/>
            </a:pPr>
            <a:r>
              <a:rPr lang="en-US" sz="4400" b="1" i="0" u="none" strike="noStrike" cap="none" dirty="0">
                <a:solidFill>
                  <a:schemeClr val="dk1"/>
                </a:solidFill>
                <a:latin typeface="Meiryo" panose="020B0604030504040204" pitchFamily="34" charset="-128"/>
                <a:ea typeface="Meiryo" panose="020B0604030504040204" pitchFamily="34" charset="-128"/>
                <a:sym typeface="Arial"/>
              </a:rPr>
              <a:t>Data</a:t>
            </a:r>
            <a:endParaRPr sz="1200" b="1" i="0" u="none" strike="noStrike" cap="none" dirty="0">
              <a:solidFill>
                <a:srgbClr val="000000"/>
              </a:solidFill>
              <a:latin typeface="Meiryo" panose="020B0604030504040204" pitchFamily="34" charset="-128"/>
              <a:ea typeface="Meiryo" panose="020B0604030504040204" pitchFamily="34" charset="-128"/>
              <a:sym typeface="Arial"/>
            </a:endParaRPr>
          </a:p>
        </p:txBody>
      </p:sp>
      <p:sp>
        <p:nvSpPr>
          <p:cNvPr id="92" name="Google Shape;92;p1"/>
          <p:cNvSpPr txBox="1"/>
          <p:nvPr/>
        </p:nvSpPr>
        <p:spPr>
          <a:xfrm>
            <a:off x="13944593" y="15586785"/>
            <a:ext cx="10515600" cy="846345"/>
          </a:xfrm>
          <a:prstGeom prst="rect">
            <a:avLst/>
          </a:prstGeom>
          <a:solidFill>
            <a:srgbClr val="C3F8F9"/>
          </a:solidFill>
          <a:ln>
            <a:solidFill>
              <a:schemeClr val="tx1"/>
            </a:solid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000000"/>
              </a:buClr>
              <a:buSzPts val="4800"/>
              <a:buFont typeface="Arial"/>
              <a:buNone/>
            </a:pPr>
            <a:r>
              <a:rPr lang="en-US" sz="4400" b="1" i="0" u="none" strike="noStrike" cap="none" dirty="0">
                <a:solidFill>
                  <a:schemeClr val="dk1"/>
                </a:solidFill>
                <a:latin typeface="Meiryo" panose="020B0604030504040204" pitchFamily="34" charset="-128"/>
                <a:ea typeface="Meiryo" panose="020B0604030504040204" pitchFamily="34" charset="-128"/>
                <a:sym typeface="Arial"/>
              </a:rPr>
              <a:t>Models</a:t>
            </a:r>
            <a:endParaRPr sz="4400" b="1" i="0" u="none" strike="noStrike" cap="none" dirty="0">
              <a:solidFill>
                <a:schemeClr val="dk1"/>
              </a:solidFill>
              <a:latin typeface="Meiryo" panose="020B0604030504040204" pitchFamily="34" charset="-128"/>
              <a:ea typeface="Meiryo" panose="020B0604030504040204" pitchFamily="34" charset="-128"/>
              <a:sym typeface="Arial"/>
            </a:endParaRPr>
          </a:p>
        </p:txBody>
      </p:sp>
      <p:sp>
        <p:nvSpPr>
          <p:cNvPr id="94" name="Google Shape;94;p1"/>
          <p:cNvSpPr/>
          <p:nvPr/>
        </p:nvSpPr>
        <p:spPr>
          <a:xfrm>
            <a:off x="26430023" y="30776941"/>
            <a:ext cx="10301351" cy="1482994"/>
          </a:xfrm>
          <a:prstGeom prst="rect">
            <a:avLst/>
          </a:prstGeom>
          <a:noFill/>
          <a:ln>
            <a:noFill/>
          </a:ln>
        </p:spPr>
        <p:txBody>
          <a:bodyPr spcFirstLastPara="1" wrap="square" lIns="91425" tIns="45700" rIns="91425" bIns="45700" anchor="t" anchorCtr="0">
            <a:spAutoFit/>
          </a:bodyPr>
          <a:lstStyle/>
          <a:p>
            <a:pPr marL="571500" indent="-571500">
              <a:lnSpc>
                <a:spcPct val="107000"/>
              </a:lnSpc>
              <a:spcAft>
                <a:spcPts val="800"/>
              </a:spcAft>
              <a:buFont typeface="Wingdings" panose="05000000000000000000" pitchFamily="2" charset="2"/>
              <a:buChar char="Ø"/>
            </a:pP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https://www.kaggle.com/promptcloud/real-estate-data-from-trulia</a:t>
            </a:r>
            <a:endParaRPr lang="en-US" sz="2400" b="1"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4"/>
            </a:endParaRPr>
          </a:p>
          <a:p>
            <a:pPr marL="571500" marR="0" indent="-571500">
              <a:lnSpc>
                <a:spcPct val="107000"/>
              </a:lnSpc>
              <a:spcBef>
                <a:spcPts val="0"/>
              </a:spcBef>
              <a:spcAft>
                <a:spcPts val="800"/>
              </a:spcAft>
              <a:buFont typeface="Wingdings" panose="05000000000000000000" pitchFamily="2" charset="2"/>
              <a:buChar char="Ø"/>
            </a:pP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https://ucr.fbi.gov/crime-in-the-u.s/2019/crime-in-the-u.s.-2019/tables/table-8/table-8-data-declaration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E2D82C4-A0A7-41E2-9257-C15FAF54A8A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375" b="94531" l="587" r="99120">
                        <a14:foregroundMark x1="733" y1="17188" x2="733" y2="17188"/>
                        <a14:foregroundMark x1="4545" y1="25000" x2="4545" y2="25000"/>
                        <a14:foregroundMark x1="30205" y1="23438" x2="30205" y2="23438"/>
                        <a14:foregroundMark x1="49267" y1="49219" x2="49267" y2="49219"/>
                        <a14:foregroundMark x1="64076" y1="45313" x2="64076" y2="45313"/>
                        <a14:foregroundMark x1="67302" y1="62500" x2="67302" y2="62500"/>
                        <a14:foregroundMark x1="73900" y1="57031" x2="73900" y2="57031"/>
                        <a14:foregroundMark x1="77713" y1="42188" x2="77713" y2="42188"/>
                        <a14:foregroundMark x1="94135" y1="39063" x2="94135" y2="39063"/>
                        <a14:foregroundMark x1="99120" y1="94531" x2="99120" y2="94531"/>
                      </a14:backgroundRemoval>
                    </a14:imgEffect>
                  </a14:imgLayer>
                </a14:imgProps>
              </a:ext>
            </a:extLst>
          </a:blip>
          <a:stretch>
            <a:fillRect/>
          </a:stretch>
        </p:blipFill>
        <p:spPr>
          <a:xfrm>
            <a:off x="1993108" y="3085900"/>
            <a:ext cx="3794700" cy="748682"/>
          </a:xfrm>
          <a:prstGeom prst="rect">
            <a:avLst/>
          </a:prstGeom>
        </p:spPr>
      </p:pic>
      <p:pic>
        <p:nvPicPr>
          <p:cNvPr id="21" name="Picture 20">
            <a:extLst>
              <a:ext uri="{FF2B5EF4-FFF2-40B4-BE49-F238E27FC236}">
                <a16:creationId xmlns:a16="http://schemas.microsoft.com/office/drawing/2014/main" id="{719261FF-001B-4456-9CAD-BACBC58088DA}"/>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815" b="89946" l="5447" r="74728">
                        <a14:foregroundMark x1="19172" y1="27717" x2="19172" y2="27717"/>
                        <a14:foregroundMark x1="22222" y1="15217" x2="22222" y2="15217"/>
                        <a14:foregroundMark x1="6318" y1="32337" x2="6318" y2="32337"/>
                        <a14:foregroundMark x1="13072" y1="27989" x2="13072" y2="27989"/>
                        <a14:foregroundMark x1="10022" y1="42120" x2="10022" y2="42120"/>
                        <a14:foregroundMark x1="38344" y1="7609" x2="38344" y2="7609"/>
                        <a14:foregroundMark x1="42484" y1="3261" x2="42484" y2="3261"/>
                        <a14:foregroundMark x1="58170" y1="39402" x2="58170" y2="39402"/>
                        <a14:foregroundMark x1="53377" y1="48370" x2="53377" y2="48370"/>
                        <a14:foregroundMark x1="64270" y1="54891" x2="64270" y2="54891"/>
                        <a14:foregroundMark x1="69063" y1="26359" x2="69063" y2="26359"/>
                        <a14:foregroundMark x1="72113" y1="27989" x2="72113" y2="27989"/>
                        <a14:foregroundMark x1="73420" y1="18750" x2="73420" y2="18750"/>
                        <a14:foregroundMark x1="74510" y1="35870" x2="74510" y2="35870"/>
                        <a14:foregroundMark x1="72549" y1="66848" x2="72549" y2="66848"/>
                        <a14:foregroundMark x1="67974" y1="58152" x2="67974" y2="58152"/>
                        <a14:foregroundMark x1="60784" y1="50272" x2="60784" y2="50272"/>
                        <a14:foregroundMark x1="69935" y1="60870" x2="69935" y2="60870"/>
                        <a14:foregroundMark x1="73638" y1="66304" x2="73638" y2="66304"/>
                        <a14:foregroundMark x1="74728" y1="68207" x2="74728" y2="68207"/>
                        <a14:foregroundMark x1="57516" y1="54076" x2="57516" y2="54076"/>
                        <a14:foregroundMark x1="55991" y1="53261" x2="55991" y2="53261"/>
                        <a14:foregroundMark x1="40305" y1="55435" x2="40305" y2="55435"/>
                        <a14:foregroundMark x1="35948" y1="55435" x2="35948" y2="55435"/>
                        <a14:foregroundMark x1="37908" y1="55707" x2="37908" y2="55707"/>
                        <a14:foregroundMark x1="33115" y1="54348" x2="33115" y2="54348"/>
                        <a14:foregroundMark x1="33333" y1="1902" x2="33333" y2="1902"/>
                        <a14:foregroundMark x1="37473" y1="815" x2="37473" y2="815"/>
                        <a14:foregroundMark x1="34858" y1="815" x2="34858" y2="815"/>
                        <a14:backgroundMark x1="30065" y1="81250" x2="30065" y2="81250"/>
                        <a14:backgroundMark x1="33115" y1="543" x2="33115" y2="543"/>
                        <a14:backgroundMark x1="46623" y1="543" x2="46623" y2="543"/>
                        <a14:backgroundMark x1="34423" y1="815" x2="34423" y2="815"/>
                        <a14:backgroundMark x1="36819" y1="815" x2="36819" y2="815"/>
                        <a14:backgroundMark x1="40305" y1="543" x2="40305" y2="543"/>
                        <a14:backgroundMark x1="38562" y1="543" x2="38562" y2="543"/>
                        <a14:backgroundMark x1="37908" y1="815" x2="37908" y2="815"/>
                        <a14:backgroundMark x1="34858" y1="1087" x2="34858" y2="1087"/>
                      </a14:backgroundRemoval>
                    </a14:imgEffect>
                  </a14:imgLayer>
                </a14:imgProps>
              </a:ext>
            </a:extLst>
          </a:blip>
          <a:srcRect l="6381" r="24091" b="-2"/>
          <a:stretch/>
        </p:blipFill>
        <p:spPr>
          <a:xfrm>
            <a:off x="33451333" y="1399962"/>
            <a:ext cx="3293792" cy="3784833"/>
          </a:xfrm>
          <a:prstGeom prst="rect">
            <a:avLst/>
          </a:prstGeom>
        </p:spPr>
      </p:pic>
      <p:sp>
        <p:nvSpPr>
          <p:cNvPr id="3" name="TextBox 2">
            <a:extLst>
              <a:ext uri="{FF2B5EF4-FFF2-40B4-BE49-F238E27FC236}">
                <a16:creationId xmlns:a16="http://schemas.microsoft.com/office/drawing/2014/main" id="{1C7D0C5F-EF4C-4F18-B4EE-F04E3E6522E6}"/>
              </a:ext>
            </a:extLst>
          </p:cNvPr>
          <p:cNvSpPr txBox="1"/>
          <p:nvPr/>
        </p:nvSpPr>
        <p:spPr>
          <a:xfrm>
            <a:off x="1645914" y="6022839"/>
            <a:ext cx="10515600" cy="7089120"/>
          </a:xfrm>
          <a:prstGeom prst="rect">
            <a:avLst/>
          </a:prstGeom>
          <a:noFill/>
        </p:spPr>
        <p:txBody>
          <a:bodyPr wrap="square" rtlCol="0">
            <a:spAutoFit/>
          </a:bodyPr>
          <a:lstStyle/>
          <a:p>
            <a:pPr marL="0" marR="0">
              <a:spcBef>
                <a:spcPts val="1200"/>
              </a:spcBef>
              <a:spcAft>
                <a:spcPts val="800"/>
              </a:spcAft>
            </a:pPr>
            <a:r>
              <a:rPr lang="en-US" sz="3200" b="1" dirty="0">
                <a:effectLst/>
                <a:latin typeface="+mn-lt"/>
                <a:ea typeface="Calibri" panose="020F0502020204030204" pitchFamily="34" charset="0"/>
                <a:cs typeface="Times New Roman" panose="02020603050405020304" pitchFamily="18" charset="0"/>
              </a:rPr>
              <a:t>Motivation: </a:t>
            </a:r>
            <a:r>
              <a:rPr lang="en-US" sz="3200" dirty="0">
                <a:effectLst/>
                <a:latin typeface="+mn-lt"/>
                <a:ea typeface="Calibri" panose="020F0502020204030204" pitchFamily="34" charset="0"/>
                <a:cs typeface="Times New Roman" panose="02020603050405020304" pitchFamily="18" charset="0"/>
              </a:rPr>
              <a:t>There is a lot of variation in the prices of real estate, and it is often difficult to know whether or not you are paying a fair price for a house. </a:t>
            </a:r>
            <a:r>
              <a:rPr lang="en-US" sz="3200" dirty="0">
                <a:latin typeface="+mn-lt"/>
                <a:ea typeface="Calibri" panose="020F0502020204030204" pitchFamily="34" charset="0"/>
                <a:cs typeface="Times New Roman" panose="02020603050405020304" pitchFamily="18" charset="0"/>
              </a:rPr>
              <a:t>It is challenging for people to know if the real estate price listed online truly reflects the value of the house, especially for people who do not know much about real estate. This uncertainty is even more frustrating for people looking for a house during the pandemic. </a:t>
            </a:r>
            <a:r>
              <a:rPr lang="en-US" sz="3200" dirty="0">
                <a:effectLst/>
                <a:latin typeface="+mn-lt"/>
                <a:ea typeface="Calibri" panose="020F0502020204030204" pitchFamily="34" charset="0"/>
                <a:cs typeface="Times New Roman" panose="02020603050405020304" pitchFamily="18" charset="0"/>
              </a:rPr>
              <a:t>I am interested in uncovering the factors that contribute most to the price of a house and how that price is determined. I aim to help inform people more about what determines the prices of real estate.</a:t>
            </a:r>
          </a:p>
          <a:p>
            <a:pPr marL="457200" indent="-457200">
              <a:buFont typeface="Arial" panose="020B0604020202020204" pitchFamily="34" charset="0"/>
              <a:buChar char="•"/>
            </a:pPr>
            <a:r>
              <a:rPr lang="en-US" sz="3200" dirty="0">
                <a:effectLst/>
                <a:ea typeface="Calibri" panose="020F0502020204030204" pitchFamily="34" charset="0"/>
                <a:cs typeface="Times New Roman" panose="02020603050405020304" pitchFamily="18" charset="0"/>
              </a:rPr>
              <a:t>Goal: Implement a Multiple Linear Regression Model to predict price and determine which factors are most significant in deciding the price of a house.</a:t>
            </a:r>
          </a:p>
        </p:txBody>
      </p:sp>
      <p:sp>
        <p:nvSpPr>
          <p:cNvPr id="4" name="TextBox 3">
            <a:extLst>
              <a:ext uri="{FF2B5EF4-FFF2-40B4-BE49-F238E27FC236}">
                <a16:creationId xmlns:a16="http://schemas.microsoft.com/office/drawing/2014/main" id="{C88ED0CD-0E52-4DC8-849B-676B88B8688E}"/>
              </a:ext>
            </a:extLst>
          </p:cNvPr>
          <p:cNvSpPr txBox="1"/>
          <p:nvPr/>
        </p:nvSpPr>
        <p:spPr>
          <a:xfrm>
            <a:off x="1673425" y="14360594"/>
            <a:ext cx="10776956" cy="12077665"/>
          </a:xfrm>
          <a:prstGeom prst="rect">
            <a:avLst/>
          </a:prstGeom>
          <a:noFill/>
        </p:spPr>
        <p:txBody>
          <a:bodyPr wrap="square" rtlCol="0">
            <a:spAutoFit/>
          </a:bodyPr>
          <a:lstStyle/>
          <a:p>
            <a:pPr marL="0" marR="0">
              <a:lnSpc>
                <a:spcPct val="107000"/>
              </a:lnSpc>
              <a:spcBef>
                <a:spcPts val="0"/>
              </a:spcBef>
              <a:spcAft>
                <a:spcPts val="800"/>
              </a:spcAft>
            </a:pPr>
            <a:r>
              <a:rPr lang="en-US" sz="3200" b="1" dirty="0">
                <a:effectLst/>
                <a:latin typeface="+mn-lt"/>
                <a:ea typeface="Calibri" panose="020F0502020204030204" pitchFamily="34" charset="0"/>
                <a:cs typeface="Times New Roman" panose="02020603050405020304" pitchFamily="18" charset="0"/>
              </a:rPr>
              <a:t>Real </a:t>
            </a:r>
            <a:r>
              <a:rPr lang="en-US" sz="3200" b="1" dirty="0">
                <a:latin typeface="+mn-lt"/>
                <a:ea typeface="Calibri" panose="020F0502020204030204" pitchFamily="34" charset="0"/>
                <a:cs typeface="Times New Roman" panose="02020603050405020304" pitchFamily="18" charset="0"/>
              </a:rPr>
              <a:t>E</a:t>
            </a:r>
            <a:r>
              <a:rPr lang="en-US" sz="3200" b="1" dirty="0">
                <a:effectLst/>
                <a:latin typeface="+mn-lt"/>
                <a:ea typeface="Calibri" panose="020F0502020204030204" pitchFamily="34" charset="0"/>
                <a:cs typeface="Times New Roman" panose="02020603050405020304" pitchFamily="18" charset="0"/>
              </a:rPr>
              <a:t>state </a:t>
            </a:r>
            <a:r>
              <a:rPr lang="en-US" sz="3200" b="1" dirty="0">
                <a:latin typeface="+mn-lt"/>
                <a:ea typeface="Calibri" panose="020F0502020204030204" pitchFamily="34" charset="0"/>
                <a:cs typeface="Times New Roman" panose="02020603050405020304" pitchFamily="18" charset="0"/>
              </a:rPr>
              <a:t>D</a:t>
            </a:r>
            <a:r>
              <a:rPr lang="en-US" sz="3200" b="1" dirty="0">
                <a:effectLst/>
                <a:latin typeface="+mn-lt"/>
                <a:ea typeface="Calibri" panose="020F0502020204030204" pitchFamily="34" charset="0"/>
                <a:cs typeface="Times New Roman" panose="02020603050405020304" pitchFamily="18" charset="0"/>
              </a:rPr>
              <a:t>ata:</a:t>
            </a:r>
          </a:p>
          <a:p>
            <a:pPr marL="457200" indent="-457200">
              <a:lnSpc>
                <a:spcPct val="107000"/>
              </a:lnSpc>
              <a:spcAft>
                <a:spcPts val="800"/>
              </a:spcAft>
              <a:buFont typeface="Arial" panose="020B0604020202020204" pitchFamily="34" charset="0"/>
              <a:buChar char="•"/>
            </a:pPr>
            <a:r>
              <a:rPr lang="en-US" sz="3200" dirty="0">
                <a:effectLst/>
                <a:latin typeface="+mn-lt"/>
                <a:ea typeface="Calibri" panose="020F0502020204030204" pitchFamily="34" charset="0"/>
                <a:cs typeface="Times New Roman" panose="02020603050405020304" pitchFamily="18" charset="0"/>
              </a:rPr>
              <a:t>Pre-processed data found on Kaggle’s website</a:t>
            </a:r>
            <a:endParaRPr lang="en-US" sz="3200" dirty="0">
              <a:latin typeface="+mn-lt"/>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200" dirty="0">
                <a:latin typeface="+mn-lt"/>
                <a:ea typeface="Calibri" panose="020F0502020204030204" pitchFamily="34" charset="0"/>
                <a:cs typeface="Times New Roman" panose="02020603050405020304" pitchFamily="18" charset="0"/>
              </a:rPr>
              <a:t>S</a:t>
            </a:r>
            <a:r>
              <a:rPr lang="en-US" sz="3200" dirty="0">
                <a:effectLst/>
                <a:latin typeface="+mn-lt"/>
                <a:ea typeface="Calibri" panose="020F0502020204030204" pitchFamily="34" charset="0"/>
                <a:cs typeface="Times New Roman" panose="02020603050405020304" pitchFamily="18" charset="0"/>
              </a:rPr>
              <a:t>craped from Trulia, a subsidiary of Zillow, in 2019</a:t>
            </a:r>
          </a:p>
          <a:p>
            <a:pPr marL="457200" marR="0" lvl="0" indent="-457200">
              <a:lnSpc>
                <a:spcPct val="107000"/>
              </a:lnSpc>
              <a:spcBef>
                <a:spcPts val="0"/>
              </a:spcBef>
              <a:spcAft>
                <a:spcPts val="0"/>
              </a:spcAft>
              <a:buFont typeface="Arial" panose="020B0604020202020204" pitchFamily="34" charset="0"/>
              <a:buChar char="•"/>
            </a:pPr>
            <a:r>
              <a:rPr lang="en-US" sz="3200" dirty="0">
                <a:effectLst/>
                <a:latin typeface="+mn-lt"/>
                <a:ea typeface="Calibri" panose="020F0502020204030204" pitchFamily="34" charset="0"/>
                <a:cs typeface="Times New Roman" panose="02020603050405020304" pitchFamily="18" charset="0"/>
              </a:rPr>
              <a:t>Contains various real estate listings from multiple cities/states in the United States</a:t>
            </a:r>
          </a:p>
          <a:p>
            <a:pPr marL="457200" indent="-457200">
              <a:lnSpc>
                <a:spcPct val="107000"/>
              </a:lnSpc>
              <a:buFont typeface="Arial" panose="020B0604020202020204" pitchFamily="34" charset="0"/>
              <a:buChar char="•"/>
            </a:pPr>
            <a:r>
              <a:rPr lang="en-US" sz="3200" dirty="0">
                <a:effectLst/>
                <a:latin typeface="+mn-lt"/>
                <a:ea typeface="Calibri" panose="020F0502020204030204" pitchFamily="34" charset="0"/>
                <a:cs typeface="Times New Roman" panose="02020603050405020304" pitchFamily="18" charset="0"/>
              </a:rPr>
              <a:t>68 attributes including price, size, location, style, year built, features, years listed on Trulia, and more</a:t>
            </a:r>
          </a:p>
          <a:p>
            <a:pPr marL="457200" marR="0" lvl="0" indent="-457200">
              <a:lnSpc>
                <a:spcPct val="107000"/>
              </a:lnSpc>
              <a:spcBef>
                <a:spcPts val="0"/>
              </a:spcBef>
              <a:spcAft>
                <a:spcPts val="0"/>
              </a:spcAft>
              <a:buFont typeface="Arial" panose="020B0604020202020204" pitchFamily="34" charset="0"/>
              <a:buChar char="•"/>
            </a:pPr>
            <a:r>
              <a:rPr lang="en-US" sz="3200" dirty="0">
                <a:effectLst/>
                <a:latin typeface="+mn-lt"/>
                <a:ea typeface="Calibri" panose="020F0502020204030204" pitchFamily="34" charset="0"/>
                <a:cs typeface="Times New Roman" panose="02020603050405020304" pitchFamily="18" charset="0"/>
              </a:rPr>
              <a:t>30,000 records</a:t>
            </a:r>
            <a:endParaRPr lang="en-US" sz="3200" dirty="0">
              <a:latin typeface="+mn-lt"/>
              <a:ea typeface="Calibri" panose="020F0502020204030204" pitchFamily="34" charset="0"/>
              <a:cs typeface="Times New Roman" panose="02020603050405020304" pitchFamily="18" charset="0"/>
            </a:endParaRPr>
          </a:p>
          <a:p>
            <a:pPr>
              <a:lnSpc>
                <a:spcPct val="107000"/>
              </a:lnSpc>
            </a:pPr>
            <a:r>
              <a:rPr lang="en-US" sz="3200" b="1" dirty="0">
                <a:effectLst/>
                <a:latin typeface="+mn-lt"/>
                <a:ea typeface="Calibri" panose="020F0502020204030204" pitchFamily="34" charset="0"/>
                <a:cs typeface="Times New Roman" panose="02020603050405020304" pitchFamily="18" charset="0"/>
              </a:rPr>
              <a:t>Crime Data:</a:t>
            </a:r>
          </a:p>
          <a:p>
            <a:pPr marL="457200" marR="0" indent="-457200">
              <a:lnSpc>
                <a:spcPct val="107000"/>
              </a:lnSpc>
              <a:spcBef>
                <a:spcPts val="0"/>
              </a:spcBef>
              <a:spcAft>
                <a:spcPts val="800"/>
              </a:spcAft>
              <a:buFont typeface="Arial" panose="020B0604020202020204" pitchFamily="34" charset="0"/>
              <a:buChar char="•"/>
            </a:pPr>
            <a:r>
              <a:rPr lang="en-US" sz="3200" dirty="0">
                <a:latin typeface="+mn-lt"/>
                <a:ea typeface="Calibri" panose="020F0502020204030204" pitchFamily="34" charset="0"/>
                <a:cs typeface="Times New Roman" panose="02020603050405020304" pitchFamily="18" charset="0"/>
              </a:rPr>
              <a:t>Obtained f</a:t>
            </a:r>
            <a:r>
              <a:rPr lang="en-US" sz="3200" dirty="0">
                <a:effectLst/>
                <a:latin typeface="+mn-lt"/>
                <a:ea typeface="Calibri" panose="020F0502020204030204" pitchFamily="34" charset="0"/>
                <a:cs typeface="Times New Roman" panose="02020603050405020304" pitchFamily="18" charset="0"/>
              </a:rPr>
              <a:t>rom the FBI Uniform Crime Reporting (UCR) Program</a:t>
            </a:r>
          </a:p>
          <a:p>
            <a:pPr marL="457200" marR="0" indent="-457200">
              <a:lnSpc>
                <a:spcPct val="107000"/>
              </a:lnSpc>
              <a:spcBef>
                <a:spcPts val="0"/>
              </a:spcBef>
              <a:spcAft>
                <a:spcPts val="800"/>
              </a:spcAft>
              <a:buFont typeface="Arial" panose="020B0604020202020204" pitchFamily="34" charset="0"/>
              <a:buChar char="•"/>
            </a:pPr>
            <a:r>
              <a:rPr lang="en-US" sz="3200" dirty="0">
                <a:latin typeface="+mn-lt"/>
                <a:ea typeface="Calibri" panose="020F0502020204030204" pitchFamily="34" charset="0"/>
                <a:cs typeface="Times New Roman" panose="02020603050405020304" pitchFamily="18" charset="0"/>
              </a:rPr>
              <a:t>Includes the t</a:t>
            </a:r>
            <a:r>
              <a:rPr lang="en-US" sz="3200" dirty="0">
                <a:effectLst/>
                <a:latin typeface="+mn-lt"/>
                <a:ea typeface="Calibri" panose="020F0502020204030204" pitchFamily="34" charset="0"/>
                <a:cs typeface="Times New Roman" panose="02020603050405020304" pitchFamily="18" charset="0"/>
              </a:rPr>
              <a:t>otal number of known violent crimes and property crimes for each city in 2019</a:t>
            </a:r>
            <a:endParaRPr lang="en-US" sz="3200" dirty="0">
              <a:latin typeface="+mn-lt"/>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3200" b="1" dirty="0">
                <a:effectLst/>
                <a:latin typeface="+mn-lt"/>
                <a:ea typeface="Calibri" panose="020F0502020204030204" pitchFamily="34" charset="0"/>
                <a:cs typeface="Times New Roman" panose="02020603050405020304" pitchFamily="18" charset="0"/>
              </a:rPr>
              <a:t>Exploratory Data Analysis:</a:t>
            </a:r>
          </a:p>
          <a:p>
            <a:pPr marL="457200" marR="0" indent="-457200">
              <a:lnSpc>
                <a:spcPct val="107000"/>
              </a:lnSpc>
              <a:spcBef>
                <a:spcPts val="0"/>
              </a:spcBef>
              <a:spcAft>
                <a:spcPts val="800"/>
              </a:spcAft>
              <a:buFont typeface="Arial" panose="020B0604020202020204" pitchFamily="34" charset="0"/>
              <a:buChar char="•"/>
            </a:pPr>
            <a:r>
              <a:rPr lang="en-US" sz="3200" dirty="0">
                <a:latin typeface="+mn-lt"/>
                <a:ea typeface="Calibri" panose="020F0502020204030204" pitchFamily="34" charset="0"/>
                <a:cs typeface="Times New Roman" panose="02020603050405020304" pitchFamily="18" charset="0"/>
              </a:rPr>
              <a:t>Real Estate and Crime data were merged</a:t>
            </a:r>
          </a:p>
          <a:p>
            <a:pPr marL="457200" marR="0" indent="-457200">
              <a:lnSpc>
                <a:spcPct val="107000"/>
              </a:lnSpc>
              <a:spcBef>
                <a:spcPts val="0"/>
              </a:spcBef>
              <a:spcAft>
                <a:spcPts val="800"/>
              </a:spcAft>
              <a:buFont typeface="Arial" panose="020B0604020202020204" pitchFamily="34" charset="0"/>
              <a:buChar char="•"/>
            </a:pPr>
            <a:r>
              <a:rPr lang="en-US" sz="3200" dirty="0">
                <a:latin typeface="+mn-lt"/>
                <a:ea typeface="Calibri" panose="020F0502020204030204" pitchFamily="34" charset="0"/>
                <a:cs typeface="Times New Roman" panose="02020603050405020304" pitchFamily="18" charset="0"/>
              </a:rPr>
              <a:t>Feature Construction/Removed insignificant attributes</a:t>
            </a:r>
            <a:endParaRPr lang="en-US" sz="3200" dirty="0">
              <a:effectLst/>
              <a:latin typeface="+mn-lt"/>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200" dirty="0">
                <a:effectLst/>
                <a:latin typeface="+mn-lt"/>
                <a:ea typeface="Calibri" panose="020F0502020204030204" pitchFamily="34" charset="0"/>
                <a:cs typeface="Times New Roman" panose="02020603050405020304" pitchFamily="18" charset="0"/>
              </a:rPr>
              <a:t>Replaced missing data with mean/median</a:t>
            </a:r>
          </a:p>
          <a:p>
            <a:pPr marL="457200" marR="0" indent="-457200">
              <a:lnSpc>
                <a:spcPct val="107000"/>
              </a:lnSpc>
              <a:spcBef>
                <a:spcPts val="0"/>
              </a:spcBef>
              <a:spcAft>
                <a:spcPts val="800"/>
              </a:spcAft>
              <a:buFont typeface="Arial" panose="020B0604020202020204" pitchFamily="34" charset="0"/>
              <a:buChar char="•"/>
            </a:pPr>
            <a:r>
              <a:rPr lang="en-US" sz="3200" dirty="0">
                <a:latin typeface="+mn-lt"/>
                <a:ea typeface="Calibri" panose="020F0502020204030204" pitchFamily="34" charset="0"/>
                <a:cs typeface="Times New Roman" panose="02020603050405020304" pitchFamily="18" charset="0"/>
              </a:rPr>
              <a:t>Removed outliers with Z-score</a:t>
            </a:r>
          </a:p>
          <a:p>
            <a:pPr marL="457200" marR="0" indent="-457200">
              <a:lnSpc>
                <a:spcPct val="107000"/>
              </a:lnSpc>
              <a:spcBef>
                <a:spcPts val="0"/>
              </a:spcBef>
              <a:spcAft>
                <a:spcPts val="800"/>
              </a:spcAft>
              <a:buFont typeface="Arial" panose="020B0604020202020204" pitchFamily="34" charset="0"/>
              <a:buChar char="•"/>
            </a:pPr>
            <a:r>
              <a:rPr lang="en-US" sz="3200" dirty="0">
                <a:latin typeface="+mn-lt"/>
                <a:ea typeface="Calibri" panose="020F0502020204030204" pitchFamily="34" charset="0"/>
                <a:cs typeface="Times New Roman" panose="02020603050405020304" pitchFamily="18" charset="0"/>
              </a:rPr>
              <a:t>Graphs: Bar charts, Histograms, Scatter plots, Boxplots</a:t>
            </a:r>
          </a:p>
          <a:p>
            <a:pPr marL="457200" marR="0" indent="-457200">
              <a:lnSpc>
                <a:spcPct val="107000"/>
              </a:lnSpc>
              <a:spcBef>
                <a:spcPts val="0"/>
              </a:spcBef>
              <a:spcAft>
                <a:spcPts val="800"/>
              </a:spcAft>
              <a:buFont typeface="Arial" panose="020B0604020202020204" pitchFamily="34" charset="0"/>
              <a:buChar char="•"/>
            </a:pPr>
            <a:r>
              <a:rPr lang="en-US" sz="3200" dirty="0">
                <a:effectLst/>
                <a:latin typeface="+mn-lt"/>
                <a:ea typeface="Calibri" panose="020F0502020204030204" pitchFamily="34" charset="0"/>
                <a:cs typeface="Times New Roman" panose="02020603050405020304" pitchFamily="18" charset="0"/>
              </a:rPr>
              <a:t>Correlation Matrix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9EC01565-3B37-4353-B898-DD758B55A30F}"/>
              </a:ext>
            </a:extLst>
          </p:cNvPr>
          <p:cNvSpPr txBox="1"/>
          <p:nvPr/>
        </p:nvSpPr>
        <p:spPr>
          <a:xfrm>
            <a:off x="13944594" y="5949678"/>
            <a:ext cx="10515599" cy="4739759"/>
          </a:xfrm>
          <a:prstGeom prst="rect">
            <a:avLst/>
          </a:prstGeom>
          <a:noFill/>
        </p:spPr>
        <p:txBody>
          <a:bodyPr wrap="square" rtlCol="0">
            <a:spAutoFit/>
          </a:bodyPr>
          <a:lstStyle/>
          <a:p>
            <a:pPr marL="457200" lvl="1" indent="-457200">
              <a:buFont typeface="Arial" panose="020B0604020202020204" pitchFamily="34" charset="0"/>
              <a:buChar char="•"/>
            </a:pPr>
            <a:r>
              <a:rPr lang="en-US" sz="3200" dirty="0">
                <a:cs typeface="Times New Roman" panose="02020603050405020304" pitchFamily="18" charset="0"/>
              </a:rPr>
              <a:t>Larger houses with larger lot sizes are more expensive.</a:t>
            </a:r>
          </a:p>
          <a:p>
            <a:pPr marL="457200" lvl="1" indent="-457200">
              <a:buFont typeface="Arial" panose="020B0604020202020204" pitchFamily="34" charset="0"/>
              <a:buChar char="•"/>
            </a:pPr>
            <a:r>
              <a:rPr lang="en-US" sz="3200" dirty="0">
                <a:cs typeface="Times New Roman" panose="02020603050405020304" pitchFamily="18" charset="0"/>
              </a:rPr>
              <a:t>Houses with more features (bedrooms, bathrooms, etc.) are more expensive.</a:t>
            </a:r>
          </a:p>
          <a:p>
            <a:pPr marL="457200" lvl="1" indent="-457200">
              <a:buFont typeface="Arial" panose="020B0604020202020204" pitchFamily="34" charset="0"/>
              <a:buChar char="•"/>
            </a:pPr>
            <a:r>
              <a:rPr lang="en-US" sz="3200" dirty="0">
                <a:cs typeface="Times New Roman" panose="02020603050405020304" pitchFamily="18" charset="0"/>
              </a:rPr>
              <a:t>Cities that have higher crime have lower real estate prices.</a:t>
            </a:r>
          </a:p>
          <a:p>
            <a:pPr marL="457200" lvl="1" indent="-457200">
              <a:buFont typeface="Arial" panose="020B0604020202020204" pitchFamily="34" charset="0"/>
              <a:buChar char="•"/>
            </a:pPr>
            <a:r>
              <a:rPr lang="en-US" sz="3200" dirty="0">
                <a:cs typeface="Times New Roman" panose="02020603050405020304" pitchFamily="18" charset="0"/>
              </a:rPr>
              <a:t>Do newer or older houses tend to cost more?</a:t>
            </a:r>
          </a:p>
          <a:p>
            <a:pPr marL="457200" lvl="1" indent="-457200">
              <a:buFont typeface="Arial" panose="020B0604020202020204" pitchFamily="34" charset="0"/>
              <a:buChar char="•"/>
            </a:pPr>
            <a:r>
              <a:rPr lang="en-US" sz="3200" dirty="0">
                <a:cs typeface="Times New Roman" panose="02020603050405020304" pitchFamily="18" charset="0"/>
              </a:rPr>
              <a:t>How does the location of the house (city/state) play a role in the price?</a:t>
            </a:r>
          </a:p>
          <a:p>
            <a:endParaRPr lang="en-US" dirty="0"/>
          </a:p>
        </p:txBody>
      </p:sp>
      <p:sp>
        <p:nvSpPr>
          <p:cNvPr id="6" name="TextBox 5">
            <a:extLst>
              <a:ext uri="{FF2B5EF4-FFF2-40B4-BE49-F238E27FC236}">
                <a16:creationId xmlns:a16="http://schemas.microsoft.com/office/drawing/2014/main" id="{50F4D6F4-FE0D-49B8-A7E7-9C6C299DBE58}"/>
              </a:ext>
            </a:extLst>
          </p:cNvPr>
          <p:cNvSpPr txBox="1"/>
          <p:nvPr/>
        </p:nvSpPr>
        <p:spPr>
          <a:xfrm>
            <a:off x="26430023" y="22291890"/>
            <a:ext cx="10515600" cy="8740854"/>
          </a:xfrm>
          <a:prstGeom prst="rect">
            <a:avLst/>
          </a:prstGeom>
          <a:noFill/>
        </p:spPr>
        <p:txBody>
          <a:bodyPr wrap="square" rtlCol="0">
            <a:spAutoFit/>
          </a:bodyPr>
          <a:lstStyle/>
          <a:p>
            <a:pPr marL="457200" indent="-457200">
              <a:spcBef>
                <a:spcPts val="1200"/>
              </a:spcBef>
              <a:buFont typeface="Arial" panose="020B0604020202020204" pitchFamily="34" charset="0"/>
              <a:buChar char="•"/>
            </a:pPr>
            <a:r>
              <a:rPr lang="en-US" sz="3200" dirty="0"/>
              <a:t>The number of bathrooms and the city are the most significant predictors of the price of real estate.</a:t>
            </a:r>
          </a:p>
          <a:p>
            <a:pPr marL="457200" indent="-457200">
              <a:spcBef>
                <a:spcPts val="1200"/>
              </a:spcBef>
              <a:buFont typeface="Arial" panose="020B0604020202020204" pitchFamily="34" charset="0"/>
              <a:buChar char="•"/>
            </a:pPr>
            <a:r>
              <a:rPr lang="en-US" sz="3200" dirty="0"/>
              <a:t>Violent and Property Crime Rates are not good predictors of the price of real estate.</a:t>
            </a:r>
          </a:p>
          <a:p>
            <a:pPr marL="457200" indent="-457200">
              <a:spcBef>
                <a:spcPts val="1200"/>
              </a:spcBef>
              <a:buFont typeface="Arial" panose="020B0604020202020204" pitchFamily="34" charset="0"/>
              <a:buChar char="•"/>
            </a:pPr>
            <a:r>
              <a:rPr lang="en-US" sz="3200" dirty="0"/>
              <a:t>Location plays a huge role in determining the price of real estate, especially specific cities.</a:t>
            </a:r>
          </a:p>
          <a:p>
            <a:pPr marL="457200" indent="-457200">
              <a:spcBef>
                <a:spcPts val="1200"/>
              </a:spcBef>
              <a:buFont typeface="Arial" panose="020B0604020202020204" pitchFamily="34" charset="0"/>
              <a:buChar char="•"/>
            </a:pPr>
            <a:r>
              <a:rPr lang="en-US" sz="3200" dirty="0"/>
              <a:t>Newer, larger real estate properties with more features tend to be more expensive.</a:t>
            </a:r>
          </a:p>
          <a:p>
            <a:pPr marL="457200" indent="-457200">
              <a:spcBef>
                <a:spcPts val="1200"/>
              </a:spcBef>
              <a:buFont typeface="Arial" panose="020B0604020202020204" pitchFamily="34" charset="0"/>
              <a:buChar char="•"/>
            </a:pPr>
            <a:r>
              <a:rPr lang="en-US" sz="3200" dirty="0"/>
              <a:t>Since the predictor variables only explain about 60% of the variation in price in my model, there is room for improvement. There are most likely other variables that contribute to the price of a house that are not included in my model like proximity to schools or shopping, other features of the property/house, property taxes, etc.</a:t>
            </a:r>
          </a:p>
          <a:p>
            <a:pPr marL="457200" indent="-457200">
              <a:spcBef>
                <a:spcPts val="1200"/>
              </a:spcBef>
              <a:buFont typeface="Arial" panose="020B0604020202020204" pitchFamily="34" charset="0"/>
              <a:buChar char="•"/>
            </a:pPr>
            <a:endParaRPr lang="en-US" sz="3200" dirty="0"/>
          </a:p>
        </p:txBody>
      </p:sp>
      <p:sp>
        <p:nvSpPr>
          <p:cNvPr id="7" name="TextBox 6">
            <a:extLst>
              <a:ext uri="{FF2B5EF4-FFF2-40B4-BE49-F238E27FC236}">
                <a16:creationId xmlns:a16="http://schemas.microsoft.com/office/drawing/2014/main" id="{9249959E-9ABE-4C27-A93F-B3A05620F76C}"/>
              </a:ext>
            </a:extLst>
          </p:cNvPr>
          <p:cNvSpPr txBox="1"/>
          <p:nvPr/>
        </p:nvSpPr>
        <p:spPr>
          <a:xfrm>
            <a:off x="13944594" y="16776003"/>
            <a:ext cx="10515599" cy="15327273"/>
          </a:xfrm>
          <a:prstGeom prst="rect">
            <a:avLst/>
          </a:prstGeom>
          <a:noFill/>
        </p:spPr>
        <p:txBody>
          <a:bodyPr wrap="square" rtlCol="0">
            <a:spAutoFit/>
          </a:bodyPr>
          <a:lstStyle/>
          <a:p>
            <a:pPr marL="457200" indent="-457200">
              <a:spcBef>
                <a:spcPts val="1200"/>
              </a:spcBef>
              <a:buFontTx/>
              <a:buChar char="-"/>
            </a:pPr>
            <a:r>
              <a:rPr lang="en-US" sz="3200" dirty="0"/>
              <a:t>Used variables most correlated with Price as predictors</a:t>
            </a:r>
          </a:p>
          <a:p>
            <a:pPr marL="457200" indent="-457200">
              <a:spcBef>
                <a:spcPts val="1200"/>
              </a:spcBef>
              <a:buFontTx/>
              <a:buChar char="-"/>
            </a:pPr>
            <a:r>
              <a:rPr lang="en-US" sz="3200" dirty="0"/>
              <a:t>1-hot encoded categorical attributes (state and city)</a:t>
            </a:r>
          </a:p>
          <a:p>
            <a:pPr marL="457200" indent="-457200">
              <a:spcBef>
                <a:spcPts val="1200"/>
              </a:spcBef>
              <a:buFontTx/>
              <a:buChar char="-"/>
            </a:pPr>
            <a:r>
              <a:rPr lang="en-US" sz="3200" dirty="0"/>
              <a:t>Normalized the numeric data (feature scale)</a:t>
            </a:r>
          </a:p>
          <a:p>
            <a:pPr marL="457200" indent="-457200">
              <a:spcBef>
                <a:spcPts val="1200"/>
              </a:spcBef>
              <a:buFontTx/>
              <a:buChar char="-"/>
            </a:pPr>
            <a:r>
              <a:rPr lang="en-US" sz="3200" dirty="0"/>
              <a:t>Log-transformed variables due to right skew (Price, Bathrooms, Bedrooms, Size(sqft), Lot Size</a:t>
            </a:r>
          </a:p>
          <a:p>
            <a:pPr marL="457200" indent="-457200">
              <a:spcBef>
                <a:spcPts val="1200"/>
              </a:spcBef>
              <a:buFontTx/>
              <a:buChar char="-"/>
            </a:pPr>
            <a:endParaRPr lang="en-US" sz="3200" b="1" dirty="0"/>
          </a:p>
          <a:p>
            <a:pPr>
              <a:spcBef>
                <a:spcPts val="1200"/>
              </a:spcBef>
            </a:pPr>
            <a:r>
              <a:rPr lang="en-US" sz="3200" b="1" dirty="0"/>
              <a:t>Single and Multiple Linear Regression in Python:</a:t>
            </a:r>
          </a:p>
          <a:p>
            <a:pPr marL="457200" indent="-457200">
              <a:spcBef>
                <a:spcPts val="1200"/>
              </a:spcBef>
              <a:buFont typeface="Arial" panose="020B0604020202020204" pitchFamily="34" charset="0"/>
              <a:buChar char="•"/>
            </a:pPr>
            <a:r>
              <a:rPr lang="en-US" sz="3200" dirty="0"/>
              <a:t>Model Training:</a:t>
            </a:r>
          </a:p>
          <a:p>
            <a:pPr marL="457200" lvl="3" indent="-457200">
              <a:spcBef>
                <a:spcPts val="1200"/>
              </a:spcBef>
              <a:buFontTx/>
              <a:buChar char="-"/>
            </a:pPr>
            <a:r>
              <a:rPr lang="en-US" sz="3200" dirty="0"/>
              <a:t>Split data into training (80%) and test sets (20%)</a:t>
            </a:r>
          </a:p>
          <a:p>
            <a:pPr marL="457200" lvl="3" indent="-457200">
              <a:spcBef>
                <a:spcPts val="1200"/>
              </a:spcBef>
              <a:buFontTx/>
              <a:buChar char="-"/>
            </a:pPr>
            <a:r>
              <a:rPr lang="en-US" sz="3200" dirty="0"/>
              <a:t>Cross Validation – not as good</a:t>
            </a:r>
          </a:p>
          <a:p>
            <a:pPr marL="457200" lvl="3" indent="-457200">
              <a:spcBef>
                <a:spcPts val="1200"/>
              </a:spcBef>
              <a:buFontTx/>
              <a:buChar char="-"/>
            </a:pPr>
            <a:r>
              <a:rPr lang="en-US" sz="3200" dirty="0"/>
              <a:t>Accuracy evaluation: R-squared, MSE, MAE</a:t>
            </a:r>
          </a:p>
          <a:p>
            <a:pPr marL="457200" lvl="3" indent="-457200">
              <a:spcBef>
                <a:spcPts val="1200"/>
              </a:spcBef>
              <a:buFont typeface="Arial" panose="020B0604020202020204" pitchFamily="34" charset="0"/>
              <a:buChar char="•"/>
            </a:pPr>
            <a:r>
              <a:rPr lang="en-US" sz="3200" dirty="0"/>
              <a:t>Ran multiple models with various predictor variables. </a:t>
            </a:r>
          </a:p>
          <a:p>
            <a:pPr marL="457200" indent="-457200">
              <a:spcBef>
                <a:spcPts val="1200"/>
              </a:spcBef>
              <a:buFont typeface="Arial" panose="020B0604020202020204" pitchFamily="34" charset="0"/>
              <a:buChar char="•"/>
            </a:pPr>
            <a:r>
              <a:rPr lang="en-US" sz="3200" dirty="0"/>
              <a:t>Ran Final Model for only state of California</a:t>
            </a:r>
          </a:p>
          <a:p>
            <a:pPr marL="457200" indent="-457200">
              <a:spcBef>
                <a:spcPts val="1200"/>
              </a:spcBef>
              <a:buFont typeface="Arial" panose="020B0604020202020204" pitchFamily="34" charset="0"/>
              <a:buChar char="•"/>
            </a:pPr>
            <a:endParaRPr lang="en-US" sz="3200" dirty="0"/>
          </a:p>
          <a:p>
            <a:pPr>
              <a:spcBef>
                <a:spcPts val="1200"/>
              </a:spcBef>
            </a:pPr>
            <a:r>
              <a:rPr lang="en-US" sz="3200" b="1" dirty="0"/>
              <a:t>Multiple Linear Regression in R:</a:t>
            </a:r>
          </a:p>
          <a:p>
            <a:pPr marL="457200" indent="-457200">
              <a:spcBef>
                <a:spcPts val="1200"/>
              </a:spcBef>
              <a:buFont typeface="Arial" panose="020B0604020202020204" pitchFamily="34" charset="0"/>
              <a:buChar char="•"/>
            </a:pPr>
            <a:r>
              <a:rPr lang="en-US" sz="3200" dirty="0"/>
              <a:t>Step-wise Regression (removes not significant predictors) with AIC and BIC (stricter) criterion</a:t>
            </a:r>
          </a:p>
          <a:p>
            <a:pPr marL="457200" indent="-457200">
              <a:spcBef>
                <a:spcPts val="1200"/>
              </a:spcBef>
              <a:buFont typeface="Arial" panose="020B0604020202020204" pitchFamily="34" charset="0"/>
              <a:buChar char="•"/>
            </a:pPr>
            <a:r>
              <a:rPr lang="en-US" sz="3200" dirty="0"/>
              <a:t>Model with centered interactions among predictor variables</a:t>
            </a:r>
          </a:p>
          <a:p>
            <a:pPr marL="457200" indent="-457200">
              <a:spcBef>
                <a:spcPts val="1200"/>
              </a:spcBef>
              <a:buFont typeface="Arial" panose="020B0604020202020204" pitchFamily="34" charset="0"/>
              <a:buChar char="•"/>
            </a:pPr>
            <a:r>
              <a:rPr lang="en-US" sz="3200" dirty="0"/>
              <a:t>Residual Analysis</a:t>
            </a:r>
          </a:p>
          <a:p>
            <a:pPr>
              <a:spcBef>
                <a:spcPts val="1200"/>
              </a:spcBef>
            </a:pPr>
            <a:endParaRPr lang="en-US" sz="3200" dirty="0"/>
          </a:p>
          <a:p>
            <a:pPr>
              <a:spcBef>
                <a:spcPts val="1200"/>
              </a:spcBef>
            </a:pPr>
            <a:r>
              <a:rPr lang="en-US" sz="3200" b="1" dirty="0"/>
              <a:t>Tree Regression in R:</a:t>
            </a:r>
          </a:p>
          <a:p>
            <a:pPr marL="457200" lvl="2" indent="-457200">
              <a:spcBef>
                <a:spcPts val="1200"/>
              </a:spcBef>
              <a:buFont typeface="Arial" panose="020B0604020202020204" pitchFamily="34" charset="0"/>
              <a:buChar char="•"/>
            </a:pPr>
            <a:r>
              <a:rPr lang="en-US" sz="3200" dirty="0"/>
              <a:t>Ran model with significant predictors obtained from Final linear regression model in R</a:t>
            </a:r>
          </a:p>
        </p:txBody>
      </p:sp>
      <p:pic>
        <p:nvPicPr>
          <p:cNvPr id="8" name="Picture 7">
            <a:extLst>
              <a:ext uri="{FF2B5EF4-FFF2-40B4-BE49-F238E27FC236}">
                <a16:creationId xmlns:a16="http://schemas.microsoft.com/office/drawing/2014/main" id="{F28A5DBD-B92F-4EE3-A8A7-9590D49E802F}"/>
              </a:ext>
            </a:extLst>
          </p:cNvPr>
          <p:cNvPicPr>
            <a:picLocks noChangeAspect="1"/>
          </p:cNvPicPr>
          <p:nvPr/>
        </p:nvPicPr>
        <p:blipFill>
          <a:blip r:embed="rId9"/>
          <a:stretch>
            <a:fillRect/>
          </a:stretch>
        </p:blipFill>
        <p:spPr>
          <a:xfrm>
            <a:off x="1659675" y="26111200"/>
            <a:ext cx="9454637" cy="6369182"/>
          </a:xfrm>
          <a:prstGeom prst="rect">
            <a:avLst/>
          </a:prstGeom>
        </p:spPr>
      </p:pic>
      <p:pic>
        <p:nvPicPr>
          <p:cNvPr id="1026" name="Picture 2">
            <a:extLst>
              <a:ext uri="{FF2B5EF4-FFF2-40B4-BE49-F238E27FC236}">
                <a16:creationId xmlns:a16="http://schemas.microsoft.com/office/drawing/2014/main" id="{63BB5BC8-B881-4529-BF34-2FE6140915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69248" y="10708434"/>
            <a:ext cx="8963675" cy="449745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D182743-FA43-4492-9993-48E7364FFA40}"/>
              </a:ext>
            </a:extLst>
          </p:cNvPr>
          <p:cNvSpPr txBox="1"/>
          <p:nvPr/>
        </p:nvSpPr>
        <p:spPr>
          <a:xfrm>
            <a:off x="26229514" y="6033392"/>
            <a:ext cx="10519481" cy="15388828"/>
          </a:xfrm>
          <a:prstGeom prst="rect">
            <a:avLst/>
          </a:prstGeom>
          <a:noFill/>
        </p:spPr>
        <p:txBody>
          <a:bodyPr wrap="square" rtlCol="0">
            <a:spAutoFit/>
          </a:bodyPr>
          <a:lstStyle/>
          <a:p>
            <a:pPr marL="457200" lvl="1" indent="-457200">
              <a:spcBef>
                <a:spcPts val="1200"/>
              </a:spcBef>
              <a:buFont typeface="Arial" panose="020B0604020202020204" pitchFamily="34" charset="0"/>
              <a:buChar char="•"/>
            </a:pPr>
            <a:r>
              <a:rPr lang="en-US" sz="3200" b="1" dirty="0"/>
              <a:t>Final Linear Regression Model in Python </a:t>
            </a:r>
          </a:p>
          <a:p>
            <a:pPr marL="457200" lvl="2" indent="-457200">
              <a:spcBef>
                <a:spcPts val="1200"/>
              </a:spcBef>
              <a:buFontTx/>
              <a:buChar char="-"/>
            </a:pPr>
            <a:r>
              <a:rPr lang="en-US" sz="3200" dirty="0"/>
              <a:t>Year Built, City, Log(Bathrooms), Log(SqrFt), and Log(Lot Size)</a:t>
            </a:r>
          </a:p>
          <a:p>
            <a:pPr marL="457200" lvl="2" indent="-457200">
              <a:spcBef>
                <a:spcPts val="1200"/>
              </a:spcBef>
              <a:buFontTx/>
              <a:buChar char="-"/>
            </a:pPr>
            <a:r>
              <a:rPr lang="en-US" sz="3200" dirty="0"/>
              <a:t>Adjusted R-squared: 0.518. These variables explain about 52% of the variation in Log(Price).</a:t>
            </a:r>
          </a:p>
          <a:p>
            <a:pPr marL="457200" lvl="2" indent="-457200">
              <a:spcBef>
                <a:spcPts val="1200"/>
              </a:spcBef>
              <a:buFontTx/>
              <a:buChar char="-"/>
            </a:pPr>
            <a:r>
              <a:rPr lang="en-US" sz="3200" dirty="0"/>
              <a:t>Test Set Mean Squared Error: 0.0037</a:t>
            </a:r>
          </a:p>
          <a:p>
            <a:pPr marL="457200" lvl="1" indent="-457200">
              <a:spcBef>
                <a:spcPts val="1200"/>
              </a:spcBef>
              <a:buFont typeface="Arial" panose="020B0604020202020204" pitchFamily="34" charset="0"/>
              <a:buChar char="•"/>
            </a:pPr>
            <a:r>
              <a:rPr lang="en-US" sz="3200" b="1" dirty="0"/>
              <a:t>Final Linear Regression Model in R </a:t>
            </a:r>
          </a:p>
          <a:p>
            <a:pPr marL="457200" lvl="1" indent="-457200">
              <a:spcBef>
                <a:spcPts val="1200"/>
              </a:spcBef>
              <a:buFontTx/>
              <a:buChar char="-"/>
            </a:pPr>
            <a:r>
              <a:rPr lang="en-US" sz="3200" dirty="0"/>
              <a:t>Year Built, Log(Bathrooms), Log(Bedrooms), Log(Size), Log(Lot Size), City, and 3 interactions: Log(Bathrooms) with Log(Size), Log(Bedrooms) with Log(Size), and Year Built with Log(Size)</a:t>
            </a:r>
          </a:p>
          <a:p>
            <a:pPr marL="457200" lvl="1" indent="-457200">
              <a:spcBef>
                <a:spcPts val="1200"/>
              </a:spcBef>
              <a:buFontTx/>
              <a:buChar char="-"/>
            </a:pPr>
            <a:r>
              <a:rPr lang="en-US" sz="3200" dirty="0"/>
              <a:t>Adjusted R-squared:  0.569. </a:t>
            </a:r>
            <a:r>
              <a:rPr lang="en-US" sz="3200" dirty="0">
                <a:cs typeface="Times New Roman" panose="02020603050405020304" pitchFamily="18" charset="0"/>
              </a:rPr>
              <a:t>These variables explain about 57% of the variation in Log(Price). </a:t>
            </a:r>
          </a:p>
          <a:p>
            <a:pPr marL="457200" lvl="1" indent="-457200">
              <a:spcBef>
                <a:spcPts val="1200"/>
              </a:spcBef>
              <a:buFontTx/>
              <a:buChar char="-"/>
            </a:pPr>
            <a:r>
              <a:rPr lang="en-US" sz="3200" dirty="0">
                <a:cs typeface="Times New Roman" panose="02020603050405020304" pitchFamily="18" charset="0"/>
              </a:rPr>
              <a:t>Number of Bedrooms is not very significant in the model on its own, but the interaction between bedrooms and size is very significant.</a:t>
            </a:r>
          </a:p>
          <a:p>
            <a:pPr marL="457200" lvl="1" indent="-457200">
              <a:spcBef>
                <a:spcPts val="1200"/>
              </a:spcBef>
              <a:buFontTx/>
              <a:buChar char="-"/>
            </a:pPr>
            <a:r>
              <a:rPr lang="en-US" sz="3200" dirty="0">
                <a:cs typeface="Times New Roman" panose="02020603050405020304" pitchFamily="18" charset="0"/>
              </a:rPr>
              <a:t>The average deviation in actual vs predicted values is about 5%, which is not bad.</a:t>
            </a:r>
          </a:p>
          <a:p>
            <a:pPr marL="457200" lvl="1" indent="-457200">
              <a:spcBef>
                <a:spcPts val="1200"/>
              </a:spcBef>
              <a:buFontTx/>
              <a:buChar char="-"/>
            </a:pPr>
            <a:r>
              <a:rPr lang="en-US" sz="3200" dirty="0">
                <a:cs typeface="Times New Roman" panose="02020603050405020304" pitchFamily="18" charset="0"/>
              </a:rPr>
              <a:t>As lot size increases by 1%, price increases by about 3.56%.</a:t>
            </a:r>
          </a:p>
          <a:p>
            <a:pPr marL="457200" lvl="1" indent="-457200">
              <a:spcBef>
                <a:spcPts val="1200"/>
              </a:spcBef>
              <a:buFont typeface="Arial" panose="020B0604020202020204" pitchFamily="34" charset="0"/>
              <a:buChar char="•"/>
            </a:pPr>
            <a:r>
              <a:rPr lang="en-US" sz="3200" b="1" dirty="0">
                <a:cs typeface="Times New Roman" panose="02020603050405020304" pitchFamily="18" charset="0"/>
              </a:rPr>
              <a:t>Tree Regression Model</a:t>
            </a:r>
          </a:p>
          <a:p>
            <a:pPr marL="457200" lvl="1" indent="-457200">
              <a:spcBef>
                <a:spcPts val="1200"/>
              </a:spcBef>
              <a:buFontTx/>
              <a:buChar char="-"/>
            </a:pPr>
            <a:r>
              <a:rPr lang="en-US" sz="3200" dirty="0">
                <a:cs typeface="Times New Roman" panose="02020603050405020304" pitchFamily="18" charset="0"/>
              </a:rPr>
              <a:t>R-squared: 0.51</a:t>
            </a:r>
          </a:p>
          <a:p>
            <a:pPr marL="457200" lvl="1" indent="-457200">
              <a:spcBef>
                <a:spcPts val="1200"/>
              </a:spcBef>
              <a:buFont typeface="Arial" panose="020B0604020202020204" pitchFamily="34" charset="0"/>
              <a:buChar char="•"/>
            </a:pPr>
            <a:r>
              <a:rPr lang="en-US" sz="3200" dirty="0">
                <a:cs typeface="Times New Roman" panose="02020603050405020304" pitchFamily="18" charset="0"/>
              </a:rPr>
              <a:t>Adding city to the models increased the R-squared a lot, so city is very significant.</a:t>
            </a:r>
          </a:p>
          <a:p>
            <a:pPr marL="457200" lvl="1" indent="-457200">
              <a:spcBef>
                <a:spcPts val="1200"/>
              </a:spcBef>
              <a:buFont typeface="Arial" panose="020B0604020202020204" pitchFamily="34" charset="0"/>
              <a:buChar char="•"/>
            </a:pPr>
            <a:r>
              <a:rPr lang="en-US" sz="3200" dirty="0">
                <a:cs typeface="Times New Roman" panose="02020603050405020304" pitchFamily="18" charset="0"/>
              </a:rPr>
              <a:t>Model in R using interactions and step-wise regression (BIC) gave the best results for predicting Price.</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4339</TotalTime>
  <Words>911</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Meiryo</vt:lpstr>
      <vt:lpstr>Arial</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Kelsey Dinndorf</dc:creator>
  <cp:lastModifiedBy>Kelsey Dinndorf</cp:lastModifiedBy>
  <cp:revision>54</cp:revision>
  <dcterms:created xsi:type="dcterms:W3CDTF">2020-04-28T02:37:40Z</dcterms:created>
  <dcterms:modified xsi:type="dcterms:W3CDTF">2021-01-26T06:57:01Z</dcterms:modified>
</cp:coreProperties>
</file>