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9E52-6D56-4D7D-AD37-7C3662397C0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D286-3D29-4FAE-8F16-5438A457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Improved Semantic Role Labeling System for Chinese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Lun</a:t>
            </a:r>
            <a:r>
              <a:rPr lang="en-US" dirty="0" smtClean="0"/>
              <a:t>-Wei Ku, Dora Chen, </a:t>
            </a:r>
            <a:r>
              <a:rPr lang="en-US" dirty="0" err="1" smtClean="0"/>
              <a:t>Shafqat</a:t>
            </a:r>
            <a:r>
              <a:rPr lang="en-US" dirty="0" smtClean="0"/>
              <a:t> Virk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with other </a:t>
            </a:r>
            <a:r>
              <a:rPr lang="en-US" dirty="0"/>
              <a:t>well established </a:t>
            </a:r>
            <a:r>
              <a:rPr lang="en-US" dirty="0" smtClean="0"/>
              <a:t>classification approaches </a:t>
            </a:r>
            <a:r>
              <a:rPr lang="en-US" dirty="0"/>
              <a:t>(e.g. </a:t>
            </a:r>
            <a:r>
              <a:rPr lang="en-US" dirty="0" err="1"/>
              <a:t>NaiveBayes</a:t>
            </a:r>
            <a:r>
              <a:rPr lang="en-US" dirty="0"/>
              <a:t>, </a:t>
            </a:r>
            <a:r>
              <a:rPr lang="en-US" dirty="0" smtClean="0"/>
              <a:t>Decision Trees</a:t>
            </a:r>
            <a:r>
              <a:rPr lang="en-US" dirty="0"/>
              <a:t>, Maximum Entropy, Linear </a:t>
            </a:r>
            <a:r>
              <a:rPr lang="en-US" dirty="0" smtClean="0"/>
              <a:t>Interpolation)</a:t>
            </a:r>
          </a:p>
          <a:p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strategy </a:t>
            </a:r>
            <a:r>
              <a:rPr lang="en-US" dirty="0" smtClean="0"/>
              <a:t>outperformed all </a:t>
            </a:r>
            <a:r>
              <a:rPr lang="en-US" dirty="0"/>
              <a:t>other systems including the </a:t>
            </a:r>
            <a:r>
              <a:rPr lang="en-US" dirty="0" smtClean="0"/>
              <a:t>previous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 to the set of lexical and syntactic </a:t>
            </a:r>
            <a:r>
              <a:rPr lang="en-US" dirty="0" smtClean="0"/>
              <a:t>features, used </a:t>
            </a:r>
            <a:r>
              <a:rPr lang="en-US" dirty="0"/>
              <a:t>by (You and Chen, 2004), we have used </a:t>
            </a:r>
            <a:r>
              <a:rPr lang="en-US" dirty="0" smtClean="0"/>
              <a:t>the following features:</a:t>
            </a:r>
          </a:p>
          <a:p>
            <a:pPr lvl="1"/>
            <a:r>
              <a:rPr lang="en-US" dirty="0" err="1"/>
              <a:t>pos_left_right_child</a:t>
            </a:r>
            <a:r>
              <a:rPr lang="en-US" dirty="0"/>
              <a:t>: part </a:t>
            </a:r>
            <a:r>
              <a:rPr lang="en-US" dirty="0" smtClean="0"/>
              <a:t>of speech </a:t>
            </a:r>
            <a:r>
              <a:rPr lang="en-US" dirty="0"/>
              <a:t>tags of the immediate left and </a:t>
            </a:r>
            <a:r>
              <a:rPr lang="en-US" dirty="0" smtClean="0"/>
              <a:t>right siblings </a:t>
            </a:r>
            <a:r>
              <a:rPr lang="en-US" dirty="0"/>
              <a:t>of a test 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passive: A sentence-level </a:t>
            </a:r>
            <a:r>
              <a:rPr lang="en-US" dirty="0" smtClean="0"/>
              <a:t>Boolean feature indicating </a:t>
            </a:r>
            <a:r>
              <a:rPr lang="en-US" dirty="0"/>
              <a:t>weather the sentence, </a:t>
            </a:r>
            <a:r>
              <a:rPr lang="en-US" dirty="0" smtClean="0"/>
              <a:t>containing the </a:t>
            </a:r>
            <a:r>
              <a:rPr lang="en-US" dirty="0"/>
              <a:t>test node, is passive or not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all_pos</a:t>
            </a:r>
            <a:r>
              <a:rPr lang="en-US" dirty="0"/>
              <a:t>: A set of part of speech tags </a:t>
            </a:r>
            <a:r>
              <a:rPr lang="en-US" dirty="0" smtClean="0"/>
              <a:t>of all </a:t>
            </a:r>
            <a:r>
              <a:rPr lang="en-US" dirty="0"/>
              <a:t>nodes under a test node including the </a:t>
            </a:r>
            <a:r>
              <a:rPr lang="en-US" dirty="0" smtClean="0"/>
              <a:t>test node </a:t>
            </a:r>
            <a:r>
              <a:rPr lang="en-US" dirty="0"/>
              <a:t>itself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all_semType</a:t>
            </a:r>
            <a:r>
              <a:rPr lang="en-US" dirty="0"/>
              <a:t>: A set of semantic types </a:t>
            </a:r>
            <a:r>
              <a:rPr lang="en-US" dirty="0" smtClean="0"/>
              <a:t>of all </a:t>
            </a:r>
            <a:r>
              <a:rPr lang="en-US" dirty="0"/>
              <a:t>nodes of the tree, the test node is a </a:t>
            </a:r>
            <a:r>
              <a:rPr lang="en-US" dirty="0" smtClean="0"/>
              <a:t>child of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of Lexical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pointed out by (</a:t>
            </a:r>
            <a:r>
              <a:rPr lang="en-US" dirty="0" err="1"/>
              <a:t>Gildea</a:t>
            </a:r>
            <a:r>
              <a:rPr lang="en-US" dirty="0"/>
              <a:t> and </a:t>
            </a:r>
            <a:r>
              <a:rPr lang="en-US" dirty="0" err="1"/>
              <a:t>Jurafsky</a:t>
            </a:r>
            <a:r>
              <a:rPr lang="en-US" dirty="0"/>
              <a:t>, 2002</a:t>
            </a:r>
            <a:r>
              <a:rPr lang="en-US" dirty="0" smtClean="0"/>
              <a:t>), lexical </a:t>
            </a:r>
            <a:r>
              <a:rPr lang="en-US" dirty="0"/>
              <a:t>statistics, though very useful for </a:t>
            </a:r>
            <a:r>
              <a:rPr lang="en-US" dirty="0" smtClean="0"/>
              <a:t>semantic role </a:t>
            </a:r>
            <a:r>
              <a:rPr lang="en-US" dirty="0"/>
              <a:t>labeling, often becomes a source of </a:t>
            </a:r>
            <a:r>
              <a:rPr lang="en-US" dirty="0" smtClean="0"/>
              <a:t>data sparseness</a:t>
            </a:r>
          </a:p>
          <a:p>
            <a:r>
              <a:rPr lang="en-US" dirty="0" smtClean="0"/>
              <a:t>We have generalized two lexical features:</a:t>
            </a:r>
          </a:p>
          <a:p>
            <a:pPr lvl="1"/>
            <a:r>
              <a:rPr lang="en-US" dirty="0" err="1" smtClean="0"/>
              <a:t>head_word</a:t>
            </a:r>
            <a:r>
              <a:rPr lang="en-US" dirty="0"/>
              <a:t> </a:t>
            </a:r>
            <a:r>
              <a:rPr lang="en-US" dirty="0" smtClean="0"/>
              <a:t>      -&gt;   </a:t>
            </a:r>
            <a:r>
              <a:rPr lang="en-US" dirty="0" err="1" smtClean="0"/>
              <a:t>semanticType_head_word</a:t>
            </a:r>
            <a:endParaRPr lang="en-US" dirty="0" smtClean="0"/>
          </a:p>
          <a:p>
            <a:pPr lvl="1"/>
            <a:r>
              <a:rPr lang="en-US" dirty="0" err="1" smtClean="0"/>
              <a:t>target_word</a:t>
            </a:r>
            <a:r>
              <a:rPr lang="en-US" dirty="0" smtClean="0"/>
              <a:t>)    -&gt;     </a:t>
            </a:r>
            <a:r>
              <a:rPr lang="en-US" dirty="0" err="1" smtClean="0"/>
              <a:t>semanticType_target_word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4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of Lexical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24000"/>
            <a:ext cx="51625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simple probabilistic models, each based on </a:t>
            </a:r>
            <a:r>
              <a:rPr lang="en-US" dirty="0" smtClean="0"/>
              <a:t>a particular </a:t>
            </a:r>
            <a:r>
              <a:rPr lang="en-US" dirty="0"/>
              <a:t>feature </a:t>
            </a:r>
            <a:r>
              <a:rPr lang="en-US" dirty="0" smtClean="0"/>
              <a:t>combination</a:t>
            </a:r>
          </a:p>
          <a:p>
            <a:r>
              <a:rPr lang="en-US" dirty="0"/>
              <a:t>The </a:t>
            </a:r>
            <a:r>
              <a:rPr lang="en-US" dirty="0" smtClean="0"/>
              <a:t>probabilities for </a:t>
            </a:r>
            <a:r>
              <a:rPr lang="en-US" dirty="0"/>
              <a:t>each model were estimated using the </a:t>
            </a:r>
            <a:r>
              <a:rPr lang="en-US" dirty="0" smtClean="0"/>
              <a:t>following simple </a:t>
            </a:r>
            <a:r>
              <a:rPr lang="en-US" dirty="0"/>
              <a:t>formula.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91000"/>
            <a:ext cx="220980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55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196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Notations: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572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7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10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0473"/>
            <a:ext cx="3733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7" y="5285508"/>
            <a:ext cx="393382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31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semantic role labeling (SRL) system for </a:t>
            </a:r>
            <a:r>
              <a:rPr lang="en-US" dirty="0" smtClean="0"/>
              <a:t>Chinese by </a:t>
            </a:r>
            <a:r>
              <a:rPr lang="en-US" dirty="0"/>
              <a:t>(You and Chen, 2004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Sinica</a:t>
            </a:r>
            <a:r>
              <a:rPr lang="en-US" dirty="0"/>
              <a:t> </a:t>
            </a:r>
            <a:r>
              <a:rPr lang="en-US" dirty="0" smtClean="0"/>
              <a:t>Treebank(Chen </a:t>
            </a:r>
            <a:r>
              <a:rPr lang="en-US" dirty="0"/>
              <a:t>et al., 2003</a:t>
            </a:r>
            <a:r>
              <a:rPr lang="en-US" dirty="0" smtClean="0"/>
              <a:t>) for training and testing</a:t>
            </a:r>
          </a:p>
          <a:p>
            <a:pPr lvl="1"/>
            <a:r>
              <a:rPr lang="en-US" dirty="0" smtClean="0"/>
              <a:t>Feature Set</a:t>
            </a:r>
          </a:p>
          <a:p>
            <a:pPr lvl="2"/>
            <a:r>
              <a:rPr lang="en-US" dirty="0" smtClean="0"/>
              <a:t>Lexical </a:t>
            </a:r>
            <a:r>
              <a:rPr lang="en-US" dirty="0" err="1" smtClean="0"/>
              <a:t>featyres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dirty="0" err="1"/>
              <a:t>head_word</a:t>
            </a:r>
            <a:r>
              <a:rPr lang="en-US" dirty="0"/>
              <a:t>, </a:t>
            </a:r>
            <a:r>
              <a:rPr lang="en-US" dirty="0" err="1" smtClean="0"/>
              <a:t>head_word_pos,target_word</a:t>
            </a:r>
            <a:r>
              <a:rPr lang="en-US" dirty="0"/>
              <a:t>, </a:t>
            </a:r>
            <a:r>
              <a:rPr lang="en-US" dirty="0" err="1" smtClean="0"/>
              <a:t>target_word_pos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syntactic </a:t>
            </a:r>
            <a:r>
              <a:rPr lang="en-US" dirty="0"/>
              <a:t>features (e.g. </a:t>
            </a:r>
            <a:r>
              <a:rPr lang="en-US" dirty="0" err="1" smtClean="0"/>
              <a:t>phrase_type,position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overall accuracy of the </a:t>
            </a:r>
            <a:r>
              <a:rPr lang="en-US" dirty="0" smtClean="0"/>
              <a:t>system was </a:t>
            </a:r>
            <a:r>
              <a:rPr lang="en-US" dirty="0"/>
              <a:t>reported to be 92.71%.</a:t>
            </a:r>
          </a:p>
        </p:txBody>
      </p:sp>
    </p:spTree>
    <p:extLst>
      <p:ext uri="{BB962C8B-B14F-4D97-AF65-F5344CB8AC3E}">
        <p14:creationId xmlns:p14="http://schemas.microsoft.com/office/powerpoint/2010/main" val="305035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 accuracy can be </a:t>
            </a:r>
            <a:r>
              <a:rPr lang="en-US" dirty="0"/>
              <a:t>considered on the higher side, </a:t>
            </a:r>
            <a:r>
              <a:rPr lang="en-US" dirty="0" smtClean="0"/>
              <a:t>there was </a:t>
            </a:r>
            <a:r>
              <a:rPr lang="en-US" dirty="0"/>
              <a:t>room for improvement, especially in two subtasks: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sparseness handling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8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Sparseness handling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old system </a:t>
            </a:r>
            <a:r>
              <a:rPr lang="en-US" dirty="0" smtClean="0"/>
              <a:t>used a </a:t>
            </a:r>
            <a:r>
              <a:rPr lang="en-US" dirty="0"/>
              <a:t>back-off strategy to tackle this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It considerably improved the baseline performance, but still remained an issue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Sparseness handling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ependency </a:t>
            </a:r>
            <a:r>
              <a:rPr lang="en-US" dirty="0"/>
              <a:t>of the system on </a:t>
            </a:r>
            <a:r>
              <a:rPr lang="en-US" dirty="0" smtClean="0"/>
              <a:t>non-generalized </a:t>
            </a:r>
            <a:r>
              <a:rPr lang="en-US" dirty="0" smtClean="0"/>
              <a:t>lexical </a:t>
            </a:r>
            <a:r>
              <a:rPr lang="en-US" dirty="0"/>
              <a:t>features (e.g. </a:t>
            </a:r>
            <a:r>
              <a:rPr lang="en-US" dirty="0" err="1" smtClean="0"/>
              <a:t>head_word</a:t>
            </a:r>
            <a:r>
              <a:rPr lang="en-US" dirty="0" smtClean="0"/>
              <a:t>, </a:t>
            </a:r>
            <a:r>
              <a:rPr lang="en-US" dirty="0" err="1" smtClean="0"/>
              <a:t>target_word</a:t>
            </a:r>
            <a:r>
              <a:rPr lang="en-US" dirty="0"/>
              <a:t>).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E-</a:t>
            </a:r>
            <a:r>
              <a:rPr lang="en-US" dirty="0" err="1" smtClean="0"/>
              <a:t>HowNet</a:t>
            </a:r>
            <a:r>
              <a:rPr lang="en-US" dirty="0" smtClean="0"/>
              <a:t> , </a:t>
            </a:r>
            <a:r>
              <a:rPr lang="en-US" dirty="0"/>
              <a:t>a semantic knowledge-base for Chinese, </a:t>
            </a:r>
            <a:r>
              <a:rPr lang="en-US" dirty="0" smtClean="0"/>
              <a:t>to generalize </a:t>
            </a:r>
            <a:r>
              <a:rPr lang="en-US" dirty="0"/>
              <a:t>two lexical features (i.e. </a:t>
            </a:r>
            <a:r>
              <a:rPr lang="en-US" dirty="0" err="1" smtClean="0"/>
              <a:t>head_word</a:t>
            </a:r>
            <a:r>
              <a:rPr lang="en-US" dirty="0" smtClean="0"/>
              <a:t> and </a:t>
            </a:r>
            <a:r>
              <a:rPr lang="en-US" dirty="0" err="1"/>
              <a:t>target_word</a:t>
            </a:r>
            <a:r>
              <a:rPr lang="en-US" dirty="0"/>
              <a:t>), and hence, to better </a:t>
            </a:r>
            <a:r>
              <a:rPr lang="en-US" dirty="0" smtClean="0"/>
              <a:t>address the </a:t>
            </a:r>
            <a:r>
              <a:rPr lang="en-US" dirty="0"/>
              <a:t>data sparseness concern.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23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6388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Observation:</a:t>
            </a:r>
          </a:p>
          <a:p>
            <a:pPr lvl="1"/>
            <a:r>
              <a:rPr lang="en-US" dirty="0"/>
              <a:t>backing-off based </a:t>
            </a:r>
            <a:r>
              <a:rPr lang="en-US" dirty="0" smtClean="0"/>
              <a:t>on a </a:t>
            </a:r>
            <a:r>
              <a:rPr lang="en-US" dirty="0"/>
              <a:t>constant threshold value did not allow to </a:t>
            </a:r>
            <a:r>
              <a:rPr lang="en-US" dirty="0" smtClean="0"/>
              <a:t>exploit the </a:t>
            </a:r>
            <a:r>
              <a:rPr lang="en-US" dirty="0"/>
              <a:t>statistical knowledge in the best </a:t>
            </a:r>
            <a:r>
              <a:rPr lang="en-US" dirty="0" smtClean="0"/>
              <a:t>possible way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45" y="1600200"/>
            <a:ext cx="4114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 lIns="0" rIns="0">
            <a:normAutofit fontScale="85000" lnSpcReduction="10000"/>
          </a:bodyPr>
          <a:lstStyle/>
          <a:p>
            <a:r>
              <a:rPr lang="en-US" dirty="0" smtClean="0"/>
              <a:t>An Observation:</a:t>
            </a:r>
          </a:p>
          <a:p>
            <a:pPr lvl="1"/>
            <a:r>
              <a:rPr lang="en-US" dirty="0"/>
              <a:t>backing-off based </a:t>
            </a:r>
            <a:r>
              <a:rPr lang="en-US" dirty="0" smtClean="0"/>
              <a:t>on a </a:t>
            </a:r>
            <a:r>
              <a:rPr lang="en-US" dirty="0"/>
              <a:t>constant threshold value did not allow to </a:t>
            </a:r>
            <a:r>
              <a:rPr lang="en-US" dirty="0" smtClean="0"/>
              <a:t>exploit the </a:t>
            </a:r>
            <a:r>
              <a:rPr lang="en-US" dirty="0"/>
              <a:t>statistical knowledge in the best </a:t>
            </a:r>
            <a:r>
              <a:rPr lang="en-US" dirty="0" smtClean="0"/>
              <a:t>possible way.</a:t>
            </a:r>
          </a:p>
          <a:p>
            <a:pPr lvl="1"/>
            <a:r>
              <a:rPr lang="en-US" dirty="0"/>
              <a:t>The reason is that if enough examples, with </a:t>
            </a:r>
            <a:r>
              <a:rPr lang="en-US" dirty="0" smtClean="0"/>
              <a:t>a more </a:t>
            </a:r>
            <a:r>
              <a:rPr lang="en-US" dirty="0"/>
              <a:t>constrained feature combination, have </a:t>
            </a:r>
            <a:r>
              <a:rPr lang="en-US" dirty="0" smtClean="0"/>
              <a:t>been seen </a:t>
            </a:r>
            <a:r>
              <a:rPr lang="en-US" dirty="0"/>
              <a:t>in the training data, it did not allow to </a:t>
            </a:r>
            <a:r>
              <a:rPr lang="en-US" dirty="0" smtClean="0"/>
              <a:t>utilize the </a:t>
            </a:r>
            <a:r>
              <a:rPr lang="en-US" dirty="0"/>
              <a:t>less constrained statistical information, </a:t>
            </a:r>
            <a:r>
              <a:rPr lang="en-US" dirty="0" smtClean="0"/>
              <a:t>which may </a:t>
            </a:r>
            <a:r>
              <a:rPr lang="en-US" dirty="0"/>
              <a:t>suggest a more probable </a:t>
            </a:r>
            <a:r>
              <a:rPr lang="en-US" dirty="0" smtClean="0"/>
              <a:t>role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45" y="1600200"/>
            <a:ext cx="4114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70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different </a:t>
            </a:r>
            <a:r>
              <a:rPr lang="en-US" dirty="0" smtClean="0"/>
              <a:t>strategy that </a:t>
            </a:r>
            <a:r>
              <a:rPr lang="en-US" dirty="0"/>
              <a:t>is based on a combination of weighted </a:t>
            </a:r>
            <a:r>
              <a:rPr lang="en-US" dirty="0" smtClean="0"/>
              <a:t>simple probabilistic </a:t>
            </a:r>
            <a:r>
              <a:rPr lang="en-US" dirty="0"/>
              <a:t>models.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 smtClean="0"/>
              <a:t>more and </a:t>
            </a:r>
            <a:r>
              <a:rPr lang="en-US" dirty="0"/>
              <a:t>less constrained probabilities are ranked </a:t>
            </a:r>
            <a:r>
              <a:rPr lang="en-US" dirty="0" smtClean="0"/>
              <a:t>by learned </a:t>
            </a:r>
            <a:r>
              <a:rPr lang="en-US" dirty="0"/>
              <a:t>weights, and then the top ranked </a:t>
            </a:r>
            <a:r>
              <a:rPr lang="en-US" dirty="0" smtClean="0"/>
              <a:t>information is </a:t>
            </a:r>
            <a:r>
              <a:rPr lang="en-US" dirty="0"/>
              <a:t>used for final decision making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probabilities are </a:t>
            </a:r>
            <a:r>
              <a:rPr lang="en-US" dirty="0"/>
              <a:t>calculated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err="1"/>
              <a:t>Sinica</a:t>
            </a:r>
            <a:r>
              <a:rPr lang="en-US" dirty="0"/>
              <a:t> </a:t>
            </a:r>
            <a:r>
              <a:rPr lang="en-US" dirty="0" err="1"/>
              <a:t>treebank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ptimal weights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genetic algorithms.</a:t>
            </a:r>
          </a:p>
        </p:txBody>
      </p:sp>
    </p:spTree>
    <p:extLst>
      <p:ext uri="{BB962C8B-B14F-4D97-AF65-F5344CB8AC3E}">
        <p14:creationId xmlns:p14="http://schemas.microsoft.com/office/powerpoint/2010/main" val="82010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569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Improved Semantic Role Labeling System for Chinese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Feature Set</vt:lpstr>
      <vt:lpstr>Generalization of Lexical Statistics</vt:lpstr>
      <vt:lpstr>Generalization of Lexical Statistics</vt:lpstr>
      <vt:lpstr>Probabilistic Models</vt:lpstr>
      <vt:lpstr>Feature Combinations</vt:lpstr>
      <vt:lpstr>Classification Method</vt:lpstr>
      <vt:lpstr>Classification Method</vt:lpstr>
      <vt:lpstr>An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Semantic Role Labeling System for Chinese</dc:title>
  <dc:creator>virk123</dc:creator>
  <cp:lastModifiedBy>virk123</cp:lastModifiedBy>
  <cp:revision>8</cp:revision>
  <dcterms:created xsi:type="dcterms:W3CDTF">2013-12-16T08:17:08Z</dcterms:created>
  <dcterms:modified xsi:type="dcterms:W3CDTF">2013-12-17T09:04:52Z</dcterms:modified>
</cp:coreProperties>
</file>