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85" r:id="rId3"/>
    <p:sldId id="340" r:id="rId4"/>
    <p:sldId id="341" r:id="rId5"/>
    <p:sldId id="481" r:id="rId6"/>
    <p:sldId id="347" r:id="rId7"/>
    <p:sldId id="348" r:id="rId8"/>
    <p:sldId id="349" r:id="rId9"/>
    <p:sldId id="350" r:id="rId10"/>
    <p:sldId id="322" r:id="rId11"/>
    <p:sldId id="483" r:id="rId12"/>
    <p:sldId id="482" r:id="rId13"/>
    <p:sldId id="351" r:id="rId14"/>
    <p:sldId id="352" r:id="rId15"/>
    <p:sldId id="353" r:id="rId16"/>
    <p:sldId id="354" r:id="rId17"/>
    <p:sldId id="321" r:id="rId18"/>
    <p:sldId id="357" r:id="rId19"/>
    <p:sldId id="358" r:id="rId20"/>
    <p:sldId id="359" r:id="rId21"/>
    <p:sldId id="466" r:id="rId22"/>
    <p:sldId id="318" r:id="rId23"/>
    <p:sldId id="469" r:id="rId24"/>
    <p:sldId id="480" r:id="rId25"/>
    <p:sldId id="470" r:id="rId26"/>
    <p:sldId id="471" r:id="rId27"/>
    <p:sldId id="473" r:id="rId28"/>
    <p:sldId id="474" r:id="rId29"/>
    <p:sldId id="475" r:id="rId30"/>
    <p:sldId id="476" r:id="rId31"/>
    <p:sldId id="323" r:id="rId32"/>
    <p:sldId id="477" r:id="rId33"/>
    <p:sldId id="478" r:id="rId34"/>
    <p:sldId id="479" r:id="rId35"/>
    <p:sldId id="330" r:id="rId36"/>
    <p:sldId id="346" r:id="rId37"/>
  </p:sldIdLst>
  <p:sldSz cx="9144000" cy="5143500" type="screen16x9"/>
  <p:notesSz cx="6858000" cy="9144000"/>
  <p:embeddedFontLst>
    <p:embeddedFont>
      <p:font typeface="Varela Round" panose="020B0604020202020204" charset="0"/>
      <p:regular r:id="rId39"/>
    </p:embeddedFont>
    <p:embeddedFont>
      <p:font typeface="MV Boli" panose="02000500030200090000" pitchFamily="2" charset="0"/>
      <p:regular r:id="rId40"/>
    </p:embeddedFont>
    <p:embeddedFont>
      <p:font typeface="Nixie One" panose="020B0604020202020204" charset="0"/>
      <p:regular r:id="rId41"/>
    </p:embeddedFont>
    <p:embeddedFont>
      <p:font typeface="Roboto Slab" panose="020B0604020202020204" charset="0"/>
      <p:regular r:id="rId42"/>
      <p:bold r:id="rId43"/>
    </p:embeddedFont>
    <p:embeddedFont>
      <p:font typeface="Book Antiqua" panose="02040602050305030304" pitchFamily="18" charset="0"/>
      <p:regular r:id="rId44"/>
      <p:bold r:id="rId45"/>
      <p:italic r:id="rId46"/>
      <p:boldItalic r:id="rId4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923A21-9613-4B3C-8BFB-7A5D624C5C8B}">
  <a:tblStyle styleId="{8E923A21-9613-4B3C-8BFB-7A5D624C5C8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8" autoAdjust="0"/>
    <p:restoredTop sz="94660"/>
  </p:normalViewPr>
  <p:slideViewPr>
    <p:cSldViewPr snapToGrid="0">
      <p:cViewPr varScale="1">
        <p:scale>
          <a:sx n="123" d="100"/>
          <a:sy n="123" d="100"/>
        </p:scale>
        <p:origin x="96" y="2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7445445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63211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58015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7" name="Shape 3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rgbClr val="617A86"/>
                </a:solidFill>
                <a:latin typeface="Varela Round"/>
                <a:ea typeface="Varela Round"/>
                <a:cs typeface="Varela Round"/>
                <a:sym typeface="Varela Round"/>
              </a:rPr>
              <a:t>Analyse des besoins</a:t>
            </a:r>
            <a:endParaRPr lang="en" b="1" dirty="0" smtClean="0">
              <a:solidFill>
                <a:srgbClr val="617A86"/>
              </a:solidFill>
              <a:latin typeface="Varela Round"/>
              <a:ea typeface="Varela Round"/>
              <a:cs typeface="Varela Round"/>
              <a:sym typeface="Varela Round"/>
            </a:endParaRPr>
          </a:p>
        </p:txBody>
      </p:sp>
    </p:spTree>
    <p:extLst>
      <p:ext uri="{BB962C8B-B14F-4D97-AF65-F5344CB8AC3E}">
        <p14:creationId xmlns:p14="http://schemas.microsoft.com/office/powerpoint/2010/main" val="1100452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fr-FR" dirty="0"/>
          </a:p>
        </p:txBody>
      </p:sp>
    </p:spTree>
    <p:extLst>
      <p:ext uri="{BB962C8B-B14F-4D97-AF65-F5344CB8AC3E}">
        <p14:creationId xmlns:p14="http://schemas.microsoft.com/office/powerpoint/2010/main" val="360040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fr-FR" sz="1100" dirty="0" smtClean="0"/>
              <a:t>LANGAGES DE PROGRAMMATION</a:t>
            </a:r>
            <a:r>
              <a:rPr lang="fr-FR" sz="1100" baseline="0" dirty="0" smtClean="0"/>
              <a:t> </a:t>
            </a:r>
            <a:r>
              <a:rPr lang="fr-FR" sz="1100" dirty="0" smtClean="0"/>
              <a:t>ET </a:t>
            </a:r>
            <a:endParaRPr dirty="0"/>
          </a:p>
        </p:txBody>
      </p:sp>
    </p:spTree>
    <p:extLst>
      <p:ext uri="{BB962C8B-B14F-4D97-AF65-F5344CB8AC3E}">
        <p14:creationId xmlns:p14="http://schemas.microsoft.com/office/powerpoint/2010/main" val="162561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9365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fr-FR" dirty="0"/>
          </a:p>
        </p:txBody>
      </p:sp>
    </p:spTree>
    <p:extLst>
      <p:ext uri="{BB962C8B-B14F-4D97-AF65-F5344CB8AC3E}">
        <p14:creationId xmlns:p14="http://schemas.microsoft.com/office/powerpoint/2010/main" val="106911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5183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3480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6811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p:nvPr/>
        </p:nvSpPr>
        <p:spPr>
          <a:xfrm>
            <a:off x="0" y="4288500"/>
            <a:ext cx="9144000" cy="247500"/>
          </a:xfrm>
          <a:prstGeom prst="rect">
            <a:avLst/>
          </a:prstGeom>
          <a:solidFill>
            <a:srgbClr val="165751"/>
          </a:solidFill>
          <a:ln>
            <a:noFill/>
          </a:ln>
        </p:spPr>
        <p:txBody>
          <a:bodyPr lIns="91425" tIns="91425" rIns="91425" bIns="91425" anchor="ctr" anchorCtr="0">
            <a:noAutofit/>
          </a:bodyPr>
          <a:lstStyle/>
          <a:p>
            <a:pPr>
              <a:spcBef>
                <a:spcPts val="0"/>
              </a:spcBef>
              <a:buNone/>
            </a:pPr>
            <a:endParaRPr/>
          </a:p>
        </p:txBody>
      </p:sp>
      <p:sp>
        <p:nvSpPr>
          <p:cNvPr id="9" name="Shape 9"/>
          <p:cNvSpPr/>
          <p:nvPr/>
        </p:nvSpPr>
        <p:spPr>
          <a:xfrm>
            <a:off x="0" y="0"/>
            <a:ext cx="91440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0" name="Shape 10"/>
          <p:cNvSpPr/>
          <p:nvPr/>
        </p:nvSpPr>
        <p:spPr>
          <a:xfrm>
            <a:off x="0" y="500625"/>
            <a:ext cx="9144000" cy="3824100"/>
          </a:xfrm>
          <a:prstGeom prst="rect">
            <a:avLst/>
          </a:prstGeom>
          <a:solidFill>
            <a:srgbClr val="124057"/>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0" y="4493604"/>
            <a:ext cx="9144000" cy="118200"/>
          </a:xfrm>
          <a:prstGeom prst="rect">
            <a:avLst/>
          </a:prstGeom>
          <a:solidFill>
            <a:srgbClr val="3B8D61"/>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a:off x="0" y="4584075"/>
            <a:ext cx="9144000" cy="559499"/>
          </a:xfrm>
          <a:prstGeom prst="rect">
            <a:avLst/>
          </a:prstGeom>
          <a:solidFill>
            <a:srgbClr val="94BF6E"/>
          </a:solidFill>
          <a:ln>
            <a:noFill/>
          </a:ln>
        </p:spPr>
        <p:txBody>
          <a:bodyPr lIns="91425" tIns="91425" rIns="91425" bIns="91425" anchor="ctr" anchorCtr="0">
            <a:noAutofit/>
          </a:bodyPr>
          <a:lstStyle/>
          <a:p>
            <a:pPr>
              <a:spcBef>
                <a:spcPts val="0"/>
              </a:spcBef>
              <a:buNone/>
            </a:pPr>
            <a:endParaRPr/>
          </a:p>
        </p:txBody>
      </p:sp>
      <p:sp>
        <p:nvSpPr>
          <p:cNvPr id="13" name="Shape 13"/>
          <p:cNvSpPr txBox="1">
            <a:spLocks noGrp="1"/>
          </p:cNvSpPr>
          <p:nvPr>
            <p:ph type="ctrTitle"/>
          </p:nvPr>
        </p:nvSpPr>
        <p:spPr>
          <a:xfrm>
            <a:off x="685800" y="2601425"/>
            <a:ext cx="5810400" cy="1159799"/>
          </a:xfrm>
          <a:prstGeom prst="rect">
            <a:avLst/>
          </a:prstGeom>
        </p:spPr>
        <p:txBody>
          <a:bodyPr lIns="91425" tIns="91425" rIns="91425" bIns="91425" anchor="b" anchorCtr="0"/>
          <a:lstStyle>
            <a:lvl1pPr>
              <a:spcBef>
                <a:spcPts val="0"/>
              </a:spcBef>
              <a:buSzPct val="100000"/>
              <a:defRPr sz="48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4113600" y="2878750"/>
            <a:ext cx="4505699" cy="1159799"/>
          </a:xfrm>
          <a:prstGeom prst="rect">
            <a:avLst/>
          </a:prstGeom>
        </p:spPr>
        <p:txBody>
          <a:bodyPr lIns="91425" tIns="91425" rIns="91425" bIns="91425" anchor="b" anchorCtr="0"/>
          <a:lstStyle>
            <a:lvl1pPr rtl="0">
              <a:spcBef>
                <a:spcPts val="0"/>
              </a:spcBef>
              <a:buClr>
                <a:srgbClr val="114454"/>
              </a:buClr>
              <a:buSzPct val="100000"/>
              <a:defRPr sz="4800">
                <a:solidFill>
                  <a:srgbClr val="114454"/>
                </a:solidFill>
              </a:defRPr>
            </a:lvl1pPr>
            <a:lvl2pPr rtl="0">
              <a:spcBef>
                <a:spcPts val="0"/>
              </a:spcBef>
              <a:buClr>
                <a:srgbClr val="114454"/>
              </a:buClr>
              <a:buSzPct val="100000"/>
              <a:defRPr sz="4800">
                <a:solidFill>
                  <a:srgbClr val="114454"/>
                </a:solidFill>
              </a:defRPr>
            </a:lvl2pPr>
            <a:lvl3pPr rtl="0">
              <a:spcBef>
                <a:spcPts val="0"/>
              </a:spcBef>
              <a:buClr>
                <a:srgbClr val="114454"/>
              </a:buClr>
              <a:buSzPct val="100000"/>
              <a:defRPr sz="4800">
                <a:solidFill>
                  <a:srgbClr val="114454"/>
                </a:solidFill>
              </a:defRPr>
            </a:lvl3pPr>
            <a:lvl4pPr rtl="0">
              <a:spcBef>
                <a:spcPts val="0"/>
              </a:spcBef>
              <a:buClr>
                <a:srgbClr val="114454"/>
              </a:buClr>
              <a:buSzPct val="100000"/>
              <a:defRPr sz="4800">
                <a:solidFill>
                  <a:srgbClr val="114454"/>
                </a:solidFill>
              </a:defRPr>
            </a:lvl4pPr>
            <a:lvl5pPr rtl="0">
              <a:spcBef>
                <a:spcPts val="0"/>
              </a:spcBef>
              <a:buClr>
                <a:srgbClr val="114454"/>
              </a:buClr>
              <a:buSzPct val="100000"/>
              <a:defRPr sz="4800">
                <a:solidFill>
                  <a:srgbClr val="114454"/>
                </a:solidFill>
              </a:defRPr>
            </a:lvl5pPr>
            <a:lvl6pPr rtl="0">
              <a:spcBef>
                <a:spcPts val="0"/>
              </a:spcBef>
              <a:buClr>
                <a:srgbClr val="114454"/>
              </a:buClr>
              <a:buSzPct val="100000"/>
              <a:defRPr sz="4800">
                <a:solidFill>
                  <a:srgbClr val="114454"/>
                </a:solidFill>
              </a:defRPr>
            </a:lvl6pPr>
            <a:lvl7pPr rtl="0">
              <a:spcBef>
                <a:spcPts val="0"/>
              </a:spcBef>
              <a:buClr>
                <a:srgbClr val="114454"/>
              </a:buClr>
              <a:buSzPct val="100000"/>
              <a:defRPr sz="4800">
                <a:solidFill>
                  <a:srgbClr val="114454"/>
                </a:solidFill>
              </a:defRPr>
            </a:lvl7pPr>
            <a:lvl8pPr rtl="0">
              <a:spcBef>
                <a:spcPts val="0"/>
              </a:spcBef>
              <a:buClr>
                <a:srgbClr val="114454"/>
              </a:buClr>
              <a:buSzPct val="100000"/>
              <a:defRPr sz="4800">
                <a:solidFill>
                  <a:srgbClr val="114454"/>
                </a:solidFill>
              </a:defRPr>
            </a:lvl8pPr>
            <a:lvl9pPr rtl="0">
              <a:spcBef>
                <a:spcPts val="0"/>
              </a:spcBef>
              <a:buClr>
                <a:srgbClr val="114454"/>
              </a:buClr>
              <a:buSzPct val="100000"/>
              <a:defRPr sz="4800">
                <a:solidFill>
                  <a:srgbClr val="114454"/>
                </a:solidFill>
              </a:defRPr>
            </a:lvl9pPr>
          </a:lstStyle>
          <a:p>
            <a:endParaRPr/>
          </a:p>
        </p:txBody>
      </p:sp>
      <p:sp>
        <p:nvSpPr>
          <p:cNvPr id="16" name="Shape 16"/>
          <p:cNvSpPr txBox="1">
            <a:spLocks noGrp="1"/>
          </p:cNvSpPr>
          <p:nvPr>
            <p:ph type="subTitle" idx="1"/>
          </p:nvPr>
        </p:nvSpPr>
        <p:spPr>
          <a:xfrm>
            <a:off x="4113600" y="3983050"/>
            <a:ext cx="4505699" cy="784799"/>
          </a:xfrm>
          <a:prstGeom prst="rect">
            <a:avLst/>
          </a:prstGeom>
        </p:spPr>
        <p:txBody>
          <a:bodyPr lIns="91425" tIns="91425" rIns="91425" bIns="91425" anchor="t" anchorCtr="0"/>
          <a:lstStyle>
            <a:lvl1pPr rtl="0">
              <a:spcBef>
                <a:spcPts val="0"/>
              </a:spcBef>
              <a:buClr>
                <a:srgbClr val="94BF6E"/>
              </a:buClr>
              <a:buSzPct val="100000"/>
              <a:buNone/>
              <a:defRPr sz="1800" b="1">
                <a:solidFill>
                  <a:srgbClr val="94BF6E"/>
                </a:solidFill>
              </a:defRPr>
            </a:lvl1pPr>
            <a:lvl2pPr rtl="0">
              <a:spcBef>
                <a:spcPts val="0"/>
              </a:spcBef>
              <a:buClr>
                <a:srgbClr val="94BF6E"/>
              </a:buClr>
              <a:buSzPct val="100000"/>
              <a:buNone/>
              <a:defRPr sz="1800" b="1">
                <a:solidFill>
                  <a:srgbClr val="94BF6E"/>
                </a:solidFill>
              </a:defRPr>
            </a:lvl2pPr>
            <a:lvl3pPr rtl="0">
              <a:spcBef>
                <a:spcPts val="0"/>
              </a:spcBef>
              <a:buClr>
                <a:srgbClr val="94BF6E"/>
              </a:buClr>
              <a:buSzPct val="100000"/>
              <a:buNone/>
              <a:defRPr sz="1800" b="1">
                <a:solidFill>
                  <a:srgbClr val="94BF6E"/>
                </a:solidFill>
              </a:defRPr>
            </a:lvl3pPr>
            <a:lvl4pPr rtl="0">
              <a:spcBef>
                <a:spcPts val="0"/>
              </a:spcBef>
              <a:buClr>
                <a:srgbClr val="94BF6E"/>
              </a:buClr>
              <a:buNone/>
              <a:defRPr b="1">
                <a:solidFill>
                  <a:srgbClr val="94BF6E"/>
                </a:solidFill>
              </a:defRPr>
            </a:lvl4pPr>
            <a:lvl5pPr rtl="0">
              <a:spcBef>
                <a:spcPts val="0"/>
              </a:spcBef>
              <a:buClr>
                <a:srgbClr val="94BF6E"/>
              </a:buClr>
              <a:buNone/>
              <a:defRPr b="1">
                <a:solidFill>
                  <a:srgbClr val="94BF6E"/>
                </a:solidFill>
              </a:defRPr>
            </a:lvl5pPr>
            <a:lvl6pPr rtl="0">
              <a:spcBef>
                <a:spcPts val="0"/>
              </a:spcBef>
              <a:buClr>
                <a:srgbClr val="94BF6E"/>
              </a:buClr>
              <a:buNone/>
              <a:defRPr b="1">
                <a:solidFill>
                  <a:srgbClr val="94BF6E"/>
                </a:solidFill>
              </a:defRPr>
            </a:lvl6pPr>
            <a:lvl7pPr rtl="0">
              <a:spcBef>
                <a:spcPts val="0"/>
              </a:spcBef>
              <a:buClr>
                <a:srgbClr val="94BF6E"/>
              </a:buClr>
              <a:buNone/>
              <a:defRPr b="1">
                <a:solidFill>
                  <a:srgbClr val="94BF6E"/>
                </a:solidFill>
              </a:defRPr>
            </a:lvl7pPr>
            <a:lvl8pPr rtl="0">
              <a:spcBef>
                <a:spcPts val="0"/>
              </a:spcBef>
              <a:buClr>
                <a:srgbClr val="94BF6E"/>
              </a:buClr>
              <a:buNone/>
              <a:defRPr b="1">
                <a:solidFill>
                  <a:srgbClr val="94BF6E"/>
                </a:solidFill>
              </a:defRPr>
            </a:lvl8pPr>
            <a:lvl9pPr rtl="0">
              <a:spcBef>
                <a:spcPts val="0"/>
              </a:spcBef>
              <a:buClr>
                <a:srgbClr val="94BF6E"/>
              </a:buClr>
              <a:buNone/>
              <a:defRPr b="1">
                <a:solidFill>
                  <a:srgbClr val="94BF6E"/>
                </a:solidFill>
              </a:defRPr>
            </a:lvl9pPr>
          </a:lstStyle>
          <a:p>
            <a:endParaRPr/>
          </a:p>
        </p:txBody>
      </p:sp>
      <p:sp>
        <p:nvSpPr>
          <p:cNvPr id="17" name="Shape 17"/>
          <p:cNvSpPr/>
          <p:nvPr/>
        </p:nvSpPr>
        <p:spPr>
          <a:xfrm>
            <a:off x="0" y="4288499"/>
            <a:ext cx="3474300" cy="247500"/>
          </a:xfrm>
          <a:prstGeom prst="rect">
            <a:avLst/>
          </a:prstGeom>
          <a:solidFill>
            <a:srgbClr val="165751"/>
          </a:solidFill>
          <a:ln>
            <a:noFill/>
          </a:ln>
        </p:spPr>
        <p:txBody>
          <a:bodyPr lIns="91425" tIns="91425" rIns="91425" bIns="91425" anchor="ctr" anchorCtr="0">
            <a:noAutofit/>
          </a:bodyPr>
          <a:lstStyle/>
          <a:p>
            <a:pPr>
              <a:spcBef>
                <a:spcPts val="0"/>
              </a:spcBef>
              <a:buNone/>
            </a:pPr>
            <a:endParaRPr/>
          </a:p>
        </p:txBody>
      </p:sp>
      <p:sp>
        <p:nvSpPr>
          <p:cNvPr id="18" name="Shape 18"/>
          <p:cNvSpPr/>
          <p:nvPr/>
        </p:nvSpPr>
        <p:spPr>
          <a:xfrm>
            <a:off x="0" y="0"/>
            <a:ext cx="34743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19" name="Shape 19"/>
          <p:cNvSpPr/>
          <p:nvPr/>
        </p:nvSpPr>
        <p:spPr>
          <a:xfrm>
            <a:off x="0" y="500625"/>
            <a:ext cx="3474300" cy="3824100"/>
          </a:xfrm>
          <a:prstGeom prst="rect">
            <a:avLst/>
          </a:prstGeom>
          <a:solidFill>
            <a:srgbClr val="124057"/>
          </a:solidFill>
          <a:ln>
            <a:noFill/>
          </a:ln>
        </p:spPr>
        <p:txBody>
          <a:bodyPr lIns="91425" tIns="91425" rIns="91425" bIns="91425" anchor="ctr" anchorCtr="0">
            <a:noAutofit/>
          </a:bodyPr>
          <a:lstStyle/>
          <a:p>
            <a:pPr>
              <a:spcBef>
                <a:spcPts val="0"/>
              </a:spcBef>
              <a:buNone/>
            </a:pPr>
            <a:endParaRPr/>
          </a:p>
        </p:txBody>
      </p:sp>
      <p:sp>
        <p:nvSpPr>
          <p:cNvPr id="20" name="Shape 20"/>
          <p:cNvSpPr/>
          <p:nvPr/>
        </p:nvSpPr>
        <p:spPr>
          <a:xfrm>
            <a:off x="0" y="4493604"/>
            <a:ext cx="3474300" cy="118200"/>
          </a:xfrm>
          <a:prstGeom prst="rect">
            <a:avLst/>
          </a:prstGeom>
          <a:solidFill>
            <a:srgbClr val="3B8D61"/>
          </a:solidFill>
          <a:ln>
            <a:noFill/>
          </a:ln>
        </p:spPr>
        <p:txBody>
          <a:bodyPr lIns="91425" tIns="91425" rIns="91425" bIns="91425" anchor="ctr" anchorCtr="0">
            <a:noAutofit/>
          </a:bodyPr>
          <a:lstStyle/>
          <a:p>
            <a:pPr>
              <a:spcBef>
                <a:spcPts val="0"/>
              </a:spcBef>
              <a:buNone/>
            </a:pPr>
            <a:endParaRPr/>
          </a:p>
        </p:txBody>
      </p:sp>
      <p:sp>
        <p:nvSpPr>
          <p:cNvPr id="21" name="Shape 21"/>
          <p:cNvSpPr/>
          <p:nvPr/>
        </p:nvSpPr>
        <p:spPr>
          <a:xfrm>
            <a:off x="0" y="4584075"/>
            <a:ext cx="3474300" cy="559499"/>
          </a:xfrm>
          <a:prstGeom prst="rect">
            <a:avLst/>
          </a:prstGeom>
          <a:solidFill>
            <a:srgbClr val="94BF6E"/>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70" name="Shape 70"/>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1" name="Shape 71"/>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a:spcBef>
                <a:spcPts val="0"/>
              </a:spcBef>
              <a:buNone/>
            </a:pPr>
            <a:endParaRPr/>
          </a:p>
        </p:txBody>
      </p:sp>
      <p:sp>
        <p:nvSpPr>
          <p:cNvPr id="72" name="Shape 72"/>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a:spcBef>
                <a:spcPts val="0"/>
              </a:spcBef>
              <a:buNone/>
            </a:pPr>
            <a:endParaRPr/>
          </a:p>
        </p:txBody>
      </p:sp>
      <p:sp>
        <p:nvSpPr>
          <p:cNvPr id="73" name="Shape 73"/>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a:spcBef>
                <a:spcPts val="0"/>
              </a:spcBef>
              <a:buNone/>
            </a:pPr>
            <a:endParaRPr/>
          </a:p>
        </p:txBody>
      </p:sp>
      <p:sp>
        <p:nvSpPr>
          <p:cNvPr id="74" name="Shape 74"/>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5"/>
        <p:cNvGrpSpPr/>
        <p:nvPr/>
      </p:nvGrpSpPr>
      <p:grpSpPr>
        <a:xfrm>
          <a:off x="0" y="0"/>
          <a:ext cx="0" cy="0"/>
          <a:chOff x="0" y="0"/>
          <a:chExt cx="0" cy="0"/>
        </a:xfrm>
      </p:grpSpPr>
      <p:sp>
        <p:nvSpPr>
          <p:cNvPr id="76" name="Shape 76"/>
          <p:cNvSpPr/>
          <p:nvPr/>
        </p:nvSpPr>
        <p:spPr>
          <a:xfrm>
            <a:off x="0" y="0"/>
            <a:ext cx="247200" cy="530699"/>
          </a:xfrm>
          <a:prstGeom prst="rect">
            <a:avLst/>
          </a:prstGeom>
          <a:solidFill>
            <a:srgbClr val="18637B"/>
          </a:solidFill>
          <a:ln>
            <a:noFill/>
          </a:ln>
        </p:spPr>
        <p:txBody>
          <a:bodyPr lIns="91425" tIns="91425" rIns="91425" bIns="91425" anchor="ctr" anchorCtr="0">
            <a:noAutofit/>
          </a:bodyPr>
          <a:lstStyle/>
          <a:p>
            <a:pPr lvl="0" rtl="0">
              <a:spcBef>
                <a:spcPts val="0"/>
              </a:spcBef>
              <a:buNone/>
            </a:pPr>
            <a:endParaRPr>
              <a:solidFill>
                <a:srgbClr val="114454"/>
              </a:solidFill>
            </a:endParaRPr>
          </a:p>
        </p:txBody>
      </p:sp>
      <p:sp>
        <p:nvSpPr>
          <p:cNvPr id="77" name="Shape 77"/>
          <p:cNvSpPr/>
          <p:nvPr/>
        </p:nvSpPr>
        <p:spPr>
          <a:xfrm>
            <a:off x="0" y="500625"/>
            <a:ext cx="247200" cy="1058699"/>
          </a:xfrm>
          <a:prstGeom prst="rect">
            <a:avLst/>
          </a:prstGeom>
          <a:solidFill>
            <a:srgbClr val="124057"/>
          </a:solidFill>
          <a:ln>
            <a:noFill/>
          </a:ln>
        </p:spPr>
        <p:txBody>
          <a:bodyPr lIns="91425" tIns="91425" rIns="91425" bIns="91425" anchor="ctr" anchorCtr="0">
            <a:noAutofit/>
          </a:bodyPr>
          <a:lstStyle/>
          <a:p>
            <a:pPr>
              <a:spcBef>
                <a:spcPts val="0"/>
              </a:spcBef>
              <a:buNone/>
            </a:pPr>
            <a:endParaRPr/>
          </a:p>
        </p:txBody>
      </p:sp>
      <p:sp>
        <p:nvSpPr>
          <p:cNvPr id="78" name="Shape 78"/>
          <p:cNvSpPr/>
          <p:nvPr/>
        </p:nvSpPr>
        <p:spPr>
          <a:xfrm>
            <a:off x="0" y="1553405"/>
            <a:ext cx="247200" cy="1532700"/>
          </a:xfrm>
          <a:prstGeom prst="rect">
            <a:avLst/>
          </a:prstGeom>
          <a:solidFill>
            <a:srgbClr val="165751"/>
          </a:solidFill>
          <a:ln>
            <a:noFill/>
          </a:ln>
        </p:spPr>
        <p:txBody>
          <a:bodyPr lIns="91425" tIns="91425" rIns="91425" bIns="91425" anchor="ctr" anchorCtr="0">
            <a:noAutofit/>
          </a:bodyPr>
          <a:lstStyle/>
          <a:p>
            <a:pPr>
              <a:spcBef>
                <a:spcPts val="0"/>
              </a:spcBef>
              <a:buNone/>
            </a:pPr>
            <a:endParaRPr/>
          </a:p>
        </p:txBody>
      </p:sp>
      <p:sp>
        <p:nvSpPr>
          <p:cNvPr id="79" name="Shape 79"/>
          <p:cNvSpPr/>
          <p:nvPr/>
        </p:nvSpPr>
        <p:spPr>
          <a:xfrm>
            <a:off x="0" y="3086100"/>
            <a:ext cx="247200" cy="605400"/>
          </a:xfrm>
          <a:prstGeom prst="rect">
            <a:avLst/>
          </a:prstGeom>
          <a:solidFill>
            <a:srgbClr val="3B8D61"/>
          </a:solidFill>
          <a:ln>
            <a:noFill/>
          </a:ln>
        </p:spPr>
        <p:txBody>
          <a:bodyPr lIns="91425" tIns="91425" rIns="91425" bIns="91425" anchor="ctr" anchorCtr="0">
            <a:noAutofit/>
          </a:bodyPr>
          <a:lstStyle/>
          <a:p>
            <a:pPr>
              <a:spcBef>
                <a:spcPts val="0"/>
              </a:spcBef>
              <a:buNone/>
            </a:pPr>
            <a:endParaRPr/>
          </a:p>
        </p:txBody>
      </p:sp>
      <p:sp>
        <p:nvSpPr>
          <p:cNvPr id="80" name="Shape 80"/>
          <p:cNvSpPr/>
          <p:nvPr/>
        </p:nvSpPr>
        <p:spPr>
          <a:xfrm>
            <a:off x="0" y="3691500"/>
            <a:ext cx="247200" cy="1451999"/>
          </a:xfrm>
          <a:prstGeom prst="rect">
            <a:avLst/>
          </a:prstGeom>
          <a:solidFill>
            <a:srgbClr val="94BF6E"/>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177"/>
        <p:cNvGrpSpPr/>
        <p:nvPr/>
      </p:nvGrpSpPr>
      <p:grpSpPr>
        <a:xfrm>
          <a:off x="0" y="0"/>
          <a:ext cx="0" cy="0"/>
          <a:chOff x="0" y="0"/>
          <a:chExt cx="0" cy="0"/>
        </a:xfrm>
      </p:grpSpPr>
      <p:sp>
        <p:nvSpPr>
          <p:cNvPr id="178" name="Shape 178"/>
          <p:cNvSpPr/>
          <p:nvPr/>
        </p:nvSpPr>
        <p:spPr>
          <a:xfrm>
            <a:off x="419100" y="-1581150"/>
            <a:ext cx="8305799" cy="83057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1736892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146025" y="530725"/>
            <a:ext cx="3208799" cy="1028700"/>
          </a:xfrm>
          <a:prstGeom prst="rect">
            <a:avLst/>
          </a:prstGeom>
          <a:noFill/>
          <a:ln>
            <a:noFill/>
          </a:ln>
        </p:spPr>
        <p:txBody>
          <a:bodyPr lIns="91425" tIns="91425" rIns="91425" bIns="91425" anchor="ctr" anchorCtr="0"/>
          <a:lstStyle>
            <a:lvl1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1pPr>
            <a:lvl2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2pPr>
            <a:lvl3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3pPr>
            <a:lvl4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4pPr>
            <a:lvl5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5pPr>
            <a:lvl6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6pPr>
            <a:lvl7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7pPr>
            <a:lvl8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8pPr>
            <a:lvl9pPr>
              <a:spcBef>
                <a:spcPts val="0"/>
              </a:spcBef>
              <a:buClr>
                <a:srgbClr val="FFFFFF"/>
              </a:buClr>
              <a:buSzPct val="100000"/>
              <a:buFont typeface="Roboto Slab"/>
              <a:buNone/>
              <a:defRPr sz="1800" b="1">
                <a:solidFill>
                  <a:srgbClr val="FFFFFF"/>
                </a:solidFill>
                <a:latin typeface="Roboto Slab"/>
                <a:ea typeface="Roboto Slab"/>
                <a:cs typeface="Roboto Slab"/>
                <a:sym typeface="Roboto Slab"/>
              </a:defRPr>
            </a:lvl9pPr>
          </a:lstStyle>
          <a:p>
            <a:endParaRPr/>
          </a:p>
        </p:txBody>
      </p:sp>
      <p:sp>
        <p:nvSpPr>
          <p:cNvPr id="6" name="Shape 6"/>
          <p:cNvSpPr txBox="1">
            <a:spLocks noGrp="1"/>
          </p:cNvSpPr>
          <p:nvPr>
            <p:ph type="body" idx="1"/>
          </p:nvPr>
        </p:nvSpPr>
        <p:spPr>
          <a:xfrm>
            <a:off x="1146025" y="1767275"/>
            <a:ext cx="7540800" cy="3158699"/>
          </a:xfrm>
          <a:prstGeom prst="rect">
            <a:avLst/>
          </a:prstGeom>
          <a:noFill/>
          <a:ln>
            <a:noFill/>
          </a:ln>
        </p:spPr>
        <p:txBody>
          <a:bodyPr lIns="91425" tIns="91425" rIns="91425" bIns="91425" anchor="t" anchorCtr="0"/>
          <a:lstStyle>
            <a:lvl1pPr>
              <a:spcBef>
                <a:spcPts val="600"/>
              </a:spcBef>
              <a:buClr>
                <a:srgbClr val="114454"/>
              </a:buClr>
              <a:buSzPct val="100000"/>
              <a:buFont typeface="Nixie One"/>
              <a:buChar char="▪"/>
              <a:defRPr sz="3000">
                <a:solidFill>
                  <a:srgbClr val="114454"/>
                </a:solidFill>
                <a:latin typeface="Nixie One"/>
                <a:ea typeface="Nixie One"/>
                <a:cs typeface="Nixie One"/>
                <a:sym typeface="Nixie One"/>
              </a:defRPr>
            </a:lvl1pPr>
            <a:lvl2pPr>
              <a:spcBef>
                <a:spcPts val="480"/>
              </a:spcBef>
              <a:buClr>
                <a:srgbClr val="114454"/>
              </a:buClr>
              <a:buSzPct val="100000"/>
              <a:buFont typeface="Nixie One"/>
              <a:buChar char="▫"/>
              <a:defRPr sz="2400">
                <a:solidFill>
                  <a:srgbClr val="114454"/>
                </a:solidFill>
                <a:latin typeface="Nixie One"/>
                <a:ea typeface="Nixie One"/>
                <a:cs typeface="Nixie One"/>
                <a:sym typeface="Nixie One"/>
              </a:defRPr>
            </a:lvl2pPr>
            <a:lvl3pPr>
              <a:spcBef>
                <a:spcPts val="480"/>
              </a:spcBef>
              <a:buClr>
                <a:srgbClr val="114454"/>
              </a:buClr>
              <a:buSzPct val="100000"/>
              <a:buFont typeface="Nixie One"/>
              <a:defRPr sz="2400">
                <a:solidFill>
                  <a:srgbClr val="114454"/>
                </a:solidFill>
                <a:latin typeface="Nixie One"/>
                <a:ea typeface="Nixie One"/>
                <a:cs typeface="Nixie One"/>
                <a:sym typeface="Nixie One"/>
              </a:defRPr>
            </a:lvl3pPr>
            <a:lvl4pPr>
              <a:spcBef>
                <a:spcPts val="360"/>
              </a:spcBef>
              <a:buClr>
                <a:srgbClr val="114454"/>
              </a:buClr>
              <a:buSzPct val="100000"/>
              <a:buFont typeface="Nixie One"/>
              <a:defRPr sz="1800">
                <a:solidFill>
                  <a:srgbClr val="114454"/>
                </a:solidFill>
                <a:latin typeface="Nixie One"/>
                <a:ea typeface="Nixie One"/>
                <a:cs typeface="Nixie One"/>
                <a:sym typeface="Nixie One"/>
              </a:defRPr>
            </a:lvl4pPr>
            <a:lvl5pPr>
              <a:spcBef>
                <a:spcPts val="360"/>
              </a:spcBef>
              <a:buClr>
                <a:srgbClr val="114454"/>
              </a:buClr>
              <a:buSzPct val="100000"/>
              <a:buFont typeface="Nixie One"/>
              <a:defRPr sz="1800">
                <a:solidFill>
                  <a:srgbClr val="114454"/>
                </a:solidFill>
                <a:latin typeface="Nixie One"/>
                <a:ea typeface="Nixie One"/>
                <a:cs typeface="Nixie One"/>
                <a:sym typeface="Nixie One"/>
              </a:defRPr>
            </a:lvl5pPr>
            <a:lvl6pPr>
              <a:spcBef>
                <a:spcPts val="360"/>
              </a:spcBef>
              <a:buClr>
                <a:srgbClr val="114454"/>
              </a:buClr>
              <a:buSzPct val="100000"/>
              <a:buFont typeface="Nixie One"/>
              <a:defRPr sz="1800">
                <a:solidFill>
                  <a:srgbClr val="114454"/>
                </a:solidFill>
                <a:latin typeface="Nixie One"/>
                <a:ea typeface="Nixie One"/>
                <a:cs typeface="Nixie One"/>
                <a:sym typeface="Nixie One"/>
              </a:defRPr>
            </a:lvl6pPr>
            <a:lvl7pPr>
              <a:spcBef>
                <a:spcPts val="360"/>
              </a:spcBef>
              <a:buClr>
                <a:srgbClr val="114454"/>
              </a:buClr>
              <a:buSzPct val="100000"/>
              <a:buFont typeface="Nixie One"/>
              <a:defRPr sz="1800">
                <a:solidFill>
                  <a:srgbClr val="114454"/>
                </a:solidFill>
                <a:latin typeface="Nixie One"/>
                <a:ea typeface="Nixie One"/>
                <a:cs typeface="Nixie One"/>
                <a:sym typeface="Nixie One"/>
              </a:defRPr>
            </a:lvl7pPr>
            <a:lvl8pPr>
              <a:spcBef>
                <a:spcPts val="360"/>
              </a:spcBef>
              <a:buClr>
                <a:srgbClr val="114454"/>
              </a:buClr>
              <a:buSzPct val="100000"/>
              <a:buFont typeface="Nixie One"/>
              <a:defRPr sz="1800">
                <a:solidFill>
                  <a:srgbClr val="114454"/>
                </a:solidFill>
                <a:latin typeface="Nixie One"/>
                <a:ea typeface="Nixie One"/>
                <a:cs typeface="Nixie One"/>
                <a:sym typeface="Nixie One"/>
              </a:defRPr>
            </a:lvl8pPr>
            <a:lvl9pPr>
              <a:spcBef>
                <a:spcPts val="360"/>
              </a:spcBef>
              <a:buClr>
                <a:srgbClr val="114454"/>
              </a:buClr>
              <a:buSzPct val="100000"/>
              <a:buFont typeface="Nixie One"/>
              <a:defRPr sz="1800">
                <a:solidFill>
                  <a:srgbClr val="114454"/>
                </a:solidFill>
                <a:latin typeface="Nixie One"/>
                <a:ea typeface="Nixie One"/>
                <a:cs typeface="Nixie One"/>
                <a:sym typeface="Nixie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60" r:id="rId5"/>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jp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jpe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Titre 1"/>
          <p:cNvSpPr>
            <a:spLocks noGrp="1"/>
          </p:cNvSpPr>
          <p:nvPr>
            <p:ph type="ctrTitle"/>
          </p:nvPr>
        </p:nvSpPr>
        <p:spPr>
          <a:xfrm>
            <a:off x="1357861" y="2205547"/>
            <a:ext cx="6013984" cy="916392"/>
          </a:xfrm>
        </p:spPr>
        <p:txBody>
          <a:bodyPr/>
          <a:lstStyle/>
          <a:p>
            <a:pPr algn="ctr"/>
            <a:r>
              <a:rPr lang="fr-FR" sz="2200" u="sng" dirty="0">
                <a:latin typeface="Book Antiqua" panose="02040602050305030304" pitchFamily="18" charset="0"/>
              </a:rPr>
              <a:t>Développement d’une application web d’aide pour la gestion de L’Etat civil</a:t>
            </a:r>
          </a:p>
        </p:txBody>
      </p:sp>
      <p:cxnSp>
        <p:nvCxnSpPr>
          <p:cNvPr id="14" name="Shape 203"/>
          <p:cNvCxnSpPr/>
          <p:nvPr/>
        </p:nvCxnSpPr>
        <p:spPr>
          <a:xfrm flipH="1" flipV="1">
            <a:off x="294968" y="3716594"/>
            <a:ext cx="6581" cy="944088"/>
          </a:xfrm>
          <a:prstGeom prst="straightConnector1">
            <a:avLst/>
          </a:prstGeom>
          <a:noFill/>
          <a:ln w="9525" cap="flat" cmpd="sng">
            <a:solidFill>
              <a:srgbClr val="999FA9"/>
            </a:solidFill>
            <a:prstDash val="solid"/>
            <a:round/>
            <a:headEnd type="none" w="lg" len="lg"/>
            <a:tailEnd type="oval" w="lg" len="lg"/>
          </a:ln>
        </p:spPr>
      </p:cxnSp>
      <p:sp>
        <p:nvSpPr>
          <p:cNvPr id="5" name="ZoneTexte 4"/>
          <p:cNvSpPr txBox="1"/>
          <p:nvPr/>
        </p:nvSpPr>
        <p:spPr>
          <a:xfrm>
            <a:off x="2950843" y="52374"/>
            <a:ext cx="2718609" cy="784830"/>
          </a:xfrm>
          <a:prstGeom prst="rect">
            <a:avLst/>
          </a:prstGeom>
          <a:noFill/>
        </p:spPr>
        <p:txBody>
          <a:bodyPr wrap="square" rtlCol="0">
            <a:spAutoFit/>
          </a:bodyPr>
          <a:lstStyle/>
          <a:p>
            <a:pPr algn="ctr"/>
            <a:r>
              <a:rPr lang="fr-FR" sz="1350" i="1" dirty="0">
                <a:solidFill>
                  <a:schemeClr val="bg1"/>
                </a:solidFill>
                <a:latin typeface="Book Antiqua" panose="02040602050305030304" pitchFamily="18" charset="0"/>
              </a:rPr>
              <a:t>République Islamique de Mauritanie</a:t>
            </a:r>
          </a:p>
          <a:p>
            <a:pPr algn="ctr"/>
            <a:r>
              <a:rPr lang="fr-FR" sz="1350" i="1" dirty="0">
                <a:solidFill>
                  <a:schemeClr val="bg1"/>
                </a:solidFill>
                <a:latin typeface="Book Antiqua" panose="02040602050305030304" pitchFamily="18" charset="0"/>
              </a:rPr>
              <a:t>    Honneur-Fraternité-Justice</a:t>
            </a:r>
          </a:p>
          <a:p>
            <a:endParaRPr lang="fr-FR" sz="1800" dirty="0">
              <a:solidFill>
                <a:schemeClr val="bg1"/>
              </a:solidFill>
              <a:latin typeface="Roboto Slab" panose="020B0604020202020204" charset="0"/>
              <a:ea typeface="Roboto Slab" panose="020B0604020202020204" charset="0"/>
            </a:endParaRPr>
          </a:p>
        </p:txBody>
      </p:sp>
      <p:sp>
        <p:nvSpPr>
          <p:cNvPr id="18" name="ZoneTexte 17"/>
          <p:cNvSpPr txBox="1"/>
          <p:nvPr/>
        </p:nvSpPr>
        <p:spPr>
          <a:xfrm>
            <a:off x="581573" y="3221065"/>
            <a:ext cx="1552575" cy="307777"/>
          </a:xfrm>
          <a:prstGeom prst="rect">
            <a:avLst/>
          </a:prstGeom>
          <a:noFill/>
        </p:spPr>
        <p:txBody>
          <a:bodyPr wrap="square" rtlCol="0">
            <a:spAutoFit/>
          </a:bodyPr>
          <a:lstStyle/>
          <a:p>
            <a:r>
              <a:rPr lang="fr-FR" dirty="0" smtClean="0">
                <a:solidFill>
                  <a:schemeClr val="bg1"/>
                </a:solidFill>
                <a:latin typeface="Roboto Slab" panose="020B0604020202020204" charset="0"/>
                <a:ea typeface="Roboto Slab" panose="020B0604020202020204" charset="0"/>
              </a:rPr>
              <a:t>Présenté par </a:t>
            </a:r>
            <a:r>
              <a:rPr lang="fr-FR" dirty="0">
                <a:solidFill>
                  <a:schemeClr val="bg1"/>
                </a:solidFill>
                <a:latin typeface="Roboto Slab" panose="020B0604020202020204" charset="0"/>
                <a:ea typeface="Roboto Slab" panose="020B0604020202020204" charset="0"/>
              </a:rPr>
              <a:t>:</a:t>
            </a:r>
          </a:p>
        </p:txBody>
      </p:sp>
      <p:sp>
        <p:nvSpPr>
          <p:cNvPr id="19" name="ZoneTexte 18"/>
          <p:cNvSpPr txBox="1"/>
          <p:nvPr/>
        </p:nvSpPr>
        <p:spPr>
          <a:xfrm>
            <a:off x="370162" y="3555119"/>
            <a:ext cx="4357726" cy="1169551"/>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Mohamed Abdel Wedoud Mohamed Beirouk I17185</a:t>
            </a:r>
          </a:p>
          <a:p>
            <a:pPr marL="285750" indent="-285750">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Mohamed El Moctar Bouha Lehbib I</a:t>
            </a:r>
            <a:r>
              <a:rPr lang="ar-DZ" dirty="0">
                <a:solidFill>
                  <a:schemeClr val="bg1"/>
                </a:solidFill>
                <a:latin typeface="Times New Roman" panose="02020603050405020304" pitchFamily="18" charset="0"/>
                <a:cs typeface="Times New Roman" panose="02020603050405020304" pitchFamily="18" charset="0"/>
              </a:rPr>
              <a:t>16</a:t>
            </a:r>
            <a:r>
              <a:rPr lang="en-US" dirty="0">
                <a:solidFill>
                  <a:schemeClr val="bg1"/>
                </a:solidFill>
                <a:latin typeface="Times New Roman" panose="02020603050405020304" pitchFamily="18" charset="0"/>
                <a:cs typeface="Times New Roman" panose="02020603050405020304" pitchFamily="18" charset="0"/>
              </a:rPr>
              <a:t>818</a:t>
            </a:r>
          </a:p>
          <a:p>
            <a:pPr marL="285750" indent="-285750">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M’Hamed Badi Meisse I17259</a:t>
            </a:r>
          </a:p>
          <a:p>
            <a:pPr marL="285750" indent="-285750">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Mohamed Ahmedou M’Beirick I17257</a:t>
            </a:r>
          </a:p>
          <a:p>
            <a:pPr lvl="3"/>
            <a:r>
              <a:rPr lang="fr-FR" dirty="0" smtClean="0">
                <a:solidFill>
                  <a:schemeClr val="bg1"/>
                </a:solidFill>
                <a:latin typeface="Roboto Slab" panose="020B0604020202020204" charset="0"/>
                <a:ea typeface="Roboto Slab" panose="020B0604020202020204" charset="0"/>
              </a:rPr>
              <a:t> </a:t>
            </a:r>
            <a:endParaRPr lang="fr-FR" dirty="0">
              <a:solidFill>
                <a:schemeClr val="bg1"/>
              </a:solidFill>
              <a:latin typeface="Roboto Slab" panose="020B0604020202020204" charset="0"/>
              <a:ea typeface="Roboto Slab" panose="020B0604020202020204" charset="0"/>
            </a:endParaRPr>
          </a:p>
        </p:txBody>
      </p:sp>
      <p:cxnSp>
        <p:nvCxnSpPr>
          <p:cNvPr id="20" name="Shape 203"/>
          <p:cNvCxnSpPr/>
          <p:nvPr/>
        </p:nvCxnSpPr>
        <p:spPr>
          <a:xfrm flipV="1">
            <a:off x="5795634" y="3771910"/>
            <a:ext cx="3887" cy="735968"/>
          </a:xfrm>
          <a:prstGeom prst="straightConnector1">
            <a:avLst/>
          </a:prstGeom>
          <a:noFill/>
          <a:ln w="9525" cap="flat" cmpd="sng">
            <a:solidFill>
              <a:srgbClr val="999FA9"/>
            </a:solidFill>
            <a:prstDash val="solid"/>
            <a:round/>
            <a:headEnd type="none" w="lg" len="lg"/>
            <a:tailEnd type="oval" w="lg" len="lg"/>
          </a:ln>
        </p:spPr>
      </p:cxnSp>
      <p:sp>
        <p:nvSpPr>
          <p:cNvPr id="7" name="Rectangle 6"/>
          <p:cNvSpPr/>
          <p:nvPr/>
        </p:nvSpPr>
        <p:spPr>
          <a:xfrm>
            <a:off x="6003053" y="3255935"/>
            <a:ext cx="1295547" cy="307777"/>
          </a:xfrm>
          <a:prstGeom prst="rect">
            <a:avLst/>
          </a:prstGeom>
        </p:spPr>
        <p:txBody>
          <a:bodyPr wrap="none">
            <a:spAutoFit/>
          </a:bodyPr>
          <a:lstStyle/>
          <a:p>
            <a:r>
              <a:rPr lang="fr-FR" dirty="0" smtClean="0">
                <a:solidFill>
                  <a:schemeClr val="bg1"/>
                </a:solidFill>
                <a:latin typeface="Roboto Slab" panose="020B0604020202020204" charset="0"/>
                <a:ea typeface="Roboto Slab" panose="020B0604020202020204" charset="0"/>
              </a:rPr>
              <a:t>Encadré </a:t>
            </a:r>
            <a:r>
              <a:rPr lang="fr-FR" dirty="0">
                <a:solidFill>
                  <a:schemeClr val="bg1"/>
                </a:solidFill>
                <a:latin typeface="Roboto Slab" panose="020B0604020202020204" charset="0"/>
                <a:ea typeface="Roboto Slab" panose="020B0604020202020204" charset="0"/>
              </a:rPr>
              <a:t>par :</a:t>
            </a:r>
          </a:p>
        </p:txBody>
      </p:sp>
      <p:sp>
        <p:nvSpPr>
          <p:cNvPr id="8" name="ZoneTexte 7"/>
          <p:cNvSpPr txBox="1"/>
          <p:nvPr/>
        </p:nvSpPr>
        <p:spPr>
          <a:xfrm>
            <a:off x="5908431" y="3563712"/>
            <a:ext cx="3095459" cy="338554"/>
          </a:xfrm>
          <a:prstGeom prst="rect">
            <a:avLst/>
          </a:prstGeom>
          <a:noFill/>
        </p:spPr>
        <p:txBody>
          <a:bodyPr wrap="square" rtlCol="0">
            <a:spAutoFit/>
          </a:bodyPr>
          <a:lstStyle/>
          <a:p>
            <a:r>
              <a:rPr lang="fr-FR" sz="1600" b="1" dirty="0">
                <a:solidFill>
                  <a:schemeClr val="bg1"/>
                </a:solidFill>
              </a:rPr>
              <a:t>Dr.</a:t>
            </a:r>
            <a:r>
              <a:rPr lang="fr-FR" sz="1600" b="1" i="1" dirty="0">
                <a:solidFill>
                  <a:schemeClr val="bg1"/>
                </a:solidFill>
              </a:rPr>
              <a:t> Bah Moussa Demba</a:t>
            </a:r>
            <a:endParaRPr lang="en-US" sz="1600" dirty="0">
              <a:solidFill>
                <a:schemeClr val="bg1"/>
              </a:solidFill>
            </a:endParaRPr>
          </a:p>
        </p:txBody>
      </p:sp>
      <p:pic>
        <p:nvPicPr>
          <p:cNvPr id="15" name="Picture 2" descr="Logos Proposition"/>
          <p:cNvPicPr/>
          <p:nvPr/>
        </p:nvPicPr>
        <p:blipFill>
          <a:blip r:embed="rId3" cstate="print"/>
          <a:srcRect/>
          <a:stretch>
            <a:fillRect/>
          </a:stretch>
        </p:blipFill>
        <p:spPr bwMode="auto">
          <a:xfrm>
            <a:off x="3669038" y="603826"/>
            <a:ext cx="1440160" cy="1080120"/>
          </a:xfrm>
          <a:prstGeom prst="rect">
            <a:avLst/>
          </a:prstGeom>
          <a:noFill/>
          <a:ln w="9525">
            <a:noFill/>
            <a:miter lim="800000"/>
            <a:headEnd/>
            <a:tailEnd/>
          </a:ln>
        </p:spPr>
      </p:pic>
      <p:sp>
        <p:nvSpPr>
          <p:cNvPr id="16" name="ZoneTexte 15"/>
          <p:cNvSpPr txBox="1"/>
          <p:nvPr/>
        </p:nvSpPr>
        <p:spPr>
          <a:xfrm>
            <a:off x="2708188" y="1841907"/>
            <a:ext cx="3494867" cy="338554"/>
          </a:xfrm>
          <a:prstGeom prst="rect">
            <a:avLst/>
          </a:prstGeom>
          <a:noFill/>
        </p:spPr>
        <p:txBody>
          <a:bodyPr wrap="none" rtlCol="0">
            <a:spAutoFit/>
          </a:bodyPr>
          <a:lstStyle/>
          <a:p>
            <a:r>
              <a:rPr lang="fr-FR" sz="1600" b="1" u="sng" dirty="0">
                <a:solidFill>
                  <a:schemeClr val="bg1"/>
                </a:solidFill>
                <a:latin typeface="Book Antiqua" panose="02040602050305030304" pitchFamily="18" charset="0"/>
              </a:rPr>
              <a:t>Projet de fin d’étude sous le thème</a:t>
            </a:r>
            <a:r>
              <a:rPr lang="fr-FR" sz="1600" b="1" u="sng" dirty="0">
                <a:solidFill>
                  <a:schemeClr val="bg1"/>
                </a:solidFill>
              </a:rPr>
              <a:t>:</a:t>
            </a:r>
          </a:p>
        </p:txBody>
      </p:sp>
      <p:sp>
        <p:nvSpPr>
          <p:cNvPr id="22" name="ZoneTexte 10"/>
          <p:cNvSpPr txBox="1"/>
          <p:nvPr/>
        </p:nvSpPr>
        <p:spPr>
          <a:xfrm flipH="1">
            <a:off x="450810" y="4797519"/>
            <a:ext cx="7876616" cy="300082"/>
          </a:xfrm>
          <a:prstGeom prst="rect">
            <a:avLst/>
          </a:prstGeom>
          <a:noFill/>
        </p:spPr>
        <p:txBody>
          <a:bodyPr wrap="square" rtlCol="0">
            <a:spAutoFit/>
          </a:bodyPr>
          <a:lstStyle/>
          <a:p>
            <a:pPr algn="ctr"/>
            <a:r>
              <a:rPr lang="fr-FR" sz="1350" b="1" dirty="0">
                <a:solidFill>
                  <a:schemeClr val="bg1"/>
                </a:solidFill>
                <a:latin typeface="Book Antiqua" panose="02040602050305030304" pitchFamily="18" charset="0"/>
              </a:rPr>
              <a:t>Année universitaire : </a:t>
            </a:r>
            <a:r>
              <a:rPr lang="fr-FR" sz="1350" b="1" dirty="0" smtClean="0">
                <a:solidFill>
                  <a:schemeClr val="bg1"/>
                </a:solidFill>
                <a:latin typeface="Book Antiqua" panose="02040602050305030304" pitchFamily="18" charset="0"/>
              </a:rPr>
              <a:t>2020-2021</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3695701" y="2893918"/>
            <a:ext cx="5265420" cy="1826128"/>
          </a:xfrm>
          <a:prstGeom prst="rect">
            <a:avLst/>
          </a:prstGeom>
          <a:noFill/>
          <a:ln>
            <a:noFill/>
          </a:ln>
        </p:spPr>
        <p:txBody>
          <a:bodyPr lIns="91425" tIns="91425" rIns="91425" bIns="91425" anchor="b" anchorCtr="0">
            <a:noAutofit/>
          </a:bodyPr>
          <a:lstStyle/>
          <a:p>
            <a:r>
              <a:rPr lang="fr-FR" sz="4000" dirty="0">
                <a:solidFill>
                  <a:schemeClr val="accent1">
                    <a:lumMod val="75000"/>
                  </a:schemeClr>
                </a:solidFill>
              </a:rPr>
              <a:t>Expression des besoins</a:t>
            </a:r>
            <a:endParaRPr lang="en" sz="4000" dirty="0">
              <a:solidFill>
                <a:schemeClr val="accent1">
                  <a:lumMod val="75000"/>
                </a:schemeClr>
              </a:solidFill>
            </a:endParaRPr>
          </a:p>
        </p:txBody>
      </p:sp>
      <p:sp>
        <p:nvSpPr>
          <p:cNvPr id="135" name="Shape 135"/>
          <p:cNvSpPr txBox="1"/>
          <p:nvPr/>
        </p:nvSpPr>
        <p:spPr>
          <a:xfrm>
            <a:off x="0" y="503350"/>
            <a:ext cx="3471299" cy="3818699"/>
          </a:xfrm>
          <a:prstGeom prst="rect">
            <a:avLst/>
          </a:prstGeom>
          <a:noFill/>
          <a:ln>
            <a:noFill/>
          </a:ln>
        </p:spPr>
        <p:txBody>
          <a:bodyPr lIns="91425" tIns="91425" rIns="91425" bIns="91425" anchor="ctr" anchorCtr="0">
            <a:noAutofit/>
          </a:bodyPr>
          <a:lstStyle/>
          <a:p>
            <a:pPr algn="ctr">
              <a:spcBef>
                <a:spcPts val="0"/>
              </a:spcBef>
              <a:buNone/>
            </a:pPr>
            <a:r>
              <a:rPr lang="en" sz="20000" dirty="0">
                <a:solidFill>
                  <a:srgbClr val="18637B"/>
                </a:solidFill>
                <a:latin typeface="Roboto Slab"/>
                <a:ea typeface="Roboto Slab"/>
                <a:cs typeface="Roboto Slab"/>
                <a:sym typeface="Roboto Slab"/>
              </a:rPr>
              <a:t>2</a:t>
            </a:r>
          </a:p>
        </p:txBody>
      </p:sp>
    </p:spTree>
    <p:extLst>
      <p:ext uri="{BB962C8B-B14F-4D97-AF65-F5344CB8AC3E}">
        <p14:creationId xmlns:p14="http://schemas.microsoft.com/office/powerpoint/2010/main" val="34196176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txBox="1">
            <a:spLocks/>
          </p:cNvSpPr>
          <p:nvPr/>
        </p:nvSpPr>
        <p:spPr>
          <a:xfrm>
            <a:off x="603429" y="210066"/>
            <a:ext cx="8239328" cy="4807994"/>
          </a:xfrm>
          <a:prstGeom prst="rect">
            <a:avLst/>
          </a:prstGeom>
        </p:spPr>
        <p:txBody>
          <a:bodyPr>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Font typeface="Arial" pitchFamily="34" charset="0"/>
              <a:buChar char="•"/>
            </a:pPr>
            <a:endParaRPr lang="fr-FR" sz="2500" dirty="0" smtClean="0"/>
          </a:p>
          <a:p>
            <a:pPr>
              <a:buClr>
                <a:schemeClr val="bg1">
                  <a:lumMod val="65000"/>
                </a:schemeClr>
              </a:buClr>
            </a:pPr>
            <a:r>
              <a:rPr lang="fr-FR" sz="3600" dirty="0" smtClean="0">
                <a:solidFill>
                  <a:schemeClr val="accent1">
                    <a:lumMod val="75000"/>
                  </a:schemeClr>
                </a:solidFill>
                <a:latin typeface="Times New Roman" panose="02020603050405020304" pitchFamily="18" charset="0"/>
                <a:cs typeface="Times New Roman" panose="02020603050405020304" pitchFamily="18" charset="0"/>
              </a:rPr>
              <a:t>►</a:t>
            </a:r>
            <a:r>
              <a:rPr lang="fr-FR" sz="3600" b="1" dirty="0" smtClean="0">
                <a:solidFill>
                  <a:schemeClr val="tx1"/>
                </a:solidFill>
                <a:latin typeface="Times New Roman" panose="02020603050405020304" pitchFamily="18" charset="0"/>
                <a:cs typeface="Times New Roman" panose="02020603050405020304" pitchFamily="18" charset="0"/>
              </a:rPr>
              <a:t> </a:t>
            </a:r>
            <a:r>
              <a:rPr lang="fr-FR" sz="3600" dirty="0">
                <a:solidFill>
                  <a:schemeClr val="tx1">
                    <a:lumMod val="85000"/>
                    <a:lumOff val="15000"/>
                  </a:schemeClr>
                </a:solidFill>
              </a:rPr>
              <a:t>Identification des </a:t>
            </a:r>
            <a:r>
              <a:rPr lang="fr-FR" sz="3600" dirty="0" smtClean="0">
                <a:solidFill>
                  <a:schemeClr val="tx1">
                    <a:lumMod val="85000"/>
                    <a:lumOff val="15000"/>
                  </a:schemeClr>
                </a:solidFill>
              </a:rPr>
              <a:t>acteurs</a:t>
            </a:r>
          </a:p>
          <a:p>
            <a:pPr>
              <a:buClr>
                <a:schemeClr val="bg1">
                  <a:lumMod val="65000"/>
                </a:schemeClr>
              </a:buClr>
            </a:pPr>
            <a:r>
              <a:rPr lang="fr-FR" sz="3600" dirty="0" smtClean="0">
                <a:solidFill>
                  <a:schemeClr val="tx1">
                    <a:lumMod val="85000"/>
                    <a:lumOff val="15000"/>
                  </a:schemeClr>
                </a:solidFill>
              </a:rPr>
              <a:t> </a:t>
            </a:r>
            <a:endParaRPr lang="fr-FR" sz="36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a:buClr>
                <a:schemeClr val="bg1">
                  <a:lumMod val="65000"/>
                </a:schemeClr>
              </a:buClr>
            </a:pPr>
            <a:r>
              <a:rPr lang="fr-FR" sz="3600" dirty="0" smtClean="0">
                <a:solidFill>
                  <a:schemeClr val="accent1">
                    <a:lumMod val="75000"/>
                  </a:schemeClr>
                </a:solidFill>
                <a:latin typeface="Times New Roman" panose="02020603050405020304" pitchFamily="18" charset="0"/>
                <a:cs typeface="Times New Roman" panose="02020603050405020304" pitchFamily="18" charset="0"/>
              </a:rPr>
              <a:t>►</a:t>
            </a:r>
            <a:r>
              <a:rPr lang="fr-FR" sz="3600" dirty="0" smtClean="0">
                <a:latin typeface="Times New Roman" panose="02020603050405020304" pitchFamily="18" charset="0"/>
                <a:cs typeface="Times New Roman" panose="02020603050405020304" pitchFamily="18" charset="0"/>
              </a:rPr>
              <a:t> </a:t>
            </a:r>
            <a:r>
              <a:rPr lang="fr-FR" sz="3600" dirty="0">
                <a:solidFill>
                  <a:schemeClr val="tx1">
                    <a:lumMod val="85000"/>
                    <a:lumOff val="15000"/>
                  </a:schemeClr>
                </a:solidFill>
                <a:latin typeface="+mj-lt"/>
                <a:cs typeface="Times New Roman" panose="02020603050405020304" pitchFamily="18" charset="0"/>
              </a:rPr>
              <a:t>Besoins fonctionnels </a:t>
            </a:r>
            <a:endParaRPr lang="fr-FR" sz="3600" dirty="0" smtClean="0">
              <a:solidFill>
                <a:schemeClr val="tx1">
                  <a:lumMod val="85000"/>
                  <a:lumOff val="15000"/>
                </a:schemeClr>
              </a:solidFill>
              <a:latin typeface="+mj-lt"/>
              <a:cs typeface="Times New Roman" panose="02020603050405020304" pitchFamily="18" charset="0"/>
            </a:endParaRPr>
          </a:p>
          <a:p>
            <a:pPr>
              <a:buClr>
                <a:schemeClr val="bg1">
                  <a:lumMod val="65000"/>
                </a:schemeClr>
              </a:buClr>
            </a:pPr>
            <a:endParaRPr lang="fr-FR" sz="3600" dirty="0" smtClean="0"/>
          </a:p>
          <a:p>
            <a:pPr lvl="1">
              <a:buClr>
                <a:schemeClr val="bg1">
                  <a:lumMod val="65000"/>
                </a:schemeClr>
              </a:buClr>
            </a:pPr>
            <a:r>
              <a:rPr lang="fr-FR" sz="3600" dirty="0">
                <a:solidFill>
                  <a:schemeClr val="accent1">
                    <a:lumMod val="75000"/>
                  </a:schemeClr>
                </a:solidFill>
                <a:latin typeface="Times New Roman" panose="02020603050405020304" pitchFamily="18" charset="0"/>
                <a:cs typeface="Times New Roman" panose="02020603050405020304" pitchFamily="18" charset="0"/>
              </a:rPr>
              <a:t>► </a:t>
            </a:r>
            <a:r>
              <a:rPr lang="fr-FR" sz="3600" dirty="0">
                <a:solidFill>
                  <a:schemeClr val="tx1">
                    <a:lumMod val="85000"/>
                    <a:lumOff val="15000"/>
                  </a:schemeClr>
                </a:solidFill>
              </a:rPr>
              <a:t>Besoins non fonctionnels</a:t>
            </a:r>
            <a:endParaRPr lang="en-US" sz="36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393192" lvl="1">
              <a:buClr>
                <a:schemeClr val="bg1">
                  <a:lumMod val="65000"/>
                </a:schemeClr>
              </a:buClr>
            </a:pPr>
            <a:endParaRPr lang="fr-FR" sz="2800" dirty="0" smtClean="0">
              <a:latin typeface="Times New Roman" panose="02020603050405020304" pitchFamily="18" charset="0"/>
              <a:cs typeface="Times New Roman" panose="02020603050405020304" pitchFamily="18" charset="0"/>
            </a:endParaRPr>
          </a:p>
          <a:p>
            <a:pPr lvl="1">
              <a:buClr>
                <a:schemeClr val="bg1">
                  <a:lumMod val="65000"/>
                </a:schemeClr>
              </a:buClr>
              <a:buFont typeface="Wingdings" panose="05000000000000000000" pitchFamily="2" charset="2"/>
              <a:buChar char="Ø"/>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6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p:cNvSpPr txBox="1">
            <a:spLocks/>
          </p:cNvSpPr>
          <p:nvPr/>
        </p:nvSpPr>
        <p:spPr>
          <a:xfrm>
            <a:off x="287016" y="0"/>
            <a:ext cx="8856984" cy="4698878"/>
          </a:xfrm>
          <a:prstGeom prst="rect">
            <a:avLst/>
          </a:prstGeom>
        </p:spPr>
        <p:txBody>
          <a:bodyPr>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fr-FR" sz="3100" b="1" dirty="0" smtClean="0"/>
          </a:p>
          <a:p>
            <a:pPr algn="ctr"/>
            <a:r>
              <a:rPr lang="fr-FR" sz="3200" b="1" dirty="0" smtClean="0">
                <a:solidFill>
                  <a:schemeClr val="accent1">
                    <a:lumMod val="75000"/>
                  </a:schemeClr>
                </a:solidFill>
                <a:cs typeface="+mj-cs"/>
              </a:rPr>
              <a:t>Identification des acteurs </a:t>
            </a:r>
          </a:p>
          <a:p>
            <a:endParaRPr lang="fr-FR" sz="3200" dirty="0" smtClean="0"/>
          </a:p>
          <a:p>
            <a:pPr lvl="1"/>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t>Citoyen Mauritanien.</a:t>
            </a:r>
          </a:p>
          <a:p>
            <a:pPr lvl="1"/>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t>Administrateur</a:t>
            </a:r>
            <a:endParaRPr lang="en-US" sz="2800" dirty="0" smtClean="0"/>
          </a:p>
          <a:p>
            <a:pPr lvl="1"/>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t>Agent de l’état </a:t>
            </a:r>
            <a:r>
              <a:rPr lang="en-US" sz="2800" dirty="0" smtClean="0"/>
              <a:t>civil</a:t>
            </a:r>
          </a:p>
          <a:p>
            <a:pPr marL="393192" lvl="1"/>
            <a:r>
              <a:rPr lang="fr-FR" b="1" dirty="0" smtClean="0"/>
              <a:t/>
            </a:r>
            <a:br>
              <a:rPr lang="fr-FR" b="1" dirty="0" smtClean="0"/>
            </a:br>
            <a:endParaRPr lang="fr-FR" b="1" dirty="0"/>
          </a:p>
        </p:txBody>
      </p:sp>
    </p:spTree>
    <p:extLst>
      <p:ext uri="{BB962C8B-B14F-4D97-AF65-F5344CB8AC3E}">
        <p14:creationId xmlns:p14="http://schemas.microsoft.com/office/powerpoint/2010/main" val="3923104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426226" y="322284"/>
            <a:ext cx="8277498" cy="627246"/>
          </a:xfrm>
        </p:spPr>
        <p:txBody>
          <a:bodyPr/>
          <a:lstStyle/>
          <a:p>
            <a:r>
              <a:rPr lang="fr-FR" sz="3800" b="1" dirty="0">
                <a:solidFill>
                  <a:schemeClr val="accent1">
                    <a:lumMod val="75000"/>
                  </a:schemeClr>
                </a:solidFill>
                <a:latin typeface="Times New Roman" panose="02020603050405020304" pitchFamily="18" charset="0"/>
                <a:cs typeface="Times New Roman" panose="02020603050405020304" pitchFamily="18" charset="0"/>
              </a:rPr>
              <a:t>Besoins </a:t>
            </a:r>
            <a:r>
              <a:rPr lang="fr-FR" sz="3800" b="1" dirty="0" smtClean="0">
                <a:solidFill>
                  <a:schemeClr val="accent1">
                    <a:lumMod val="75000"/>
                  </a:schemeClr>
                </a:solidFill>
                <a:latin typeface="Times New Roman" panose="02020603050405020304" pitchFamily="18" charset="0"/>
                <a:cs typeface="Times New Roman" panose="02020603050405020304" pitchFamily="18" charset="0"/>
              </a:rPr>
              <a:t>fonctionnels </a:t>
            </a:r>
            <a:endParaRPr lang="ar-SA" sz="3800" dirty="0">
              <a:solidFill>
                <a:schemeClr val="accent1">
                  <a:lumMod val="75000"/>
                </a:schemeClr>
              </a:solidFill>
            </a:endParaRPr>
          </a:p>
        </p:txBody>
      </p:sp>
      <p:sp>
        <p:nvSpPr>
          <p:cNvPr id="4" name="Espace réservé du contenu 2"/>
          <p:cNvSpPr txBox="1">
            <a:spLocks/>
          </p:cNvSpPr>
          <p:nvPr/>
        </p:nvSpPr>
        <p:spPr>
          <a:xfrm>
            <a:off x="296091" y="949530"/>
            <a:ext cx="8537768" cy="3848893"/>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ctr"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1pPr>
            <a:lvl2pPr marR="0" algn="l" rtl="0">
              <a:lnSpc>
                <a:spcPct val="100000"/>
              </a:lnSpc>
              <a:spcBef>
                <a:spcPts val="480"/>
              </a:spcBef>
              <a:spcAft>
                <a:spcPts val="0"/>
              </a:spcAft>
              <a:buClr>
                <a:srgbClr val="114454"/>
              </a:buClr>
              <a:buSzPct val="100000"/>
              <a:buFont typeface="Nixie One"/>
              <a:buChar char="▫"/>
              <a:defRPr sz="2400" b="0" i="0" u="none" strike="noStrike" cap="none" baseline="0">
                <a:solidFill>
                  <a:srgbClr val="114454"/>
                </a:solidFill>
                <a:latin typeface="Nixie One"/>
                <a:ea typeface="Nixie One"/>
                <a:cs typeface="Nixie One"/>
                <a:sym typeface="Nixie One"/>
                <a:rtl val="0"/>
              </a:defRPr>
            </a:lvl2pPr>
            <a:lvl3pPr marR="0" algn="l" rtl="0">
              <a:lnSpc>
                <a:spcPct val="100000"/>
              </a:lnSpc>
              <a:spcBef>
                <a:spcPts val="480"/>
              </a:spcBef>
              <a:spcAft>
                <a:spcPts val="0"/>
              </a:spcAft>
              <a:buClr>
                <a:srgbClr val="114454"/>
              </a:buClr>
              <a:buSzPct val="100000"/>
              <a:buFont typeface="Nixie One"/>
              <a:buNone/>
              <a:defRPr sz="2400" b="0" i="0" u="none" strike="noStrike" cap="none" baseline="0">
                <a:solidFill>
                  <a:srgbClr val="114454"/>
                </a:solidFill>
                <a:latin typeface="Nixie One"/>
                <a:ea typeface="Nixie One"/>
                <a:cs typeface="Nixie One"/>
                <a:sym typeface="Nixie One"/>
                <a:rtl val="0"/>
              </a:defRPr>
            </a:lvl3pPr>
            <a:lvl4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4pPr>
            <a:lvl5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5pPr>
            <a:lvl6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6pPr>
            <a:lvl7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7pPr>
            <a:lvl8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8pPr>
            <a:lvl9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9pPr>
          </a:lstStyle>
          <a:p>
            <a:pPr>
              <a:buClrTx/>
            </a:pPr>
            <a:r>
              <a:rPr lang="fr-FR" dirty="0"/>
              <a:t> </a:t>
            </a:r>
            <a:endParaRPr lang="fr-FR" dirty="0" smtClean="0"/>
          </a:p>
          <a:p>
            <a:pPr algn="l">
              <a:buClrTx/>
            </a:pPr>
            <a:r>
              <a:rPr lang="en-US" sz="3000" b="1" dirty="0">
                <a:solidFill>
                  <a:schemeClr val="accent1">
                    <a:lumMod val="75000"/>
                  </a:schemeClr>
                </a:solidFill>
                <a:latin typeface="Times New Roman" panose="02020603050405020304" pitchFamily="18" charset="0"/>
                <a:cs typeface="Times New Roman" panose="02020603050405020304" pitchFamily="18" charset="0"/>
              </a:rPr>
              <a:t>1</a:t>
            </a:r>
            <a:r>
              <a:rPr lang="en-US" sz="3000" b="1" dirty="0" smtClean="0">
                <a:solidFill>
                  <a:schemeClr val="accent1">
                    <a:lumMod val="75000"/>
                  </a:schemeClr>
                </a:solidFill>
                <a:latin typeface="Times New Roman" panose="02020603050405020304" pitchFamily="18" charset="0"/>
                <a:cs typeface="Times New Roman" panose="02020603050405020304" pitchFamily="18" charset="0"/>
              </a:rPr>
              <a:t>.</a:t>
            </a:r>
            <a:r>
              <a:rPr lang="fr-FR" sz="3000" b="1" dirty="0" smtClean="0">
                <a:solidFill>
                  <a:schemeClr val="accent1">
                    <a:lumMod val="75000"/>
                  </a:schemeClr>
                </a:solidFill>
                <a:latin typeface="Times New Roman" panose="02020603050405020304" pitchFamily="18" charset="0"/>
                <a:cs typeface="Times New Roman" panose="02020603050405020304" pitchFamily="18" charset="0"/>
              </a:rPr>
              <a:t>Citoyen</a:t>
            </a:r>
            <a:r>
              <a:rPr lang="fr-FR" sz="3000" dirty="0" smtClean="0">
                <a:solidFill>
                  <a:schemeClr val="accent1">
                    <a:lumMod val="75000"/>
                  </a:schemeClr>
                </a:solidFill>
                <a:latin typeface="Times New Roman" panose="02020603050405020304" pitchFamily="18" charset="0"/>
                <a:cs typeface="Times New Roman" panose="02020603050405020304" pitchFamily="18" charset="0"/>
              </a:rPr>
              <a:t>:</a:t>
            </a:r>
          </a:p>
          <a:p>
            <a:pPr algn="l">
              <a:buClrTx/>
            </a:pPr>
            <a:r>
              <a:rPr lang="fr-FR" sz="2800"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2800" dirty="0" smtClean="0">
                <a:solidFill>
                  <a:schemeClr val="tx1"/>
                </a:solidFill>
                <a:latin typeface="+mj-lt"/>
                <a:cs typeface="Times New Roman" panose="02020603050405020304" pitchFamily="18" charset="0"/>
              </a:rPr>
              <a:t>Authentification.</a:t>
            </a:r>
          </a:p>
          <a:p>
            <a:pPr algn="l"/>
            <a:r>
              <a:rPr lang="fr-FR" sz="2800" dirty="0" smtClean="0">
                <a:solidFill>
                  <a:schemeClr val="accent1">
                    <a:lumMod val="75000"/>
                  </a:schemeClr>
                </a:solidFill>
                <a:latin typeface="+mj-lt"/>
                <a:cs typeface="Times New Roman" panose="02020603050405020304" pitchFamily="18" charset="0"/>
              </a:rPr>
              <a:t>►</a:t>
            </a:r>
            <a:r>
              <a:rPr lang="en-US" sz="2800" dirty="0" smtClean="0">
                <a:solidFill>
                  <a:schemeClr val="tx1"/>
                </a:solidFill>
                <a:latin typeface="+mj-lt"/>
                <a:cs typeface="Times New Roman" panose="02020603050405020304" pitchFamily="18" charset="0"/>
              </a:rPr>
              <a:t>Prendre un </a:t>
            </a:r>
            <a:r>
              <a:rPr lang="fr-FR" sz="2800" dirty="0" smtClean="0">
                <a:solidFill>
                  <a:schemeClr val="tx1"/>
                </a:solidFill>
                <a:latin typeface="+mj-lt"/>
                <a:cs typeface="Times New Roman" panose="02020603050405020304" pitchFamily="18" charset="0"/>
              </a:rPr>
              <a:t>rendez-vous.</a:t>
            </a:r>
          </a:p>
          <a:p>
            <a:pPr algn="l"/>
            <a:r>
              <a:rPr lang="fr-FR" sz="2800" dirty="0" smtClean="0">
                <a:solidFill>
                  <a:schemeClr val="accent1">
                    <a:lumMod val="75000"/>
                  </a:schemeClr>
                </a:solidFill>
                <a:latin typeface="+mj-lt"/>
                <a:cs typeface="Times New Roman" panose="02020603050405020304" pitchFamily="18" charset="0"/>
              </a:rPr>
              <a:t>►</a:t>
            </a:r>
            <a:r>
              <a:rPr lang="fr-FR" sz="2800" dirty="0" smtClean="0">
                <a:solidFill>
                  <a:schemeClr val="tx1"/>
                </a:solidFill>
                <a:latin typeface="+mj-lt"/>
                <a:cs typeface="Times New Roman" panose="02020603050405020304" pitchFamily="18" charset="0"/>
              </a:rPr>
              <a:t>Consultation de l'état d'un dossier.</a:t>
            </a:r>
          </a:p>
          <a:p>
            <a:pPr algn="l"/>
            <a:r>
              <a:rPr lang="fr-FR" sz="2800" dirty="0" smtClean="0">
                <a:solidFill>
                  <a:schemeClr val="accent1">
                    <a:lumMod val="75000"/>
                  </a:schemeClr>
                </a:solidFill>
                <a:latin typeface="+mj-lt"/>
                <a:cs typeface="Times New Roman" panose="02020603050405020304" pitchFamily="18" charset="0"/>
              </a:rPr>
              <a:t>►</a:t>
            </a:r>
            <a:r>
              <a:rPr lang="fr-FR" sz="2800" dirty="0" smtClean="0">
                <a:solidFill>
                  <a:schemeClr val="tx1"/>
                </a:solidFill>
                <a:latin typeface="+mj-lt"/>
                <a:cs typeface="Times New Roman" panose="02020603050405020304" pitchFamily="18" charset="0"/>
              </a:rPr>
              <a:t>l'impression des actes.</a:t>
            </a:r>
            <a:endParaRPr lang="en-US" sz="2800" dirty="0" smtClean="0">
              <a:solidFill>
                <a:schemeClr val="tx1"/>
              </a:solidFill>
              <a:latin typeface="+mj-lt"/>
              <a:cs typeface="Times New Roman" panose="02020603050405020304" pitchFamily="18" charset="0"/>
            </a:endParaRPr>
          </a:p>
          <a:p>
            <a:endParaRPr lang="fr-FR" dirty="0" smtClean="0"/>
          </a:p>
          <a:p>
            <a:endParaRPr lang="fr-FR" dirty="0"/>
          </a:p>
        </p:txBody>
      </p:sp>
    </p:spTree>
    <p:extLst>
      <p:ext uri="{BB962C8B-B14F-4D97-AF65-F5344CB8AC3E}">
        <p14:creationId xmlns:p14="http://schemas.microsoft.com/office/powerpoint/2010/main" val="176635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txBox="1">
            <a:spLocks/>
          </p:cNvSpPr>
          <p:nvPr/>
        </p:nvSpPr>
        <p:spPr>
          <a:xfrm>
            <a:off x="302094" y="0"/>
            <a:ext cx="8928992" cy="5661248"/>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ctr"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1pPr>
            <a:lvl2pPr marR="0" algn="l" rtl="0">
              <a:lnSpc>
                <a:spcPct val="100000"/>
              </a:lnSpc>
              <a:spcBef>
                <a:spcPts val="480"/>
              </a:spcBef>
              <a:spcAft>
                <a:spcPts val="0"/>
              </a:spcAft>
              <a:buClr>
                <a:srgbClr val="114454"/>
              </a:buClr>
              <a:buSzPct val="100000"/>
              <a:buFont typeface="Nixie One"/>
              <a:buChar char="▫"/>
              <a:defRPr sz="2400" b="0" i="0" u="none" strike="noStrike" cap="none" baseline="0">
                <a:solidFill>
                  <a:srgbClr val="114454"/>
                </a:solidFill>
                <a:latin typeface="Nixie One"/>
                <a:ea typeface="Nixie One"/>
                <a:cs typeface="Nixie One"/>
                <a:sym typeface="Nixie One"/>
                <a:rtl val="0"/>
              </a:defRPr>
            </a:lvl2pPr>
            <a:lvl3pPr marR="0" algn="l" rtl="0">
              <a:lnSpc>
                <a:spcPct val="100000"/>
              </a:lnSpc>
              <a:spcBef>
                <a:spcPts val="480"/>
              </a:spcBef>
              <a:spcAft>
                <a:spcPts val="0"/>
              </a:spcAft>
              <a:buClr>
                <a:srgbClr val="114454"/>
              </a:buClr>
              <a:buSzPct val="100000"/>
              <a:buFont typeface="Nixie One"/>
              <a:buNone/>
              <a:defRPr sz="2400" b="0" i="0" u="none" strike="noStrike" cap="none" baseline="0">
                <a:solidFill>
                  <a:srgbClr val="114454"/>
                </a:solidFill>
                <a:latin typeface="Nixie One"/>
                <a:ea typeface="Nixie One"/>
                <a:cs typeface="Nixie One"/>
                <a:sym typeface="Nixie One"/>
                <a:rtl val="0"/>
              </a:defRPr>
            </a:lvl3pPr>
            <a:lvl4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4pPr>
            <a:lvl5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5pPr>
            <a:lvl6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6pPr>
            <a:lvl7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7pPr>
            <a:lvl8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8pPr>
            <a:lvl9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9pPr>
          </a:lstStyle>
          <a:p>
            <a:pPr marL="393192" lvl="1">
              <a:buClrTx/>
              <a:buFont typeface="Nixie One"/>
              <a:buNone/>
            </a:pPr>
            <a:endParaRPr lang="fr-FR" sz="2800" dirty="0" smtClean="0">
              <a:solidFill>
                <a:schemeClr val="tx1"/>
              </a:solidFill>
              <a:latin typeface="Times New Roman" panose="02020603050405020304" pitchFamily="18" charset="0"/>
              <a:cs typeface="Times New Roman" panose="02020603050405020304" pitchFamily="18" charset="0"/>
            </a:endParaRPr>
          </a:p>
          <a:p>
            <a:pPr marL="393192" lvl="1">
              <a:buClrTx/>
              <a:buFont typeface="Nixie One"/>
              <a:buNone/>
            </a:pPr>
            <a:r>
              <a:rPr lang="fr-FR" sz="3200" b="1" dirty="0">
                <a:solidFill>
                  <a:schemeClr val="accent1">
                    <a:lumMod val="75000"/>
                  </a:schemeClr>
                </a:solidFill>
                <a:latin typeface="Times New Roman" panose="02020603050405020304" pitchFamily="18" charset="0"/>
                <a:cs typeface="Times New Roman" panose="02020603050405020304" pitchFamily="18" charset="0"/>
              </a:rPr>
              <a:t>2</a:t>
            </a:r>
            <a:r>
              <a:rPr lang="fr-FR" sz="3200" b="1" dirty="0" smtClean="0">
                <a:solidFill>
                  <a:schemeClr val="accent1">
                    <a:lumMod val="75000"/>
                  </a:schemeClr>
                </a:solidFill>
                <a:latin typeface="Times New Roman" panose="02020603050405020304" pitchFamily="18" charset="0"/>
                <a:cs typeface="Times New Roman" panose="02020603050405020304" pitchFamily="18" charset="0"/>
              </a:rPr>
              <a:t>. Agent:</a:t>
            </a:r>
          </a:p>
          <a:p>
            <a:pPr algn="l"/>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solidFill>
                  <a:schemeClr val="tx1"/>
                </a:solidFill>
              </a:rPr>
              <a:t>gérer les registres.</a:t>
            </a:r>
          </a:p>
          <a:p>
            <a:pPr algn="l"/>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solidFill>
                  <a:schemeClr val="tx1"/>
                </a:solidFill>
              </a:rPr>
              <a:t>gérer les rendez-vous</a:t>
            </a:r>
            <a:r>
              <a:rPr lang="fr-FR" sz="2800" dirty="0" smtClean="0"/>
              <a:t>.</a:t>
            </a:r>
          </a:p>
          <a:p>
            <a:pPr algn="l"/>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solidFill>
                  <a:schemeClr val="tx1"/>
                </a:solidFill>
              </a:rPr>
              <a:t>gérer les dossiers.</a:t>
            </a:r>
          </a:p>
          <a:p>
            <a:pPr algn="l"/>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solidFill>
                  <a:schemeClr val="tx1"/>
                </a:solidFill>
              </a:rPr>
              <a:t>gérer les actes.</a:t>
            </a:r>
          </a:p>
          <a:p>
            <a:pPr algn="l"/>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solidFill>
                  <a:schemeClr val="tx1"/>
                </a:solidFill>
              </a:rPr>
              <a:t>gérer les rendez-vous d’inscription.</a:t>
            </a:r>
          </a:p>
          <a:p>
            <a:pPr algn="l"/>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solidFill>
                  <a:schemeClr val="tx1"/>
                </a:solidFill>
              </a:rPr>
              <a:t>Visualiser les statistiques.</a:t>
            </a:r>
          </a:p>
          <a:p>
            <a:endParaRPr lang="fr-FR" sz="2800" dirty="0" smtClean="0"/>
          </a:p>
          <a:p>
            <a:pPr lvl="1">
              <a:buClrTx/>
              <a:buFont typeface="Nixie One"/>
              <a:buNone/>
            </a:pPr>
            <a:endParaRPr lang="fr-FR" dirty="0" smtClean="0">
              <a:solidFill>
                <a:srgbClr val="FF0000"/>
              </a:solidFill>
            </a:endParaRPr>
          </a:p>
          <a:p>
            <a:pPr>
              <a:buClrTx/>
            </a:pPr>
            <a:endParaRPr lang="fr-FR" dirty="0"/>
          </a:p>
        </p:txBody>
      </p:sp>
    </p:spTree>
    <p:extLst>
      <p:ext uri="{BB962C8B-B14F-4D97-AF65-F5344CB8AC3E}">
        <p14:creationId xmlns:p14="http://schemas.microsoft.com/office/powerpoint/2010/main" val="284998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txBox="1">
            <a:spLocks/>
          </p:cNvSpPr>
          <p:nvPr/>
        </p:nvSpPr>
        <p:spPr>
          <a:xfrm>
            <a:off x="496387" y="130630"/>
            <a:ext cx="9065623" cy="5155474"/>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ctr"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1pPr>
            <a:lvl2pPr marR="0" algn="l" rtl="0">
              <a:lnSpc>
                <a:spcPct val="100000"/>
              </a:lnSpc>
              <a:spcBef>
                <a:spcPts val="480"/>
              </a:spcBef>
              <a:spcAft>
                <a:spcPts val="0"/>
              </a:spcAft>
              <a:buClr>
                <a:srgbClr val="114454"/>
              </a:buClr>
              <a:buSzPct val="100000"/>
              <a:buFont typeface="Nixie One"/>
              <a:buChar char="▫"/>
              <a:defRPr sz="2400" b="0" i="0" u="none" strike="noStrike" cap="none" baseline="0">
                <a:solidFill>
                  <a:srgbClr val="114454"/>
                </a:solidFill>
                <a:latin typeface="Nixie One"/>
                <a:ea typeface="Nixie One"/>
                <a:cs typeface="Nixie One"/>
                <a:sym typeface="Nixie One"/>
                <a:rtl val="0"/>
              </a:defRPr>
            </a:lvl2pPr>
            <a:lvl3pPr marR="0" algn="l" rtl="0">
              <a:lnSpc>
                <a:spcPct val="100000"/>
              </a:lnSpc>
              <a:spcBef>
                <a:spcPts val="480"/>
              </a:spcBef>
              <a:spcAft>
                <a:spcPts val="0"/>
              </a:spcAft>
              <a:buClr>
                <a:srgbClr val="114454"/>
              </a:buClr>
              <a:buSzPct val="100000"/>
              <a:buFont typeface="Nixie One"/>
              <a:buNone/>
              <a:defRPr sz="2400" b="0" i="0" u="none" strike="noStrike" cap="none" baseline="0">
                <a:solidFill>
                  <a:srgbClr val="114454"/>
                </a:solidFill>
                <a:latin typeface="Nixie One"/>
                <a:ea typeface="Nixie One"/>
                <a:cs typeface="Nixie One"/>
                <a:sym typeface="Nixie One"/>
                <a:rtl val="0"/>
              </a:defRPr>
            </a:lvl3pPr>
            <a:lvl4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4pPr>
            <a:lvl5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5pPr>
            <a:lvl6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6pPr>
            <a:lvl7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7pPr>
            <a:lvl8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8pPr>
            <a:lvl9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9pPr>
          </a:lstStyle>
          <a:p>
            <a:pPr>
              <a:buClrTx/>
            </a:pPr>
            <a:endParaRPr lang="fr-FR" dirty="0" smtClean="0">
              <a:latin typeface="+mj-lt"/>
            </a:endParaRPr>
          </a:p>
          <a:p>
            <a:pPr marL="393192" lvl="1">
              <a:buClrTx/>
              <a:buFont typeface="Nixie One"/>
              <a:buNone/>
            </a:pPr>
            <a:r>
              <a:rPr lang="fr-FR" sz="3200" b="1" dirty="0" smtClean="0">
                <a:solidFill>
                  <a:schemeClr val="accent1">
                    <a:lumMod val="75000"/>
                  </a:schemeClr>
                </a:solidFill>
                <a:latin typeface="+mj-lt"/>
                <a:cs typeface="Times New Roman" panose="02020603050405020304" pitchFamily="18" charset="0"/>
              </a:rPr>
              <a:t>3. Administrateur:</a:t>
            </a:r>
          </a:p>
          <a:p>
            <a:pPr algn="l"/>
            <a:r>
              <a:rPr lang="fr-FR" sz="2800" dirty="0">
                <a:solidFill>
                  <a:schemeClr val="accent1">
                    <a:lumMod val="75000"/>
                  </a:schemeClr>
                </a:solidFill>
                <a:latin typeface="+mj-lt"/>
                <a:cs typeface="Times New Roman" panose="02020603050405020304" pitchFamily="18" charset="0"/>
              </a:rPr>
              <a:t>► </a:t>
            </a:r>
            <a:r>
              <a:rPr lang="fr-FR" sz="2800" dirty="0" smtClean="0">
                <a:solidFill>
                  <a:schemeClr val="tx1"/>
                </a:solidFill>
                <a:latin typeface="+mj-lt"/>
              </a:rPr>
              <a:t>gérer les agences.</a:t>
            </a:r>
          </a:p>
          <a:p>
            <a:pPr algn="l"/>
            <a:r>
              <a:rPr lang="fr-FR" sz="2800" dirty="0">
                <a:solidFill>
                  <a:schemeClr val="accent1">
                    <a:lumMod val="75000"/>
                  </a:schemeClr>
                </a:solidFill>
                <a:latin typeface="+mj-lt"/>
                <a:cs typeface="Times New Roman" panose="02020603050405020304" pitchFamily="18" charset="0"/>
              </a:rPr>
              <a:t>► </a:t>
            </a:r>
            <a:r>
              <a:rPr lang="fr-FR" sz="2800" dirty="0" smtClean="0">
                <a:solidFill>
                  <a:schemeClr val="tx1"/>
                </a:solidFill>
                <a:latin typeface="+mj-lt"/>
              </a:rPr>
              <a:t>Les statistiques.</a:t>
            </a:r>
          </a:p>
          <a:p>
            <a:pPr lvl="1">
              <a:buClrTx/>
              <a:buFont typeface="Nixie One"/>
              <a:buNone/>
            </a:pPr>
            <a:endParaRPr lang="fr-FR" dirty="0" smtClean="0">
              <a:solidFill>
                <a:srgbClr val="FF0000"/>
              </a:solidFill>
              <a:latin typeface="+mj-lt"/>
            </a:endParaRPr>
          </a:p>
          <a:p>
            <a:pPr lvl="1">
              <a:buClrTx/>
              <a:buFont typeface="Nixie One"/>
              <a:buNone/>
            </a:pPr>
            <a:endParaRPr lang="fr-FR" dirty="0">
              <a:solidFill>
                <a:srgbClr val="FF0000"/>
              </a:solidFill>
              <a:latin typeface="+mj-lt"/>
            </a:endParaRPr>
          </a:p>
          <a:p>
            <a:pPr lvl="1">
              <a:buClrTx/>
              <a:buFont typeface="Nixie One"/>
              <a:buNone/>
            </a:pPr>
            <a:endParaRPr lang="fr-FR" dirty="0" smtClean="0">
              <a:solidFill>
                <a:srgbClr val="FF0000"/>
              </a:solidFill>
              <a:latin typeface="+mj-lt"/>
            </a:endParaRPr>
          </a:p>
          <a:p>
            <a:pPr lvl="1">
              <a:buClrTx/>
              <a:buFont typeface="Nixie One"/>
              <a:buNone/>
            </a:pPr>
            <a:endParaRPr lang="fr-FR" dirty="0">
              <a:solidFill>
                <a:srgbClr val="FF0000"/>
              </a:solidFill>
              <a:latin typeface="+mj-lt"/>
            </a:endParaRPr>
          </a:p>
          <a:p>
            <a:pPr lvl="1">
              <a:buClrTx/>
              <a:buFont typeface="Nixie One"/>
              <a:buNone/>
            </a:pPr>
            <a:endParaRPr lang="fr-FR" dirty="0" smtClean="0">
              <a:solidFill>
                <a:srgbClr val="FF0000"/>
              </a:solidFill>
              <a:latin typeface="+mj-lt"/>
            </a:endParaRPr>
          </a:p>
          <a:p>
            <a:pPr lvl="1">
              <a:buClrTx/>
              <a:buFont typeface="Nixie One"/>
              <a:buNone/>
            </a:pPr>
            <a:endParaRPr lang="fr-FR" dirty="0">
              <a:solidFill>
                <a:srgbClr val="FF0000"/>
              </a:solidFill>
              <a:latin typeface="+mj-lt"/>
            </a:endParaRPr>
          </a:p>
          <a:p>
            <a:pPr lvl="1">
              <a:buClrTx/>
              <a:buFont typeface="Nixie One"/>
              <a:buNone/>
            </a:pPr>
            <a:endParaRPr lang="fr-FR" dirty="0" smtClean="0">
              <a:solidFill>
                <a:srgbClr val="FF0000"/>
              </a:solidFill>
              <a:latin typeface="+mj-lt"/>
            </a:endParaRPr>
          </a:p>
          <a:p>
            <a:pPr lvl="1">
              <a:buClrTx/>
              <a:buFont typeface="Nixie One"/>
              <a:buNone/>
            </a:pPr>
            <a:endParaRPr lang="fr-FR" dirty="0" smtClean="0">
              <a:solidFill>
                <a:srgbClr val="FF0000"/>
              </a:solidFill>
              <a:latin typeface="+mj-lt"/>
            </a:endParaRPr>
          </a:p>
          <a:p>
            <a:pPr>
              <a:buClrTx/>
            </a:pPr>
            <a:endParaRPr lang="fr-FR" dirty="0">
              <a:latin typeface="+mj-lt"/>
            </a:endParaRPr>
          </a:p>
        </p:txBody>
      </p:sp>
    </p:spTree>
    <p:extLst>
      <p:ext uri="{BB962C8B-B14F-4D97-AF65-F5344CB8AC3E}">
        <p14:creationId xmlns:p14="http://schemas.microsoft.com/office/powerpoint/2010/main" val="392725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457200" y="121920"/>
            <a:ext cx="8111752" cy="664448"/>
          </a:xfrm>
          <a:prstGeom prst="rect">
            <a:avLst/>
          </a:prstGeom>
        </p:spPr>
        <p:txBody>
          <a:bodyPr vert="horz" lIns="0" rIns="0" bIns="0" anchor="b">
            <a:normAutofit/>
          </a:bodyPr>
          <a:lstStyle/>
          <a:p>
            <a:pPr lvl="1" algn="ctr">
              <a:buClrTx/>
            </a:pPr>
            <a:r>
              <a:rPr lang="fr-FR" sz="2800" b="1" dirty="0" smtClean="0">
                <a:solidFill>
                  <a:schemeClr val="accent1">
                    <a:lumMod val="75000"/>
                  </a:schemeClr>
                </a:solidFill>
              </a:rPr>
              <a:t>        </a:t>
            </a:r>
            <a:r>
              <a:rPr lang="fr-FR" sz="3200" b="1" dirty="0" smtClean="0">
                <a:solidFill>
                  <a:schemeClr val="accent1">
                    <a:lumMod val="75000"/>
                  </a:schemeClr>
                </a:solidFill>
              </a:rPr>
              <a:t>Besoins </a:t>
            </a:r>
            <a:r>
              <a:rPr lang="fr-FR" sz="3200" b="1" dirty="0">
                <a:solidFill>
                  <a:schemeClr val="accent1">
                    <a:lumMod val="75000"/>
                  </a:schemeClr>
                </a:solidFill>
              </a:rPr>
              <a:t>non </a:t>
            </a:r>
            <a:r>
              <a:rPr lang="fr-FR" sz="3200" b="1" dirty="0" smtClean="0">
                <a:solidFill>
                  <a:schemeClr val="accent1">
                    <a:lumMod val="75000"/>
                  </a:schemeClr>
                </a:solidFill>
              </a:rPr>
              <a:t>fonctionnels</a:t>
            </a:r>
            <a:endParaRPr lang="fr-FR" sz="3200" b="1" dirty="0">
              <a:solidFill>
                <a:schemeClr val="accent1">
                  <a:lumMod val="75000"/>
                </a:schemeClr>
              </a:solidFill>
            </a:endParaRPr>
          </a:p>
        </p:txBody>
      </p:sp>
      <p:sp>
        <p:nvSpPr>
          <p:cNvPr id="4" name="Espace réservé du contenu 2"/>
          <p:cNvSpPr txBox="1">
            <a:spLocks/>
          </p:cNvSpPr>
          <p:nvPr/>
        </p:nvSpPr>
        <p:spPr>
          <a:xfrm>
            <a:off x="367661" y="889197"/>
            <a:ext cx="8696862" cy="4357132"/>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ctr"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1pPr>
            <a:lvl2pPr marR="0" algn="l" rtl="0">
              <a:lnSpc>
                <a:spcPct val="100000"/>
              </a:lnSpc>
              <a:spcBef>
                <a:spcPts val="480"/>
              </a:spcBef>
              <a:spcAft>
                <a:spcPts val="0"/>
              </a:spcAft>
              <a:buClr>
                <a:srgbClr val="114454"/>
              </a:buClr>
              <a:buSzPct val="100000"/>
              <a:buFont typeface="Nixie One"/>
              <a:buChar char="▫"/>
              <a:defRPr sz="2400" b="0" i="0" u="none" strike="noStrike" cap="none" baseline="0">
                <a:solidFill>
                  <a:srgbClr val="114454"/>
                </a:solidFill>
                <a:latin typeface="Nixie One"/>
                <a:ea typeface="Nixie One"/>
                <a:cs typeface="Nixie One"/>
                <a:sym typeface="Nixie One"/>
                <a:rtl val="0"/>
              </a:defRPr>
            </a:lvl2pPr>
            <a:lvl3pPr marR="0" algn="l" rtl="0">
              <a:lnSpc>
                <a:spcPct val="100000"/>
              </a:lnSpc>
              <a:spcBef>
                <a:spcPts val="480"/>
              </a:spcBef>
              <a:spcAft>
                <a:spcPts val="0"/>
              </a:spcAft>
              <a:buClr>
                <a:srgbClr val="114454"/>
              </a:buClr>
              <a:buSzPct val="100000"/>
              <a:buFont typeface="Nixie One"/>
              <a:buNone/>
              <a:defRPr sz="2400" b="0" i="0" u="none" strike="noStrike" cap="none" baseline="0">
                <a:solidFill>
                  <a:srgbClr val="114454"/>
                </a:solidFill>
                <a:latin typeface="Nixie One"/>
                <a:ea typeface="Nixie One"/>
                <a:cs typeface="Nixie One"/>
                <a:sym typeface="Nixie One"/>
                <a:rtl val="0"/>
              </a:defRPr>
            </a:lvl3pPr>
            <a:lvl4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4pPr>
            <a:lvl5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5pPr>
            <a:lvl6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6pPr>
            <a:lvl7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7pPr>
            <a:lvl8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8pPr>
            <a:lvl9pPr marR="0" algn="l" rtl="0">
              <a:lnSpc>
                <a:spcPct val="100000"/>
              </a:lnSpc>
              <a:spcBef>
                <a:spcPts val="360"/>
              </a:spcBef>
              <a:spcAft>
                <a:spcPts val="0"/>
              </a:spcAft>
              <a:buClr>
                <a:srgbClr val="114454"/>
              </a:buClr>
              <a:buSzPct val="100000"/>
              <a:buFont typeface="Nixie One"/>
              <a:buNone/>
              <a:defRPr sz="1800" b="0" i="0" u="none" strike="noStrike" cap="none" baseline="0">
                <a:solidFill>
                  <a:srgbClr val="114454"/>
                </a:solidFill>
                <a:latin typeface="Nixie One"/>
                <a:ea typeface="Nixie One"/>
                <a:cs typeface="Nixie One"/>
                <a:sym typeface="Nixie One"/>
                <a:rtl val="0"/>
              </a:defRPr>
            </a:lvl9pPr>
          </a:lstStyle>
          <a:p>
            <a:pPr algn="l">
              <a:buClr>
                <a:schemeClr val="tx2"/>
              </a:buClr>
            </a:pPr>
            <a:endParaRPr lang="fr-FR" sz="2800" dirty="0" smtClean="0">
              <a:solidFill>
                <a:schemeClr val="accent1">
                  <a:lumMod val="75000"/>
                </a:schemeClr>
              </a:solidFill>
              <a:latin typeface="Times New Roman" panose="02020603050405020304" pitchFamily="18" charset="0"/>
              <a:cs typeface="Times New Roman" panose="02020603050405020304" pitchFamily="18" charset="0"/>
            </a:endParaRPr>
          </a:p>
          <a:p>
            <a:pPr algn="l">
              <a:buClr>
                <a:schemeClr val="tx2"/>
              </a:buClr>
            </a:pPr>
            <a:r>
              <a:rPr lang="fr-FR" sz="2800" dirty="0" smtClean="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solidFill>
                  <a:schemeClr val="tx1"/>
                </a:solidFill>
                <a:latin typeface="+mj-lt"/>
              </a:rPr>
              <a:t>La performance</a:t>
            </a:r>
            <a:r>
              <a:rPr lang="fr-FR" sz="2800" b="1" dirty="0" smtClean="0">
                <a:latin typeface="+mj-lt"/>
              </a:rPr>
              <a:t> </a:t>
            </a:r>
          </a:p>
          <a:p>
            <a:pPr algn="l">
              <a:buClr>
                <a:schemeClr val="tx2"/>
              </a:buClr>
            </a:pPr>
            <a:r>
              <a:rPr lang="fr-FR" sz="2800" dirty="0" smtClean="0">
                <a:solidFill>
                  <a:schemeClr val="accent1">
                    <a:lumMod val="75000"/>
                  </a:schemeClr>
                </a:solidFill>
                <a:latin typeface="+mj-lt"/>
                <a:cs typeface="Times New Roman" panose="02020603050405020304" pitchFamily="18" charset="0"/>
              </a:rPr>
              <a:t>► </a:t>
            </a:r>
            <a:r>
              <a:rPr lang="fr-FR" sz="2800" dirty="0" smtClean="0">
                <a:solidFill>
                  <a:schemeClr val="tx1"/>
                </a:solidFill>
                <a:latin typeface="+mj-lt"/>
              </a:rPr>
              <a:t>Rapidité</a:t>
            </a:r>
            <a:r>
              <a:rPr lang="fr-FR" sz="2800" b="1" dirty="0" smtClean="0">
                <a:solidFill>
                  <a:schemeClr val="tx1"/>
                </a:solidFill>
                <a:latin typeface="+mj-lt"/>
              </a:rPr>
              <a:t> </a:t>
            </a:r>
            <a:endParaRPr lang="en-US" sz="2800" dirty="0" smtClean="0">
              <a:solidFill>
                <a:schemeClr val="tx1"/>
              </a:solidFill>
              <a:latin typeface="+mj-lt"/>
            </a:endParaRPr>
          </a:p>
          <a:p>
            <a:pPr lvl="1">
              <a:buClr>
                <a:schemeClr val="tx2"/>
              </a:buClr>
              <a:buNone/>
            </a:pPr>
            <a:r>
              <a:rPr lang="fr-FR" sz="2800" dirty="0" smtClean="0">
                <a:solidFill>
                  <a:schemeClr val="accent1">
                    <a:lumMod val="75000"/>
                  </a:schemeClr>
                </a:solidFill>
                <a:latin typeface="+mj-lt"/>
                <a:cs typeface="Times New Roman" panose="02020603050405020304" pitchFamily="18" charset="0"/>
              </a:rPr>
              <a:t>► </a:t>
            </a:r>
            <a:r>
              <a:rPr lang="fr-FR" sz="2800" dirty="0" smtClean="0">
                <a:solidFill>
                  <a:schemeClr val="tx1"/>
                </a:solidFill>
                <a:latin typeface="+mj-lt"/>
              </a:rPr>
              <a:t>Disponibilité</a:t>
            </a:r>
            <a:r>
              <a:rPr lang="fr-FR" sz="2800" b="1" dirty="0" smtClean="0">
                <a:solidFill>
                  <a:schemeClr val="tx1"/>
                </a:solidFill>
                <a:latin typeface="+mj-lt"/>
              </a:rPr>
              <a:t> </a:t>
            </a:r>
          </a:p>
          <a:p>
            <a:pPr lvl="1">
              <a:buClr>
                <a:schemeClr val="tx2"/>
              </a:buClr>
              <a:buNone/>
            </a:pPr>
            <a:r>
              <a:rPr lang="fr-FR" sz="2800" dirty="0" smtClean="0">
                <a:solidFill>
                  <a:schemeClr val="accent1">
                    <a:lumMod val="75000"/>
                  </a:schemeClr>
                </a:solidFill>
                <a:latin typeface="+mj-lt"/>
                <a:cs typeface="Times New Roman" panose="02020603050405020304" pitchFamily="18" charset="0"/>
              </a:rPr>
              <a:t>► </a:t>
            </a:r>
            <a:r>
              <a:rPr lang="fr-FR" sz="2800" dirty="0" smtClean="0">
                <a:solidFill>
                  <a:schemeClr val="tx1"/>
                </a:solidFill>
                <a:latin typeface="+mj-lt"/>
              </a:rPr>
              <a:t>Fiabilité </a:t>
            </a:r>
          </a:p>
          <a:p>
            <a:pPr lvl="1">
              <a:buClr>
                <a:schemeClr val="tx2"/>
              </a:buClr>
              <a:buNone/>
            </a:pPr>
            <a:r>
              <a:rPr lang="fr-FR" sz="2800" dirty="0" smtClean="0">
                <a:solidFill>
                  <a:schemeClr val="accent1">
                    <a:lumMod val="75000"/>
                  </a:schemeClr>
                </a:solidFill>
                <a:latin typeface="+mj-lt"/>
                <a:cs typeface="Times New Roman" panose="02020603050405020304" pitchFamily="18" charset="0"/>
              </a:rPr>
              <a:t>► </a:t>
            </a:r>
            <a:r>
              <a:rPr lang="fr-FR" sz="2800" dirty="0" smtClean="0">
                <a:solidFill>
                  <a:schemeClr val="tx1"/>
                </a:solidFill>
                <a:latin typeface="+mj-lt"/>
              </a:rPr>
              <a:t>La convivialité</a:t>
            </a:r>
            <a:endParaRPr lang="fr-FR" sz="2800" dirty="0">
              <a:solidFill>
                <a:schemeClr val="tx1"/>
              </a:solidFill>
              <a:latin typeface="+mj-lt"/>
            </a:endParaRPr>
          </a:p>
        </p:txBody>
      </p:sp>
    </p:spTree>
    <p:extLst>
      <p:ext uri="{BB962C8B-B14F-4D97-AF65-F5344CB8AC3E}">
        <p14:creationId xmlns:p14="http://schemas.microsoft.com/office/powerpoint/2010/main" val="191810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3676650" y="3162250"/>
            <a:ext cx="5372100" cy="1159799"/>
          </a:xfrm>
          <a:prstGeom prst="rect">
            <a:avLst/>
          </a:prstGeom>
        </p:spPr>
        <p:txBody>
          <a:bodyPr lIns="91425" tIns="91425" rIns="91425" bIns="91425" anchor="b" anchorCtr="0">
            <a:noAutofit/>
          </a:bodyPr>
          <a:lstStyle/>
          <a:p>
            <a:pPr lvl="0"/>
            <a:r>
              <a:rPr lang="fr-FR" sz="4000" dirty="0" smtClean="0">
                <a:solidFill>
                  <a:schemeClr val="accent1">
                    <a:lumMod val="75000"/>
                  </a:schemeClr>
                </a:solidFill>
              </a:rPr>
              <a:t>Analyse des besoins</a:t>
            </a:r>
            <a:endParaRPr lang="en" sz="4000" dirty="0">
              <a:solidFill>
                <a:schemeClr val="accent1">
                  <a:lumMod val="75000"/>
                </a:schemeClr>
              </a:solidFill>
            </a:endParaRPr>
          </a:p>
        </p:txBody>
      </p:sp>
      <p:sp>
        <p:nvSpPr>
          <p:cNvPr id="135" name="Shape 135"/>
          <p:cNvSpPr txBox="1"/>
          <p:nvPr/>
        </p:nvSpPr>
        <p:spPr>
          <a:xfrm>
            <a:off x="0" y="503350"/>
            <a:ext cx="3471299" cy="3818699"/>
          </a:xfrm>
          <a:prstGeom prst="rect">
            <a:avLst/>
          </a:prstGeom>
          <a:noFill/>
          <a:ln>
            <a:noFill/>
          </a:ln>
        </p:spPr>
        <p:txBody>
          <a:bodyPr lIns="91425" tIns="91425" rIns="91425" bIns="91425" anchor="ctr" anchorCtr="0">
            <a:noAutofit/>
          </a:bodyPr>
          <a:lstStyle/>
          <a:p>
            <a:pPr algn="ctr">
              <a:spcBef>
                <a:spcPts val="0"/>
              </a:spcBef>
              <a:buNone/>
            </a:pPr>
            <a:r>
              <a:rPr lang="en" sz="20000" dirty="0">
                <a:solidFill>
                  <a:srgbClr val="18637B"/>
                </a:solidFill>
                <a:latin typeface="Roboto Slab"/>
                <a:ea typeface="Roboto Slab"/>
                <a:cs typeface="Roboto Slab"/>
                <a:sym typeface="Roboto Slab"/>
              </a:rPr>
              <a:t>3</a:t>
            </a:r>
          </a:p>
        </p:txBody>
      </p:sp>
    </p:spTree>
    <p:extLst>
      <p:ext uri="{BB962C8B-B14F-4D97-AF65-F5344CB8AC3E}">
        <p14:creationId xmlns:p14="http://schemas.microsoft.com/office/powerpoint/2010/main" val="1614162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txBox="1">
            <a:spLocks/>
          </p:cNvSpPr>
          <p:nvPr/>
        </p:nvSpPr>
        <p:spPr>
          <a:xfrm>
            <a:off x="236220" y="0"/>
            <a:ext cx="8907780" cy="5143500"/>
          </a:xfrm>
          <a:prstGeom prst="rect">
            <a:avLst/>
          </a:prstGeom>
        </p:spPr>
        <p:txBody>
          <a:bodyPr>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514350" indent="-514350">
              <a:buFont typeface="+mj-lt"/>
              <a:buAutoNum type="arabicPeriod"/>
            </a:pPr>
            <a:endParaRPr lang="fr-FR" sz="3100" b="1" dirty="0" smtClean="0"/>
          </a:p>
          <a:p>
            <a:endParaRPr lang="fr-FR" b="1" dirty="0" smtClean="0"/>
          </a:p>
          <a:p>
            <a:r>
              <a:rPr lang="fr-FR" sz="3000" b="1" dirty="0" smtClean="0">
                <a:solidFill>
                  <a:schemeClr val="accent1">
                    <a:lumMod val="75000"/>
                  </a:schemeClr>
                </a:solidFill>
              </a:rPr>
              <a:t>          Diagramme de cas d’utilisation  :</a:t>
            </a:r>
          </a:p>
          <a:p>
            <a:endParaRPr lang="fr-FR" sz="2400" dirty="0" smtClean="0"/>
          </a:p>
          <a:p>
            <a:pPr lvl="1"/>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b="1" dirty="0" smtClean="0"/>
              <a:t>Citoyen</a:t>
            </a:r>
          </a:p>
          <a:p>
            <a:pPr lvl="1"/>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b="1" dirty="0" smtClean="0"/>
              <a:t>Administrateur</a:t>
            </a:r>
          </a:p>
          <a:p>
            <a:pPr lvl="1"/>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b="1" dirty="0" smtClean="0"/>
              <a:t>Agent</a:t>
            </a:r>
          </a:p>
          <a:p>
            <a:pPr marL="365760" lvl="1"/>
            <a:r>
              <a:rPr lang="fr-FR" b="1" dirty="0" smtClean="0"/>
              <a:t/>
            </a:r>
            <a:br>
              <a:rPr lang="fr-FR" b="1" dirty="0" smtClean="0"/>
            </a:br>
            <a:endParaRPr lang="fr-FR" b="1" dirty="0"/>
          </a:p>
        </p:txBody>
      </p:sp>
    </p:spTree>
    <p:extLst>
      <p:ext uri="{BB962C8B-B14F-4D97-AF65-F5344CB8AC3E}">
        <p14:creationId xmlns:p14="http://schemas.microsoft.com/office/powerpoint/2010/main" val="54292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026885" y="337458"/>
            <a:ext cx="6858000" cy="461665"/>
          </a:xfrm>
          <a:prstGeom prst="rect">
            <a:avLst/>
          </a:prstGeom>
          <a:noFill/>
        </p:spPr>
        <p:txBody>
          <a:bodyPr wrap="square" rtlCol="0">
            <a:spAutoFit/>
          </a:bodyPr>
          <a:lstStyle/>
          <a:p>
            <a:r>
              <a:rPr lang="fr-FR" sz="2400" dirty="0">
                <a:solidFill>
                  <a:schemeClr val="accent1">
                    <a:lumMod val="75000"/>
                  </a:schemeClr>
                </a:solidFill>
              </a:rPr>
              <a:t>Diagramme de cas </a:t>
            </a:r>
            <a:r>
              <a:rPr lang="fr-FR" sz="2400" dirty="0" smtClean="0">
                <a:solidFill>
                  <a:schemeClr val="accent1">
                    <a:lumMod val="75000"/>
                  </a:schemeClr>
                </a:solidFill>
              </a:rPr>
              <a:t>d’utilisation pour un Citoyen</a:t>
            </a:r>
            <a:endParaRPr lang="en-US" sz="2400" dirty="0">
              <a:solidFill>
                <a:schemeClr val="accent1">
                  <a:lumMod val="75000"/>
                </a:schemeClr>
              </a:solidFill>
            </a:endParaRPr>
          </a:p>
        </p:txBody>
      </p:sp>
      <p:pic>
        <p:nvPicPr>
          <p:cNvPr id="3" name="Picture 69"/>
          <p:cNvPicPr/>
          <p:nvPr/>
        </p:nvPicPr>
        <p:blipFill>
          <a:blip r:embed="rId2">
            <a:extLst>
              <a:ext uri="{28A0092B-C50C-407E-A947-70E740481C1C}">
                <a14:useLocalDpi xmlns:a14="http://schemas.microsoft.com/office/drawing/2010/main" val="0"/>
              </a:ext>
            </a:extLst>
          </a:blip>
          <a:stretch>
            <a:fillRect/>
          </a:stretch>
        </p:blipFill>
        <p:spPr>
          <a:xfrm>
            <a:off x="1665060" y="1130935"/>
            <a:ext cx="6219825" cy="3072130"/>
          </a:xfrm>
          <a:prstGeom prst="rect">
            <a:avLst/>
          </a:prstGeom>
        </p:spPr>
      </p:pic>
    </p:spTree>
    <p:extLst>
      <p:ext uri="{BB962C8B-B14F-4D97-AF65-F5344CB8AC3E}">
        <p14:creationId xmlns:p14="http://schemas.microsoft.com/office/powerpoint/2010/main" val="2939312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cxnSp>
        <p:nvCxnSpPr>
          <p:cNvPr id="339" name="Shape 339"/>
          <p:cNvCxnSpPr/>
          <p:nvPr/>
        </p:nvCxnSpPr>
        <p:spPr>
          <a:xfrm>
            <a:off x="-9599" y="2565547"/>
            <a:ext cx="9153599" cy="0"/>
          </a:xfrm>
          <a:prstGeom prst="straightConnector1">
            <a:avLst/>
          </a:prstGeom>
          <a:noFill/>
          <a:ln w="9525" cap="flat" cmpd="sng">
            <a:solidFill>
              <a:srgbClr val="617A86"/>
            </a:solidFill>
            <a:prstDash val="dash"/>
            <a:round/>
            <a:headEnd type="none" w="lg" len="lg"/>
            <a:tailEnd type="none" w="lg" len="lg"/>
          </a:ln>
        </p:spPr>
      </p:cxnSp>
      <p:sp>
        <p:nvSpPr>
          <p:cNvPr id="340" name="Shape 340"/>
          <p:cNvSpPr txBox="1">
            <a:spLocks noGrp="1"/>
          </p:cNvSpPr>
          <p:nvPr>
            <p:ph type="title" idx="4294967295"/>
          </p:nvPr>
        </p:nvSpPr>
        <p:spPr>
          <a:xfrm>
            <a:off x="2131222" y="215510"/>
            <a:ext cx="5275499" cy="641099"/>
          </a:xfrm>
          <a:prstGeom prst="rect">
            <a:avLst/>
          </a:prstGeom>
          <a:noFill/>
          <a:ln>
            <a:noFill/>
          </a:ln>
        </p:spPr>
        <p:txBody>
          <a:bodyPr lIns="91425" tIns="91425" rIns="91425" bIns="91425" anchor="b" anchorCtr="0">
            <a:noAutofit/>
          </a:bodyPr>
          <a:lstStyle/>
          <a:p>
            <a:pPr lvl="0" algn="ctr" rtl="0">
              <a:spcBef>
                <a:spcPts val="0"/>
              </a:spcBef>
              <a:buNone/>
            </a:pPr>
            <a:r>
              <a:rPr lang="en" dirty="0"/>
              <a:t>Our process is easy</a:t>
            </a:r>
          </a:p>
        </p:txBody>
      </p:sp>
      <p:sp>
        <p:nvSpPr>
          <p:cNvPr id="341" name="Shape 341"/>
          <p:cNvSpPr/>
          <p:nvPr/>
        </p:nvSpPr>
        <p:spPr>
          <a:xfrm>
            <a:off x="537969" y="2367590"/>
            <a:ext cx="419099" cy="419399"/>
          </a:xfrm>
          <a:prstGeom prst="donut">
            <a:avLst>
              <a:gd name="adj" fmla="val 24108"/>
            </a:avLst>
          </a:prstGeom>
          <a:solidFill>
            <a:srgbClr val="F8BB00">
              <a:alpha val="86670"/>
            </a:srgbClr>
          </a:solidFill>
          <a:ln>
            <a:noFill/>
          </a:ln>
        </p:spPr>
        <p:txBody>
          <a:bodyPr lIns="91425" tIns="91425" rIns="91425" bIns="91425" anchor="ctr" anchorCtr="0">
            <a:noAutofit/>
          </a:bodyPr>
          <a:lstStyle/>
          <a:p>
            <a:pPr>
              <a:spcBef>
                <a:spcPts val="0"/>
              </a:spcBef>
              <a:buNone/>
            </a:pPr>
            <a:endParaRPr/>
          </a:p>
        </p:txBody>
      </p:sp>
      <p:cxnSp>
        <p:nvCxnSpPr>
          <p:cNvPr id="342" name="Shape 342"/>
          <p:cNvCxnSpPr/>
          <p:nvPr/>
        </p:nvCxnSpPr>
        <p:spPr>
          <a:xfrm rot="10800000">
            <a:off x="747518" y="1689249"/>
            <a:ext cx="0" cy="876300"/>
          </a:xfrm>
          <a:prstGeom prst="straightConnector1">
            <a:avLst/>
          </a:prstGeom>
          <a:noFill/>
          <a:ln w="19050" cap="flat" cmpd="sng">
            <a:solidFill>
              <a:srgbClr val="617A86"/>
            </a:solidFill>
            <a:prstDash val="solid"/>
            <a:round/>
            <a:headEnd type="oval" w="lg" len="lg"/>
            <a:tailEnd type="oval" w="lg" len="lg"/>
          </a:ln>
        </p:spPr>
      </p:cxnSp>
      <p:sp>
        <p:nvSpPr>
          <p:cNvPr id="343" name="Shape 343"/>
          <p:cNvSpPr/>
          <p:nvPr/>
        </p:nvSpPr>
        <p:spPr>
          <a:xfrm>
            <a:off x="1680726" y="2355850"/>
            <a:ext cx="419099" cy="419399"/>
          </a:xfrm>
          <a:prstGeom prst="donut">
            <a:avLst>
              <a:gd name="adj" fmla="val 24108"/>
            </a:avLst>
          </a:prstGeom>
          <a:solidFill>
            <a:srgbClr val="BBCD00">
              <a:alpha val="86670"/>
            </a:srgbClr>
          </a:solidFill>
          <a:ln>
            <a:noFill/>
          </a:ln>
        </p:spPr>
        <p:txBody>
          <a:bodyPr lIns="91425" tIns="91425" rIns="91425" bIns="91425" anchor="ctr" anchorCtr="0">
            <a:noAutofit/>
          </a:bodyPr>
          <a:lstStyle/>
          <a:p>
            <a:pPr>
              <a:spcBef>
                <a:spcPts val="0"/>
              </a:spcBef>
              <a:buNone/>
            </a:pPr>
            <a:endParaRPr/>
          </a:p>
        </p:txBody>
      </p:sp>
      <p:sp>
        <p:nvSpPr>
          <p:cNvPr id="344" name="Shape 344"/>
          <p:cNvSpPr/>
          <p:nvPr/>
        </p:nvSpPr>
        <p:spPr>
          <a:xfrm>
            <a:off x="2888605" y="2355849"/>
            <a:ext cx="419099" cy="419399"/>
          </a:xfrm>
          <a:prstGeom prst="donut">
            <a:avLst>
              <a:gd name="adj" fmla="val 24108"/>
            </a:avLst>
          </a:prstGeom>
          <a:solidFill>
            <a:srgbClr val="65BB48">
              <a:alpha val="86670"/>
            </a:srgbClr>
          </a:solidFill>
          <a:ln>
            <a:noFill/>
          </a:ln>
        </p:spPr>
        <p:txBody>
          <a:bodyPr lIns="91425" tIns="91425" rIns="91425" bIns="91425" anchor="ctr" anchorCtr="0">
            <a:noAutofit/>
          </a:bodyPr>
          <a:lstStyle/>
          <a:p>
            <a:pPr>
              <a:spcBef>
                <a:spcPts val="0"/>
              </a:spcBef>
              <a:buNone/>
            </a:pPr>
            <a:endParaRPr/>
          </a:p>
        </p:txBody>
      </p:sp>
      <p:cxnSp>
        <p:nvCxnSpPr>
          <p:cNvPr id="345" name="Shape 345"/>
          <p:cNvCxnSpPr/>
          <p:nvPr/>
        </p:nvCxnSpPr>
        <p:spPr>
          <a:xfrm>
            <a:off x="1890276" y="2565549"/>
            <a:ext cx="0" cy="876300"/>
          </a:xfrm>
          <a:prstGeom prst="straightConnector1">
            <a:avLst/>
          </a:prstGeom>
          <a:noFill/>
          <a:ln w="19050" cap="flat" cmpd="sng">
            <a:solidFill>
              <a:srgbClr val="617A86"/>
            </a:solidFill>
            <a:prstDash val="solid"/>
            <a:round/>
            <a:headEnd type="oval" w="lg" len="lg"/>
            <a:tailEnd type="oval" w="lg" len="lg"/>
          </a:ln>
        </p:spPr>
      </p:cxnSp>
      <p:cxnSp>
        <p:nvCxnSpPr>
          <p:cNvPr id="346" name="Shape 346"/>
          <p:cNvCxnSpPr/>
          <p:nvPr/>
        </p:nvCxnSpPr>
        <p:spPr>
          <a:xfrm rot="10800000">
            <a:off x="3098155" y="1689249"/>
            <a:ext cx="0" cy="876300"/>
          </a:xfrm>
          <a:prstGeom prst="straightConnector1">
            <a:avLst/>
          </a:prstGeom>
          <a:noFill/>
          <a:ln w="19050" cap="flat" cmpd="sng">
            <a:solidFill>
              <a:srgbClr val="617A86"/>
            </a:solidFill>
            <a:prstDash val="solid"/>
            <a:round/>
            <a:headEnd type="oval" w="lg" len="lg"/>
            <a:tailEnd type="oval" w="lg" len="lg"/>
          </a:ln>
        </p:spPr>
      </p:cxnSp>
      <p:sp>
        <p:nvSpPr>
          <p:cNvPr id="347" name="Shape 347"/>
          <p:cNvSpPr txBox="1"/>
          <p:nvPr/>
        </p:nvSpPr>
        <p:spPr>
          <a:xfrm>
            <a:off x="173247" y="1123230"/>
            <a:ext cx="1148539" cy="439977"/>
          </a:xfrm>
          <a:prstGeom prst="rect">
            <a:avLst/>
          </a:prstGeom>
          <a:noFill/>
          <a:ln>
            <a:noFill/>
          </a:ln>
        </p:spPr>
        <p:txBody>
          <a:bodyPr lIns="91425" tIns="91425" rIns="91425" bIns="91425" anchor="t" anchorCtr="0">
            <a:noAutofit/>
          </a:bodyPr>
          <a:lstStyle/>
          <a:p>
            <a:pPr algn="ctr">
              <a:buClrTx/>
            </a:pPr>
            <a:r>
              <a:rPr lang="fr-FR" sz="1200" dirty="0">
                <a:latin typeface="Times New Roman" panose="02020603050405020304" pitchFamily="18" charset="0"/>
                <a:cs typeface="Times New Roman" panose="02020603050405020304" pitchFamily="18" charset="0"/>
              </a:rPr>
              <a:t>présentation du projet</a:t>
            </a:r>
            <a:endParaRPr lang="en-US" sz="1200" dirty="0">
              <a:latin typeface="Times New Roman" panose="02020603050405020304" pitchFamily="18" charset="0"/>
              <a:cs typeface="Times New Roman" panose="02020603050405020304" pitchFamily="18" charset="0"/>
            </a:endParaRPr>
          </a:p>
        </p:txBody>
      </p:sp>
      <p:sp>
        <p:nvSpPr>
          <p:cNvPr id="348" name="Shape 348"/>
          <p:cNvSpPr txBox="1"/>
          <p:nvPr/>
        </p:nvSpPr>
        <p:spPr>
          <a:xfrm>
            <a:off x="1389303" y="3441849"/>
            <a:ext cx="1069638" cy="470183"/>
          </a:xfrm>
          <a:prstGeom prst="rect">
            <a:avLst/>
          </a:prstGeom>
          <a:noFill/>
          <a:ln>
            <a:noFill/>
          </a:ln>
        </p:spPr>
        <p:txBody>
          <a:bodyPr lIns="91425" tIns="91425" rIns="91425" bIns="91425" anchor="t" anchorCtr="0">
            <a:noAutofit/>
          </a:bodyPr>
          <a:lstStyle/>
          <a:p>
            <a:pPr>
              <a:buClrTx/>
            </a:pPr>
            <a:r>
              <a:rPr lang="fr-FR" sz="1200" dirty="0">
                <a:latin typeface="Times New Roman" panose="02020603050405020304" pitchFamily="18" charset="0"/>
                <a:cs typeface="Times New Roman" panose="02020603050405020304" pitchFamily="18" charset="0"/>
              </a:rPr>
              <a:t>Expression des besoins</a:t>
            </a:r>
          </a:p>
          <a:p>
            <a:pPr algn="ctr"/>
            <a:endParaRPr lang="en" sz="1200" dirty="0">
              <a:solidFill>
                <a:srgbClr val="617A86"/>
              </a:solidFill>
              <a:latin typeface="Varela Round"/>
              <a:ea typeface="Varela Round"/>
              <a:cs typeface="Varela Round"/>
              <a:sym typeface="Varela Round"/>
            </a:endParaRPr>
          </a:p>
        </p:txBody>
      </p:sp>
      <p:sp>
        <p:nvSpPr>
          <p:cNvPr id="349" name="Shape 349"/>
          <p:cNvSpPr txBox="1"/>
          <p:nvPr/>
        </p:nvSpPr>
        <p:spPr>
          <a:xfrm>
            <a:off x="2680781" y="1135312"/>
            <a:ext cx="989087" cy="466115"/>
          </a:xfrm>
          <a:prstGeom prst="rect">
            <a:avLst/>
          </a:prstGeom>
          <a:noFill/>
          <a:ln>
            <a:noFill/>
          </a:ln>
        </p:spPr>
        <p:txBody>
          <a:bodyPr lIns="91425" tIns="91425" rIns="91425" bIns="91425" anchor="t" anchorCtr="0">
            <a:noAutofit/>
          </a:bodyPr>
          <a:lstStyle/>
          <a:p>
            <a:pPr>
              <a:buClrTx/>
            </a:pPr>
            <a:r>
              <a:rPr lang="fr-FR" sz="1200" dirty="0">
                <a:latin typeface="Times New Roman" panose="02020603050405020304" pitchFamily="18" charset="0"/>
                <a:cs typeface="Times New Roman" panose="02020603050405020304" pitchFamily="18" charset="0"/>
              </a:rPr>
              <a:t>Analyse des besoins</a:t>
            </a:r>
          </a:p>
        </p:txBody>
      </p:sp>
      <p:sp>
        <p:nvSpPr>
          <p:cNvPr id="13" name="Shape 343"/>
          <p:cNvSpPr/>
          <p:nvPr/>
        </p:nvSpPr>
        <p:spPr>
          <a:xfrm>
            <a:off x="4019257" y="2367590"/>
            <a:ext cx="419099" cy="419399"/>
          </a:xfrm>
          <a:prstGeom prst="donut">
            <a:avLst>
              <a:gd name="adj" fmla="val 24108"/>
            </a:avLst>
          </a:prstGeom>
          <a:solidFill>
            <a:srgbClr val="0070C0">
              <a:alpha val="86670"/>
            </a:srgbClr>
          </a:solidFill>
          <a:ln>
            <a:noFill/>
          </a:ln>
        </p:spPr>
        <p:txBody>
          <a:bodyPr lIns="91425" tIns="91425" rIns="91425" bIns="91425" anchor="ctr" anchorCtr="0">
            <a:noAutofit/>
          </a:bodyPr>
          <a:lstStyle/>
          <a:p>
            <a:pPr>
              <a:spcBef>
                <a:spcPts val="0"/>
              </a:spcBef>
              <a:buNone/>
            </a:pPr>
            <a:endParaRPr/>
          </a:p>
        </p:txBody>
      </p:sp>
      <p:cxnSp>
        <p:nvCxnSpPr>
          <p:cNvPr id="14" name="Shape 345"/>
          <p:cNvCxnSpPr/>
          <p:nvPr/>
        </p:nvCxnSpPr>
        <p:spPr>
          <a:xfrm>
            <a:off x="4228807" y="2577289"/>
            <a:ext cx="0" cy="876300"/>
          </a:xfrm>
          <a:prstGeom prst="straightConnector1">
            <a:avLst/>
          </a:prstGeom>
          <a:noFill/>
          <a:ln w="19050" cap="flat" cmpd="sng">
            <a:solidFill>
              <a:srgbClr val="617A86"/>
            </a:solidFill>
            <a:prstDash val="solid"/>
            <a:round/>
            <a:headEnd type="oval" w="lg" len="lg"/>
            <a:tailEnd type="oval" w="lg" len="lg"/>
          </a:ln>
        </p:spPr>
      </p:cxnSp>
      <p:sp>
        <p:nvSpPr>
          <p:cNvPr id="15" name="Shape 348"/>
          <p:cNvSpPr txBox="1"/>
          <p:nvPr/>
        </p:nvSpPr>
        <p:spPr>
          <a:xfrm>
            <a:off x="3608406" y="3465893"/>
            <a:ext cx="1298101" cy="546757"/>
          </a:xfrm>
          <a:prstGeom prst="rect">
            <a:avLst/>
          </a:prstGeom>
          <a:noFill/>
          <a:ln>
            <a:noFill/>
          </a:ln>
        </p:spPr>
        <p:txBody>
          <a:bodyPr lIns="91425" tIns="91425" rIns="91425" bIns="91425" anchor="t" anchorCtr="0">
            <a:noAutofit/>
          </a:bodyPr>
          <a:lstStyle/>
          <a:p>
            <a:pPr>
              <a:buClrTx/>
            </a:pPr>
            <a:r>
              <a:rPr lang="fr-FR" sz="1200" dirty="0">
                <a:latin typeface="Times New Roman" panose="02020603050405020304" pitchFamily="18" charset="0"/>
                <a:cs typeface="Times New Roman" panose="02020603050405020304" pitchFamily="18" charset="0"/>
              </a:rPr>
              <a:t>Conception de la base de données</a:t>
            </a:r>
          </a:p>
        </p:txBody>
      </p:sp>
      <p:sp>
        <p:nvSpPr>
          <p:cNvPr id="16" name="Shape 341"/>
          <p:cNvSpPr/>
          <p:nvPr/>
        </p:nvSpPr>
        <p:spPr>
          <a:xfrm>
            <a:off x="5149911" y="2367590"/>
            <a:ext cx="419099" cy="419399"/>
          </a:xfrm>
          <a:prstGeom prst="donut">
            <a:avLst>
              <a:gd name="adj" fmla="val 24108"/>
            </a:avLst>
          </a:prstGeom>
          <a:solidFill>
            <a:schemeClr val="accent6">
              <a:lumMod val="50000"/>
              <a:alpha val="86670"/>
            </a:schemeClr>
          </a:solidFill>
          <a:ln>
            <a:noFill/>
          </a:ln>
        </p:spPr>
        <p:txBody>
          <a:bodyPr lIns="91425" tIns="91425" rIns="91425" bIns="91425" anchor="ctr" anchorCtr="0">
            <a:noAutofit/>
          </a:bodyPr>
          <a:lstStyle/>
          <a:p>
            <a:pPr>
              <a:spcBef>
                <a:spcPts val="0"/>
              </a:spcBef>
              <a:buNone/>
            </a:pPr>
            <a:endParaRPr/>
          </a:p>
        </p:txBody>
      </p:sp>
      <p:cxnSp>
        <p:nvCxnSpPr>
          <p:cNvPr id="17" name="Shape 342"/>
          <p:cNvCxnSpPr/>
          <p:nvPr/>
        </p:nvCxnSpPr>
        <p:spPr>
          <a:xfrm rot="10800000">
            <a:off x="5363977" y="1700989"/>
            <a:ext cx="0" cy="876300"/>
          </a:xfrm>
          <a:prstGeom prst="straightConnector1">
            <a:avLst/>
          </a:prstGeom>
          <a:noFill/>
          <a:ln w="19050" cap="flat" cmpd="sng">
            <a:solidFill>
              <a:srgbClr val="617A86"/>
            </a:solidFill>
            <a:prstDash val="solid"/>
            <a:round/>
            <a:headEnd type="oval" w="lg" len="lg"/>
            <a:tailEnd type="oval" w="lg" len="lg"/>
          </a:ln>
        </p:spPr>
      </p:cxnSp>
      <p:sp>
        <p:nvSpPr>
          <p:cNvPr id="18" name="Shape 347"/>
          <p:cNvSpPr txBox="1"/>
          <p:nvPr/>
        </p:nvSpPr>
        <p:spPr>
          <a:xfrm>
            <a:off x="4693341" y="1100828"/>
            <a:ext cx="1341272" cy="500599"/>
          </a:xfrm>
          <a:prstGeom prst="rect">
            <a:avLst/>
          </a:prstGeom>
          <a:noFill/>
          <a:ln>
            <a:noFill/>
          </a:ln>
        </p:spPr>
        <p:txBody>
          <a:bodyPr lIns="91425" tIns="91425" rIns="91425" bIns="91425" anchor="t" anchorCtr="0">
            <a:noAutofit/>
          </a:bodyPr>
          <a:lstStyle/>
          <a:p>
            <a:pPr>
              <a:buClrTx/>
            </a:pPr>
            <a:r>
              <a:rPr lang="fr-FR" sz="1200" dirty="0">
                <a:latin typeface="Times New Roman" panose="02020603050405020304" pitchFamily="18" charset="0"/>
                <a:cs typeface="Times New Roman" panose="02020603050405020304" pitchFamily="18" charset="0"/>
              </a:rPr>
              <a:t>Outils d’analyse et de développement</a:t>
            </a:r>
          </a:p>
        </p:txBody>
      </p:sp>
      <p:sp>
        <p:nvSpPr>
          <p:cNvPr id="2" name="Rectangle à coins arrondis 1"/>
          <p:cNvSpPr/>
          <p:nvPr/>
        </p:nvSpPr>
        <p:spPr>
          <a:xfrm>
            <a:off x="3780020" y="149011"/>
            <a:ext cx="1583957" cy="5670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000" b="1" dirty="0" smtClean="0">
                <a:ln w="0"/>
                <a:solidFill>
                  <a:schemeClr val="tx1"/>
                </a:solidFill>
                <a:effectLst>
                  <a:outerShdw blurRad="38100" dist="19050" dir="2700000" algn="tl" rotWithShape="0">
                    <a:schemeClr val="dk1">
                      <a:alpha val="40000"/>
                    </a:schemeClr>
                  </a:outerShdw>
                </a:effectLst>
                <a:latin typeface="MV Boli" panose="02000500030200090000" pitchFamily="2" charset="0"/>
                <a:cs typeface="MV Boli" panose="02000500030200090000" pitchFamily="2" charset="0"/>
              </a:rPr>
              <a:t>PLAN</a:t>
            </a:r>
            <a:endParaRPr lang="fr-FR" sz="1600" b="1" dirty="0">
              <a:ln w="0"/>
              <a:solidFill>
                <a:schemeClr val="tx1"/>
              </a:solidFill>
              <a:effectLst>
                <a:outerShdw blurRad="38100" dist="19050" dir="2700000" algn="tl" rotWithShape="0">
                  <a:schemeClr val="dk1">
                    <a:alpha val="40000"/>
                  </a:schemeClr>
                </a:outerShdw>
              </a:effectLst>
              <a:latin typeface="MV Boli" panose="02000500030200090000" pitchFamily="2" charset="0"/>
              <a:cs typeface="MV Boli" panose="02000500030200090000" pitchFamily="2" charset="0"/>
            </a:endParaRPr>
          </a:p>
        </p:txBody>
      </p:sp>
      <p:cxnSp>
        <p:nvCxnSpPr>
          <p:cNvPr id="20" name="Shape 342"/>
          <p:cNvCxnSpPr/>
          <p:nvPr/>
        </p:nvCxnSpPr>
        <p:spPr>
          <a:xfrm rot="10800000">
            <a:off x="6413367" y="2576375"/>
            <a:ext cx="0" cy="876300"/>
          </a:xfrm>
          <a:prstGeom prst="straightConnector1">
            <a:avLst/>
          </a:prstGeom>
          <a:noFill/>
          <a:ln w="19050" cap="flat" cmpd="sng">
            <a:solidFill>
              <a:srgbClr val="617A86"/>
            </a:solidFill>
            <a:prstDash val="solid"/>
            <a:round/>
            <a:headEnd type="oval" w="lg" len="lg"/>
            <a:tailEnd type="oval" w="lg" len="lg"/>
          </a:ln>
        </p:spPr>
      </p:cxnSp>
      <p:sp>
        <p:nvSpPr>
          <p:cNvPr id="21" name="Shape 343"/>
          <p:cNvSpPr/>
          <p:nvPr/>
        </p:nvSpPr>
        <p:spPr>
          <a:xfrm>
            <a:off x="6207013" y="2367590"/>
            <a:ext cx="419099" cy="419399"/>
          </a:xfrm>
          <a:prstGeom prst="donut">
            <a:avLst>
              <a:gd name="adj" fmla="val 24108"/>
            </a:avLst>
          </a:prstGeom>
          <a:solidFill>
            <a:srgbClr val="FF0000">
              <a:alpha val="86670"/>
            </a:srgbClr>
          </a:solidFill>
          <a:ln>
            <a:noFill/>
          </a:ln>
        </p:spPr>
        <p:txBody>
          <a:bodyPr lIns="91425" tIns="91425" rIns="91425" bIns="91425" anchor="ctr" anchorCtr="0">
            <a:noAutofit/>
          </a:bodyPr>
          <a:lstStyle/>
          <a:p>
            <a:pPr>
              <a:spcBef>
                <a:spcPts val="0"/>
              </a:spcBef>
              <a:buNone/>
            </a:pPr>
            <a:endParaRPr/>
          </a:p>
        </p:txBody>
      </p:sp>
      <p:sp>
        <p:nvSpPr>
          <p:cNvPr id="22" name="Shape 348"/>
          <p:cNvSpPr txBox="1"/>
          <p:nvPr/>
        </p:nvSpPr>
        <p:spPr>
          <a:xfrm>
            <a:off x="5811696" y="3481242"/>
            <a:ext cx="1203341" cy="527984"/>
          </a:xfrm>
          <a:prstGeom prst="rect">
            <a:avLst/>
          </a:prstGeom>
          <a:noFill/>
          <a:ln>
            <a:noFill/>
          </a:ln>
        </p:spPr>
        <p:txBody>
          <a:bodyPr lIns="91425" tIns="91425" rIns="91425" bIns="91425" anchor="t" anchorCtr="0">
            <a:noAutofit/>
          </a:bodyPr>
          <a:lstStyle/>
          <a:p>
            <a:pPr>
              <a:buClrTx/>
            </a:pPr>
            <a:r>
              <a:rPr lang="fr-FR" sz="1200" dirty="0">
                <a:latin typeface="Times New Roman" panose="02020603050405020304" pitchFamily="18" charset="0"/>
                <a:cs typeface="Times New Roman" panose="02020603050405020304" pitchFamily="18" charset="0"/>
              </a:rPr>
              <a:t>Démonstration de l’application</a:t>
            </a:r>
          </a:p>
        </p:txBody>
      </p:sp>
      <p:sp>
        <p:nvSpPr>
          <p:cNvPr id="23" name="Shape 343"/>
          <p:cNvSpPr/>
          <p:nvPr/>
        </p:nvSpPr>
        <p:spPr>
          <a:xfrm>
            <a:off x="7163567" y="2355848"/>
            <a:ext cx="419099" cy="419399"/>
          </a:xfrm>
          <a:prstGeom prst="donut">
            <a:avLst>
              <a:gd name="adj" fmla="val 24108"/>
            </a:avLst>
          </a:prstGeom>
          <a:solidFill>
            <a:srgbClr val="7030A0">
              <a:alpha val="86670"/>
            </a:srgbClr>
          </a:solidFill>
          <a:ln>
            <a:noFill/>
          </a:ln>
        </p:spPr>
        <p:txBody>
          <a:bodyPr lIns="91425" tIns="91425" rIns="91425" bIns="91425" anchor="ctr" anchorCtr="0">
            <a:noAutofit/>
          </a:bodyPr>
          <a:lstStyle/>
          <a:p>
            <a:pPr>
              <a:spcBef>
                <a:spcPts val="0"/>
              </a:spcBef>
              <a:buNone/>
            </a:pPr>
            <a:endParaRPr/>
          </a:p>
        </p:txBody>
      </p:sp>
      <p:cxnSp>
        <p:nvCxnSpPr>
          <p:cNvPr id="24" name="Shape 342"/>
          <p:cNvCxnSpPr/>
          <p:nvPr/>
        </p:nvCxnSpPr>
        <p:spPr>
          <a:xfrm rot="10800000">
            <a:off x="7376310" y="1689249"/>
            <a:ext cx="0" cy="876300"/>
          </a:xfrm>
          <a:prstGeom prst="straightConnector1">
            <a:avLst/>
          </a:prstGeom>
          <a:noFill/>
          <a:ln w="19050" cap="flat" cmpd="sng">
            <a:solidFill>
              <a:srgbClr val="617A86"/>
            </a:solidFill>
            <a:prstDash val="solid"/>
            <a:round/>
            <a:headEnd type="oval" w="lg" len="lg"/>
            <a:tailEnd type="oval" w="lg" len="lg"/>
          </a:ln>
        </p:spPr>
      </p:cxnSp>
      <p:sp>
        <p:nvSpPr>
          <p:cNvPr id="25" name="Shape 348"/>
          <p:cNvSpPr txBox="1"/>
          <p:nvPr/>
        </p:nvSpPr>
        <p:spPr>
          <a:xfrm>
            <a:off x="6865509" y="1214830"/>
            <a:ext cx="1082424" cy="316924"/>
          </a:xfrm>
          <a:prstGeom prst="rect">
            <a:avLst/>
          </a:prstGeom>
          <a:noFill/>
          <a:ln>
            <a:noFill/>
          </a:ln>
        </p:spPr>
        <p:txBody>
          <a:bodyPr lIns="91425" tIns="91425" rIns="91425" bIns="91425" anchor="t" anchorCtr="0">
            <a:noAutofit/>
          </a:bodyPr>
          <a:lstStyle/>
          <a:p>
            <a:pPr>
              <a:buClrTx/>
            </a:pPr>
            <a:r>
              <a:rPr lang="fr-FR" sz="1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1348339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41"/>
                                        </p:tgtEl>
                                        <p:attrNameLst>
                                          <p:attrName>style.visibility</p:attrName>
                                        </p:attrNameLst>
                                      </p:cBhvr>
                                      <p:to>
                                        <p:strVal val="visible"/>
                                      </p:to>
                                    </p:set>
                                    <p:animEffect transition="in" filter="fade">
                                      <p:cBhvr>
                                        <p:cTn id="12" dur="1000"/>
                                        <p:tgtEl>
                                          <p:spTgt spid="341"/>
                                        </p:tgtEl>
                                      </p:cBhvr>
                                    </p:animEffect>
                                    <p:anim calcmode="lin" valueType="num">
                                      <p:cBhvr>
                                        <p:cTn id="13" dur="1000" fill="hold"/>
                                        <p:tgtEl>
                                          <p:spTgt spid="341"/>
                                        </p:tgtEl>
                                        <p:attrNameLst>
                                          <p:attrName>ppt_x</p:attrName>
                                        </p:attrNameLst>
                                      </p:cBhvr>
                                      <p:tavLst>
                                        <p:tav tm="0">
                                          <p:val>
                                            <p:strVal val="#ppt_x"/>
                                          </p:val>
                                        </p:tav>
                                        <p:tav tm="100000">
                                          <p:val>
                                            <p:strVal val="#ppt_x"/>
                                          </p:val>
                                        </p:tav>
                                      </p:tavLst>
                                    </p:anim>
                                    <p:anim calcmode="lin" valueType="num">
                                      <p:cBhvr>
                                        <p:cTn id="14" dur="1000" fill="hold"/>
                                        <p:tgtEl>
                                          <p:spTgt spid="341"/>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42"/>
                                        </p:tgtEl>
                                        <p:attrNameLst>
                                          <p:attrName>style.visibility</p:attrName>
                                        </p:attrNameLst>
                                      </p:cBhvr>
                                      <p:to>
                                        <p:strVal val="visible"/>
                                      </p:to>
                                    </p:set>
                                    <p:animEffect transition="in" filter="fade">
                                      <p:cBhvr>
                                        <p:cTn id="17" dur="1000"/>
                                        <p:tgtEl>
                                          <p:spTgt spid="342"/>
                                        </p:tgtEl>
                                      </p:cBhvr>
                                    </p:animEffect>
                                    <p:anim calcmode="lin" valueType="num">
                                      <p:cBhvr>
                                        <p:cTn id="18" dur="1000" fill="hold"/>
                                        <p:tgtEl>
                                          <p:spTgt spid="342"/>
                                        </p:tgtEl>
                                        <p:attrNameLst>
                                          <p:attrName>ppt_x</p:attrName>
                                        </p:attrNameLst>
                                      </p:cBhvr>
                                      <p:tavLst>
                                        <p:tav tm="0">
                                          <p:val>
                                            <p:strVal val="#ppt_x"/>
                                          </p:val>
                                        </p:tav>
                                        <p:tav tm="100000">
                                          <p:val>
                                            <p:strVal val="#ppt_x"/>
                                          </p:val>
                                        </p:tav>
                                      </p:tavLst>
                                    </p:anim>
                                    <p:anim calcmode="lin" valueType="num">
                                      <p:cBhvr>
                                        <p:cTn id="19" dur="1000" fill="hold"/>
                                        <p:tgtEl>
                                          <p:spTgt spid="3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47"/>
                                        </p:tgtEl>
                                        <p:attrNameLst>
                                          <p:attrName>style.visibility</p:attrName>
                                        </p:attrNameLst>
                                      </p:cBhvr>
                                      <p:to>
                                        <p:strVal val="visible"/>
                                      </p:to>
                                    </p:set>
                                    <p:animEffect transition="in" filter="fade">
                                      <p:cBhvr>
                                        <p:cTn id="22" dur="1000"/>
                                        <p:tgtEl>
                                          <p:spTgt spid="347"/>
                                        </p:tgtEl>
                                      </p:cBhvr>
                                    </p:animEffect>
                                    <p:anim calcmode="lin" valueType="num">
                                      <p:cBhvr>
                                        <p:cTn id="23" dur="1000" fill="hold"/>
                                        <p:tgtEl>
                                          <p:spTgt spid="347"/>
                                        </p:tgtEl>
                                        <p:attrNameLst>
                                          <p:attrName>ppt_x</p:attrName>
                                        </p:attrNameLst>
                                      </p:cBhvr>
                                      <p:tavLst>
                                        <p:tav tm="0">
                                          <p:val>
                                            <p:strVal val="#ppt_x"/>
                                          </p:val>
                                        </p:tav>
                                        <p:tav tm="100000">
                                          <p:val>
                                            <p:strVal val="#ppt_x"/>
                                          </p:val>
                                        </p:tav>
                                      </p:tavLst>
                                    </p:anim>
                                    <p:anim calcmode="lin" valueType="num">
                                      <p:cBhvr>
                                        <p:cTn id="24" dur="1000" fill="hold"/>
                                        <p:tgtEl>
                                          <p:spTgt spid="3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3"/>
                                        </p:tgtEl>
                                        <p:attrNameLst>
                                          <p:attrName>style.visibility</p:attrName>
                                        </p:attrNameLst>
                                      </p:cBhvr>
                                      <p:to>
                                        <p:strVal val="visible"/>
                                      </p:to>
                                    </p:set>
                                    <p:animEffect transition="in" filter="fade">
                                      <p:cBhvr>
                                        <p:cTn id="29" dur="1000"/>
                                        <p:tgtEl>
                                          <p:spTgt spid="343"/>
                                        </p:tgtEl>
                                      </p:cBhvr>
                                    </p:animEffect>
                                    <p:anim calcmode="lin" valueType="num">
                                      <p:cBhvr>
                                        <p:cTn id="30" dur="1000" fill="hold"/>
                                        <p:tgtEl>
                                          <p:spTgt spid="343"/>
                                        </p:tgtEl>
                                        <p:attrNameLst>
                                          <p:attrName>ppt_x</p:attrName>
                                        </p:attrNameLst>
                                      </p:cBhvr>
                                      <p:tavLst>
                                        <p:tav tm="0">
                                          <p:val>
                                            <p:strVal val="#ppt_x"/>
                                          </p:val>
                                        </p:tav>
                                        <p:tav tm="100000">
                                          <p:val>
                                            <p:strVal val="#ppt_x"/>
                                          </p:val>
                                        </p:tav>
                                      </p:tavLst>
                                    </p:anim>
                                    <p:anim calcmode="lin" valueType="num">
                                      <p:cBhvr>
                                        <p:cTn id="31" dur="1000" fill="hold"/>
                                        <p:tgtEl>
                                          <p:spTgt spid="34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45"/>
                                        </p:tgtEl>
                                        <p:attrNameLst>
                                          <p:attrName>style.visibility</p:attrName>
                                        </p:attrNameLst>
                                      </p:cBhvr>
                                      <p:to>
                                        <p:strVal val="visible"/>
                                      </p:to>
                                    </p:set>
                                    <p:animEffect transition="in" filter="fade">
                                      <p:cBhvr>
                                        <p:cTn id="34" dur="1000"/>
                                        <p:tgtEl>
                                          <p:spTgt spid="345"/>
                                        </p:tgtEl>
                                      </p:cBhvr>
                                    </p:animEffect>
                                    <p:anim calcmode="lin" valueType="num">
                                      <p:cBhvr>
                                        <p:cTn id="35" dur="1000" fill="hold"/>
                                        <p:tgtEl>
                                          <p:spTgt spid="345"/>
                                        </p:tgtEl>
                                        <p:attrNameLst>
                                          <p:attrName>ppt_x</p:attrName>
                                        </p:attrNameLst>
                                      </p:cBhvr>
                                      <p:tavLst>
                                        <p:tav tm="0">
                                          <p:val>
                                            <p:strVal val="#ppt_x"/>
                                          </p:val>
                                        </p:tav>
                                        <p:tav tm="100000">
                                          <p:val>
                                            <p:strVal val="#ppt_x"/>
                                          </p:val>
                                        </p:tav>
                                      </p:tavLst>
                                    </p:anim>
                                    <p:anim calcmode="lin" valueType="num">
                                      <p:cBhvr>
                                        <p:cTn id="36" dur="1000" fill="hold"/>
                                        <p:tgtEl>
                                          <p:spTgt spid="34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8"/>
                                        </p:tgtEl>
                                        <p:attrNameLst>
                                          <p:attrName>style.visibility</p:attrName>
                                        </p:attrNameLst>
                                      </p:cBhvr>
                                      <p:to>
                                        <p:strVal val="visible"/>
                                      </p:to>
                                    </p:set>
                                    <p:animEffect transition="in" filter="fade">
                                      <p:cBhvr>
                                        <p:cTn id="39" dur="1000"/>
                                        <p:tgtEl>
                                          <p:spTgt spid="348"/>
                                        </p:tgtEl>
                                      </p:cBhvr>
                                    </p:animEffect>
                                    <p:anim calcmode="lin" valueType="num">
                                      <p:cBhvr>
                                        <p:cTn id="40" dur="1000" fill="hold"/>
                                        <p:tgtEl>
                                          <p:spTgt spid="348"/>
                                        </p:tgtEl>
                                        <p:attrNameLst>
                                          <p:attrName>ppt_x</p:attrName>
                                        </p:attrNameLst>
                                      </p:cBhvr>
                                      <p:tavLst>
                                        <p:tav tm="0">
                                          <p:val>
                                            <p:strVal val="#ppt_x"/>
                                          </p:val>
                                        </p:tav>
                                        <p:tav tm="100000">
                                          <p:val>
                                            <p:strVal val="#ppt_x"/>
                                          </p:val>
                                        </p:tav>
                                      </p:tavLst>
                                    </p:anim>
                                    <p:anim calcmode="lin" valueType="num">
                                      <p:cBhvr>
                                        <p:cTn id="41" dur="1000" fill="hold"/>
                                        <p:tgtEl>
                                          <p:spTgt spid="34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44"/>
                                        </p:tgtEl>
                                        <p:attrNameLst>
                                          <p:attrName>style.visibility</p:attrName>
                                        </p:attrNameLst>
                                      </p:cBhvr>
                                      <p:to>
                                        <p:strVal val="visible"/>
                                      </p:to>
                                    </p:set>
                                    <p:animEffect transition="in" filter="fade">
                                      <p:cBhvr>
                                        <p:cTn id="46" dur="1000"/>
                                        <p:tgtEl>
                                          <p:spTgt spid="344"/>
                                        </p:tgtEl>
                                      </p:cBhvr>
                                    </p:animEffect>
                                    <p:anim calcmode="lin" valueType="num">
                                      <p:cBhvr>
                                        <p:cTn id="47" dur="1000" fill="hold"/>
                                        <p:tgtEl>
                                          <p:spTgt spid="344"/>
                                        </p:tgtEl>
                                        <p:attrNameLst>
                                          <p:attrName>ppt_x</p:attrName>
                                        </p:attrNameLst>
                                      </p:cBhvr>
                                      <p:tavLst>
                                        <p:tav tm="0">
                                          <p:val>
                                            <p:strVal val="#ppt_x"/>
                                          </p:val>
                                        </p:tav>
                                        <p:tav tm="100000">
                                          <p:val>
                                            <p:strVal val="#ppt_x"/>
                                          </p:val>
                                        </p:tav>
                                      </p:tavLst>
                                    </p:anim>
                                    <p:anim calcmode="lin" valueType="num">
                                      <p:cBhvr>
                                        <p:cTn id="48" dur="1000" fill="hold"/>
                                        <p:tgtEl>
                                          <p:spTgt spid="344"/>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346"/>
                                        </p:tgtEl>
                                        <p:attrNameLst>
                                          <p:attrName>style.visibility</p:attrName>
                                        </p:attrNameLst>
                                      </p:cBhvr>
                                      <p:to>
                                        <p:strVal val="visible"/>
                                      </p:to>
                                    </p:set>
                                    <p:animEffect transition="in" filter="fade">
                                      <p:cBhvr>
                                        <p:cTn id="51" dur="1000"/>
                                        <p:tgtEl>
                                          <p:spTgt spid="346"/>
                                        </p:tgtEl>
                                      </p:cBhvr>
                                    </p:animEffect>
                                    <p:anim calcmode="lin" valueType="num">
                                      <p:cBhvr>
                                        <p:cTn id="52" dur="1000" fill="hold"/>
                                        <p:tgtEl>
                                          <p:spTgt spid="346"/>
                                        </p:tgtEl>
                                        <p:attrNameLst>
                                          <p:attrName>ppt_x</p:attrName>
                                        </p:attrNameLst>
                                      </p:cBhvr>
                                      <p:tavLst>
                                        <p:tav tm="0">
                                          <p:val>
                                            <p:strVal val="#ppt_x"/>
                                          </p:val>
                                        </p:tav>
                                        <p:tav tm="100000">
                                          <p:val>
                                            <p:strVal val="#ppt_x"/>
                                          </p:val>
                                        </p:tav>
                                      </p:tavLst>
                                    </p:anim>
                                    <p:anim calcmode="lin" valueType="num">
                                      <p:cBhvr>
                                        <p:cTn id="53" dur="1000" fill="hold"/>
                                        <p:tgtEl>
                                          <p:spTgt spid="346"/>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49"/>
                                        </p:tgtEl>
                                        <p:attrNameLst>
                                          <p:attrName>style.visibility</p:attrName>
                                        </p:attrNameLst>
                                      </p:cBhvr>
                                      <p:to>
                                        <p:strVal val="visible"/>
                                      </p:to>
                                    </p:set>
                                    <p:animEffect transition="in" filter="fade">
                                      <p:cBhvr>
                                        <p:cTn id="56" dur="1000"/>
                                        <p:tgtEl>
                                          <p:spTgt spid="349"/>
                                        </p:tgtEl>
                                      </p:cBhvr>
                                    </p:animEffect>
                                    <p:anim calcmode="lin" valueType="num">
                                      <p:cBhvr>
                                        <p:cTn id="57" dur="1000" fill="hold"/>
                                        <p:tgtEl>
                                          <p:spTgt spid="349"/>
                                        </p:tgtEl>
                                        <p:attrNameLst>
                                          <p:attrName>ppt_x</p:attrName>
                                        </p:attrNameLst>
                                      </p:cBhvr>
                                      <p:tavLst>
                                        <p:tav tm="0">
                                          <p:val>
                                            <p:strVal val="#ppt_x"/>
                                          </p:val>
                                        </p:tav>
                                        <p:tav tm="100000">
                                          <p:val>
                                            <p:strVal val="#ppt_x"/>
                                          </p:val>
                                        </p:tav>
                                      </p:tavLst>
                                    </p:anim>
                                    <p:anim calcmode="lin" valueType="num">
                                      <p:cBhvr>
                                        <p:cTn id="58" dur="1000" fill="hold"/>
                                        <p:tgtEl>
                                          <p:spTgt spid="34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par>
                                <p:cTn id="83" presetID="47"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fade">
                                      <p:cBhvr>
                                        <p:cTn id="90" dur="1000"/>
                                        <p:tgtEl>
                                          <p:spTgt spid="18"/>
                                        </p:tgtEl>
                                      </p:cBhvr>
                                    </p:animEffect>
                                    <p:anim calcmode="lin" valueType="num">
                                      <p:cBhvr>
                                        <p:cTn id="91" dur="1000" fill="hold"/>
                                        <p:tgtEl>
                                          <p:spTgt spid="18"/>
                                        </p:tgtEl>
                                        <p:attrNameLst>
                                          <p:attrName>ppt_x</p:attrName>
                                        </p:attrNameLst>
                                      </p:cBhvr>
                                      <p:tavLst>
                                        <p:tav tm="0">
                                          <p:val>
                                            <p:strVal val="#ppt_x"/>
                                          </p:val>
                                        </p:tav>
                                        <p:tav tm="100000">
                                          <p:val>
                                            <p:strVal val="#ppt_x"/>
                                          </p:val>
                                        </p:tav>
                                      </p:tavLst>
                                    </p:anim>
                                    <p:anim calcmode="lin" valueType="num">
                                      <p:cBhvr>
                                        <p:cTn id="9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000"/>
                                        <p:tgtEl>
                                          <p:spTgt spid="20"/>
                                        </p:tgtEl>
                                      </p:cBhvr>
                                    </p:animEffect>
                                    <p:anim calcmode="lin" valueType="num">
                                      <p:cBhvr>
                                        <p:cTn id="103" dur="1000" fill="hold"/>
                                        <p:tgtEl>
                                          <p:spTgt spid="20"/>
                                        </p:tgtEl>
                                        <p:attrNameLst>
                                          <p:attrName>ppt_x</p:attrName>
                                        </p:attrNameLst>
                                      </p:cBhvr>
                                      <p:tavLst>
                                        <p:tav tm="0">
                                          <p:val>
                                            <p:strVal val="#ppt_x"/>
                                          </p:val>
                                        </p:tav>
                                        <p:tav tm="100000">
                                          <p:val>
                                            <p:strVal val="#ppt_x"/>
                                          </p:val>
                                        </p:tav>
                                      </p:tavLst>
                                    </p:anim>
                                    <p:anim calcmode="lin" valueType="num">
                                      <p:cBhvr>
                                        <p:cTn id="104" dur="1000" fill="hold"/>
                                        <p:tgtEl>
                                          <p:spTgt spid="2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1000"/>
                                        <p:tgtEl>
                                          <p:spTgt spid="22"/>
                                        </p:tgtEl>
                                      </p:cBhvr>
                                    </p:animEffect>
                                    <p:anim calcmode="lin" valueType="num">
                                      <p:cBhvr>
                                        <p:cTn id="108" dur="1000" fill="hold"/>
                                        <p:tgtEl>
                                          <p:spTgt spid="22"/>
                                        </p:tgtEl>
                                        <p:attrNameLst>
                                          <p:attrName>ppt_x</p:attrName>
                                        </p:attrNameLst>
                                      </p:cBhvr>
                                      <p:tavLst>
                                        <p:tav tm="0">
                                          <p:val>
                                            <p:strVal val="#ppt_x"/>
                                          </p:val>
                                        </p:tav>
                                        <p:tav tm="100000">
                                          <p:val>
                                            <p:strVal val="#ppt_x"/>
                                          </p:val>
                                        </p:tav>
                                      </p:tavLst>
                                    </p:anim>
                                    <p:anim calcmode="lin" valueType="num">
                                      <p:cBhvr>
                                        <p:cTn id="10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7" presetClass="entr" presetSubtype="0" fill="hold" grpId="0" nodeType="click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fade">
                                      <p:cBhvr>
                                        <p:cTn id="114" dur="1000"/>
                                        <p:tgtEl>
                                          <p:spTgt spid="23"/>
                                        </p:tgtEl>
                                      </p:cBhvr>
                                    </p:animEffect>
                                    <p:anim calcmode="lin" valueType="num">
                                      <p:cBhvr>
                                        <p:cTn id="115" dur="1000" fill="hold"/>
                                        <p:tgtEl>
                                          <p:spTgt spid="23"/>
                                        </p:tgtEl>
                                        <p:attrNameLst>
                                          <p:attrName>ppt_x</p:attrName>
                                        </p:attrNameLst>
                                      </p:cBhvr>
                                      <p:tavLst>
                                        <p:tav tm="0">
                                          <p:val>
                                            <p:strVal val="#ppt_x"/>
                                          </p:val>
                                        </p:tav>
                                        <p:tav tm="100000">
                                          <p:val>
                                            <p:strVal val="#ppt_x"/>
                                          </p:val>
                                        </p:tav>
                                      </p:tavLst>
                                    </p:anim>
                                    <p:anim calcmode="lin" valueType="num">
                                      <p:cBhvr>
                                        <p:cTn id="116" dur="1000" fill="hold"/>
                                        <p:tgtEl>
                                          <p:spTgt spid="23"/>
                                        </p:tgtEl>
                                        <p:attrNameLst>
                                          <p:attrName>ppt_y</p:attrName>
                                        </p:attrNameLst>
                                      </p:cBhvr>
                                      <p:tavLst>
                                        <p:tav tm="0">
                                          <p:val>
                                            <p:strVal val="#ppt_y-.1"/>
                                          </p:val>
                                        </p:tav>
                                        <p:tav tm="100000">
                                          <p:val>
                                            <p:strVal val="#ppt_y"/>
                                          </p:val>
                                        </p:tav>
                                      </p:tavLst>
                                    </p:anim>
                                  </p:childTnLst>
                                </p:cTn>
                              </p:par>
                              <p:par>
                                <p:cTn id="117" presetID="47" presetClass="entr" presetSubtype="0" fill="hold" nodeType="withEffect">
                                  <p:stCondLst>
                                    <p:cond delay="0"/>
                                  </p:stCondLst>
                                  <p:childTnLst>
                                    <p:set>
                                      <p:cBhvr>
                                        <p:cTn id="118" dur="1" fill="hold">
                                          <p:stCondLst>
                                            <p:cond delay="0"/>
                                          </p:stCondLst>
                                        </p:cTn>
                                        <p:tgtEl>
                                          <p:spTgt spid="24"/>
                                        </p:tgtEl>
                                        <p:attrNameLst>
                                          <p:attrName>style.visibility</p:attrName>
                                        </p:attrNameLst>
                                      </p:cBhvr>
                                      <p:to>
                                        <p:strVal val="visible"/>
                                      </p:to>
                                    </p:set>
                                    <p:animEffect transition="in" filter="fade">
                                      <p:cBhvr>
                                        <p:cTn id="119" dur="1000"/>
                                        <p:tgtEl>
                                          <p:spTgt spid="24"/>
                                        </p:tgtEl>
                                      </p:cBhvr>
                                    </p:animEffect>
                                    <p:anim calcmode="lin" valueType="num">
                                      <p:cBhvr>
                                        <p:cTn id="120" dur="1000" fill="hold"/>
                                        <p:tgtEl>
                                          <p:spTgt spid="24"/>
                                        </p:tgtEl>
                                        <p:attrNameLst>
                                          <p:attrName>ppt_x</p:attrName>
                                        </p:attrNameLst>
                                      </p:cBhvr>
                                      <p:tavLst>
                                        <p:tav tm="0">
                                          <p:val>
                                            <p:strVal val="#ppt_x"/>
                                          </p:val>
                                        </p:tav>
                                        <p:tav tm="100000">
                                          <p:val>
                                            <p:strVal val="#ppt_x"/>
                                          </p:val>
                                        </p:tav>
                                      </p:tavLst>
                                    </p:anim>
                                    <p:anim calcmode="lin" valueType="num">
                                      <p:cBhvr>
                                        <p:cTn id="121" dur="1000" fill="hold"/>
                                        <p:tgtEl>
                                          <p:spTgt spid="24"/>
                                        </p:tgtEl>
                                        <p:attrNameLst>
                                          <p:attrName>ppt_y</p:attrName>
                                        </p:attrNameLst>
                                      </p:cBhvr>
                                      <p:tavLst>
                                        <p:tav tm="0">
                                          <p:val>
                                            <p:strVal val="#ppt_y-.1"/>
                                          </p:val>
                                        </p:tav>
                                        <p:tav tm="100000">
                                          <p:val>
                                            <p:strVal val="#ppt_y"/>
                                          </p:val>
                                        </p:tav>
                                      </p:tavLst>
                                    </p:anim>
                                  </p:childTnLst>
                                </p:cTn>
                              </p:par>
                              <p:par>
                                <p:cTn id="122" presetID="47" presetClass="entr" presetSubtype="0" fill="hold" grpId="0" nodeType="with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anim calcmode="lin" valueType="num">
                                      <p:cBhvr>
                                        <p:cTn id="125" dur="1000" fill="hold"/>
                                        <p:tgtEl>
                                          <p:spTgt spid="25"/>
                                        </p:tgtEl>
                                        <p:attrNameLst>
                                          <p:attrName>ppt_x</p:attrName>
                                        </p:attrNameLst>
                                      </p:cBhvr>
                                      <p:tavLst>
                                        <p:tav tm="0">
                                          <p:val>
                                            <p:strVal val="#ppt_x"/>
                                          </p:val>
                                        </p:tav>
                                        <p:tav tm="100000">
                                          <p:val>
                                            <p:strVal val="#ppt_x"/>
                                          </p:val>
                                        </p:tav>
                                      </p:tavLst>
                                    </p:anim>
                                    <p:anim calcmode="lin" valueType="num">
                                      <p:cBhvr>
                                        <p:cTn id="1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animBg="1"/>
      <p:bldP spid="343" grpId="0" animBg="1"/>
      <p:bldP spid="344" grpId="0" animBg="1"/>
      <p:bldP spid="347" grpId="0"/>
      <p:bldP spid="348" grpId="0"/>
      <p:bldP spid="349" grpId="0"/>
      <p:bldP spid="13" grpId="0" animBg="1"/>
      <p:bldP spid="15" grpId="0"/>
      <p:bldP spid="16" grpId="0" animBg="1"/>
      <p:bldP spid="18" grpId="0"/>
      <p:bldP spid="2" grpId="0" animBg="1"/>
      <p:bldP spid="21" grpId="0" animBg="1"/>
      <p:bldP spid="22" grpId="0"/>
      <p:bldP spid="23" grpId="0" animBg="1"/>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870857" y="468086"/>
            <a:ext cx="7543800" cy="461665"/>
          </a:xfrm>
          <a:prstGeom prst="rect">
            <a:avLst/>
          </a:prstGeom>
          <a:noFill/>
        </p:spPr>
        <p:txBody>
          <a:bodyPr wrap="square" rtlCol="0">
            <a:spAutoFit/>
          </a:bodyPr>
          <a:lstStyle/>
          <a:p>
            <a:r>
              <a:rPr lang="fr-FR" sz="2400" dirty="0">
                <a:solidFill>
                  <a:schemeClr val="accent1">
                    <a:lumMod val="75000"/>
                  </a:schemeClr>
                </a:solidFill>
              </a:rPr>
              <a:t>Diagramme de cas </a:t>
            </a:r>
            <a:r>
              <a:rPr lang="fr-FR" sz="2400" dirty="0" smtClean="0">
                <a:solidFill>
                  <a:schemeClr val="accent1">
                    <a:lumMod val="75000"/>
                  </a:schemeClr>
                </a:solidFill>
              </a:rPr>
              <a:t>d’utilisation pour un Administrateur</a:t>
            </a:r>
            <a:endParaRPr lang="en-US" sz="2400" dirty="0">
              <a:solidFill>
                <a:schemeClr val="accent1">
                  <a:lumMod val="75000"/>
                </a:schemeClr>
              </a:solidFill>
            </a:endParaRPr>
          </a:p>
        </p:txBody>
      </p:sp>
      <p:pic>
        <p:nvPicPr>
          <p:cNvPr id="3" name="Picture 70"/>
          <p:cNvPicPr/>
          <p:nvPr/>
        </p:nvPicPr>
        <p:blipFill>
          <a:blip r:embed="rId2">
            <a:extLst>
              <a:ext uri="{28A0092B-C50C-407E-A947-70E740481C1C}">
                <a14:useLocalDpi xmlns:a14="http://schemas.microsoft.com/office/drawing/2010/main" val="0"/>
              </a:ext>
            </a:extLst>
          </a:blip>
          <a:stretch>
            <a:fillRect/>
          </a:stretch>
        </p:blipFill>
        <p:spPr>
          <a:xfrm>
            <a:off x="1449500" y="1719262"/>
            <a:ext cx="6386513" cy="1814513"/>
          </a:xfrm>
          <a:prstGeom prst="rect">
            <a:avLst/>
          </a:prstGeom>
        </p:spPr>
      </p:pic>
    </p:spTree>
    <p:extLst>
      <p:ext uri="{BB962C8B-B14F-4D97-AF65-F5344CB8AC3E}">
        <p14:creationId xmlns:p14="http://schemas.microsoft.com/office/powerpoint/2010/main" val="1603912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010558" y="187325"/>
            <a:ext cx="6858000" cy="461665"/>
          </a:xfrm>
          <a:prstGeom prst="rect">
            <a:avLst/>
          </a:prstGeom>
          <a:noFill/>
        </p:spPr>
        <p:txBody>
          <a:bodyPr wrap="square" rtlCol="0">
            <a:spAutoFit/>
          </a:bodyPr>
          <a:lstStyle/>
          <a:p>
            <a:r>
              <a:rPr lang="fr-FR" sz="2400" dirty="0">
                <a:solidFill>
                  <a:schemeClr val="accent1">
                    <a:lumMod val="75000"/>
                  </a:schemeClr>
                </a:solidFill>
              </a:rPr>
              <a:t>Diagramme de cas </a:t>
            </a:r>
            <a:r>
              <a:rPr lang="fr-FR" sz="2400" dirty="0" smtClean="0">
                <a:solidFill>
                  <a:schemeClr val="accent1">
                    <a:lumMod val="75000"/>
                  </a:schemeClr>
                </a:solidFill>
              </a:rPr>
              <a:t>d’utilisation pour un Agent</a:t>
            </a:r>
            <a:endParaRPr lang="en-US" sz="2400" dirty="0">
              <a:solidFill>
                <a:schemeClr val="accent1">
                  <a:lumMod val="75000"/>
                </a:schemeClr>
              </a:solidFill>
            </a:endParaRPr>
          </a:p>
        </p:txBody>
      </p:sp>
      <p:pic>
        <p:nvPicPr>
          <p:cNvPr id="3" name="Picture 75"/>
          <p:cNvPicPr/>
          <p:nvPr/>
        </p:nvPicPr>
        <p:blipFill>
          <a:blip r:embed="rId2">
            <a:extLst>
              <a:ext uri="{28A0092B-C50C-407E-A947-70E740481C1C}">
                <a14:useLocalDpi xmlns:a14="http://schemas.microsoft.com/office/drawing/2010/main" val="0"/>
              </a:ext>
            </a:extLst>
          </a:blip>
          <a:stretch>
            <a:fillRect/>
          </a:stretch>
        </p:blipFill>
        <p:spPr>
          <a:xfrm>
            <a:off x="1325880" y="742950"/>
            <a:ext cx="6617970" cy="4248150"/>
          </a:xfrm>
          <a:prstGeom prst="rect">
            <a:avLst/>
          </a:prstGeom>
        </p:spPr>
      </p:pic>
    </p:spTree>
    <p:extLst>
      <p:ext uri="{BB962C8B-B14F-4D97-AF65-F5344CB8AC3E}">
        <p14:creationId xmlns:p14="http://schemas.microsoft.com/office/powerpoint/2010/main" val="3108919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3471299" y="2989943"/>
            <a:ext cx="5246300" cy="1012792"/>
          </a:xfrm>
          <a:prstGeom prst="rect">
            <a:avLst/>
          </a:prstGeom>
        </p:spPr>
        <p:txBody>
          <a:bodyPr lIns="91425" tIns="91425" rIns="91425" bIns="91425" anchor="b" anchorCtr="0">
            <a:noAutofit/>
          </a:bodyPr>
          <a:lstStyle/>
          <a:p>
            <a:pPr lvl="0" algn="ctr"/>
            <a:r>
              <a:rPr lang="fr-FR" sz="3200" dirty="0">
                <a:solidFill>
                  <a:schemeClr val="accent1">
                    <a:lumMod val="75000"/>
                  </a:schemeClr>
                </a:solidFill>
                <a:cs typeface="+mj-cs"/>
              </a:rPr>
              <a:t>Conception de la base de </a:t>
            </a:r>
            <a:br>
              <a:rPr lang="fr-FR" sz="3200" dirty="0">
                <a:solidFill>
                  <a:schemeClr val="accent1">
                    <a:lumMod val="75000"/>
                  </a:schemeClr>
                </a:solidFill>
                <a:cs typeface="+mj-cs"/>
              </a:rPr>
            </a:br>
            <a:r>
              <a:rPr lang="fr-FR" sz="3200" dirty="0">
                <a:solidFill>
                  <a:schemeClr val="accent1">
                    <a:lumMod val="75000"/>
                  </a:schemeClr>
                </a:solidFill>
                <a:cs typeface="+mj-cs"/>
              </a:rPr>
              <a:t> données</a:t>
            </a:r>
            <a:endParaRPr lang="en" sz="3200" dirty="0">
              <a:solidFill>
                <a:schemeClr val="accent1">
                  <a:lumMod val="75000"/>
                </a:schemeClr>
              </a:solidFill>
              <a:cs typeface="+mj-cs"/>
            </a:endParaRPr>
          </a:p>
        </p:txBody>
      </p:sp>
      <p:sp>
        <p:nvSpPr>
          <p:cNvPr id="135" name="Shape 135"/>
          <p:cNvSpPr txBox="1"/>
          <p:nvPr/>
        </p:nvSpPr>
        <p:spPr>
          <a:xfrm>
            <a:off x="0" y="503350"/>
            <a:ext cx="3471299" cy="3818699"/>
          </a:xfrm>
          <a:prstGeom prst="rect">
            <a:avLst/>
          </a:prstGeom>
          <a:noFill/>
          <a:ln>
            <a:noFill/>
          </a:ln>
        </p:spPr>
        <p:txBody>
          <a:bodyPr lIns="91425" tIns="91425" rIns="91425" bIns="91425" anchor="ctr" anchorCtr="0">
            <a:noAutofit/>
          </a:bodyPr>
          <a:lstStyle/>
          <a:p>
            <a:pPr algn="ctr">
              <a:spcBef>
                <a:spcPts val="0"/>
              </a:spcBef>
              <a:buNone/>
            </a:pPr>
            <a:r>
              <a:rPr lang="en" sz="20000" dirty="0">
                <a:solidFill>
                  <a:srgbClr val="18637B"/>
                </a:solidFill>
                <a:latin typeface="Roboto Slab"/>
                <a:ea typeface="Roboto Slab"/>
                <a:cs typeface="Roboto Slab"/>
                <a:sym typeface="Roboto Slab"/>
              </a:rPr>
              <a:t>4</a:t>
            </a:r>
          </a:p>
        </p:txBody>
      </p:sp>
    </p:spTree>
    <p:extLst>
      <p:ext uri="{BB962C8B-B14F-4D97-AF65-F5344CB8AC3E}">
        <p14:creationId xmlns:p14="http://schemas.microsoft.com/office/powerpoint/2010/main" val="10729643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71551" y="457200"/>
            <a:ext cx="7410450" cy="461665"/>
          </a:xfrm>
          <a:prstGeom prst="rect">
            <a:avLst/>
          </a:prstGeom>
          <a:noFill/>
        </p:spPr>
        <p:txBody>
          <a:bodyPr wrap="square" rtlCol="0">
            <a:spAutoFit/>
          </a:bodyPr>
          <a:lstStyle/>
          <a:p>
            <a:r>
              <a:rPr lang="fr-FR" sz="2400" dirty="0">
                <a:solidFill>
                  <a:schemeClr val="accent1">
                    <a:lumMod val="75000"/>
                  </a:schemeClr>
                </a:solidFill>
              </a:rPr>
              <a:t>1.  Modèle conceptuel de données(MCD):</a:t>
            </a:r>
          </a:p>
        </p:txBody>
      </p:sp>
    </p:spTree>
    <p:extLst>
      <p:ext uri="{BB962C8B-B14F-4D97-AF65-F5344CB8AC3E}">
        <p14:creationId xmlns:p14="http://schemas.microsoft.com/office/powerpoint/2010/main" val="1714033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p:cNvPicPr/>
          <p:nvPr/>
        </p:nvPicPr>
        <p:blipFill>
          <a:blip r:embed="rId2">
            <a:extLst>
              <a:ext uri="{28A0092B-C50C-407E-A947-70E740481C1C}">
                <a14:useLocalDpi xmlns:a14="http://schemas.microsoft.com/office/drawing/2010/main" val="0"/>
              </a:ext>
            </a:extLst>
          </a:blip>
          <a:stretch>
            <a:fillRect/>
          </a:stretch>
        </p:blipFill>
        <p:spPr>
          <a:xfrm>
            <a:off x="504825" y="619125"/>
            <a:ext cx="8010525" cy="4448175"/>
          </a:xfrm>
          <a:prstGeom prst="rect">
            <a:avLst/>
          </a:prstGeom>
        </p:spPr>
      </p:pic>
    </p:spTree>
    <p:extLst>
      <p:ext uri="{BB962C8B-B14F-4D97-AF65-F5344CB8AC3E}">
        <p14:creationId xmlns:p14="http://schemas.microsoft.com/office/powerpoint/2010/main" val="4148274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1"/>
          <p:cNvPicPr/>
          <p:nvPr/>
        </p:nvPicPr>
        <p:blipFill>
          <a:blip r:embed="rId2">
            <a:extLst>
              <a:ext uri="{28A0092B-C50C-407E-A947-70E740481C1C}">
                <a14:useLocalDpi xmlns:a14="http://schemas.microsoft.com/office/drawing/2010/main" val="0"/>
              </a:ext>
            </a:extLst>
          </a:blip>
          <a:stretch>
            <a:fillRect/>
          </a:stretch>
        </p:blipFill>
        <p:spPr>
          <a:xfrm>
            <a:off x="619125" y="295275"/>
            <a:ext cx="8162925" cy="4552950"/>
          </a:xfrm>
          <a:prstGeom prst="rect">
            <a:avLst/>
          </a:prstGeom>
        </p:spPr>
      </p:pic>
    </p:spTree>
    <p:extLst>
      <p:ext uri="{BB962C8B-B14F-4D97-AF65-F5344CB8AC3E}">
        <p14:creationId xmlns:p14="http://schemas.microsoft.com/office/powerpoint/2010/main" val="818762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p:cNvPicPr/>
          <p:nvPr/>
        </p:nvPicPr>
        <p:blipFill>
          <a:blip r:embed="rId2">
            <a:extLst>
              <a:ext uri="{28A0092B-C50C-407E-A947-70E740481C1C}">
                <a14:useLocalDpi xmlns:a14="http://schemas.microsoft.com/office/drawing/2010/main" val="0"/>
              </a:ext>
            </a:extLst>
          </a:blip>
          <a:stretch>
            <a:fillRect/>
          </a:stretch>
        </p:blipFill>
        <p:spPr>
          <a:xfrm>
            <a:off x="561975" y="247650"/>
            <a:ext cx="8058150" cy="4591050"/>
          </a:xfrm>
          <a:prstGeom prst="rect">
            <a:avLst/>
          </a:prstGeom>
        </p:spPr>
      </p:pic>
    </p:spTree>
    <p:extLst>
      <p:ext uri="{BB962C8B-B14F-4D97-AF65-F5344CB8AC3E}">
        <p14:creationId xmlns:p14="http://schemas.microsoft.com/office/powerpoint/2010/main" val="2286954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899886" y="221343"/>
            <a:ext cx="7543800" cy="461665"/>
          </a:xfrm>
          <a:prstGeom prst="rect">
            <a:avLst/>
          </a:prstGeom>
          <a:noFill/>
        </p:spPr>
        <p:txBody>
          <a:bodyPr wrap="square" rtlCol="0">
            <a:spAutoFit/>
          </a:bodyPr>
          <a:lstStyle/>
          <a:p>
            <a:r>
              <a:rPr lang="fr-FR" sz="2400" dirty="0" smtClean="0">
                <a:solidFill>
                  <a:schemeClr val="accent1">
                    <a:lumMod val="75000"/>
                  </a:schemeClr>
                </a:solidFill>
              </a:rPr>
              <a:t>2</a:t>
            </a:r>
            <a:r>
              <a:rPr lang="fr-FR" sz="2400" dirty="0">
                <a:solidFill>
                  <a:schemeClr val="accent1">
                    <a:lumMod val="75000"/>
                  </a:schemeClr>
                </a:solidFill>
              </a:rPr>
              <a:t>.   Modèle logique de données(MLD):</a:t>
            </a:r>
          </a:p>
        </p:txBody>
      </p:sp>
    </p:spTree>
    <p:extLst>
      <p:ext uri="{BB962C8B-B14F-4D97-AF65-F5344CB8AC3E}">
        <p14:creationId xmlns:p14="http://schemas.microsoft.com/office/powerpoint/2010/main" val="352147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5"/>
          <p:cNvPicPr/>
          <p:nvPr/>
        </p:nvPicPr>
        <p:blipFill>
          <a:blip r:embed="rId2">
            <a:extLst>
              <a:ext uri="{28A0092B-C50C-407E-A947-70E740481C1C}">
                <a14:useLocalDpi xmlns:a14="http://schemas.microsoft.com/office/drawing/2010/main" val="0"/>
              </a:ext>
            </a:extLst>
          </a:blip>
          <a:stretch>
            <a:fillRect/>
          </a:stretch>
        </p:blipFill>
        <p:spPr>
          <a:xfrm>
            <a:off x="666750" y="500063"/>
            <a:ext cx="8286750" cy="4433888"/>
          </a:xfrm>
          <a:prstGeom prst="rect">
            <a:avLst/>
          </a:prstGeom>
        </p:spPr>
      </p:pic>
    </p:spTree>
    <p:extLst>
      <p:ext uri="{BB962C8B-B14F-4D97-AF65-F5344CB8AC3E}">
        <p14:creationId xmlns:p14="http://schemas.microsoft.com/office/powerpoint/2010/main" val="3192673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3"/>
          <p:cNvPicPr/>
          <p:nvPr/>
        </p:nvPicPr>
        <p:blipFill>
          <a:blip r:embed="rId2">
            <a:extLst>
              <a:ext uri="{28A0092B-C50C-407E-A947-70E740481C1C}">
                <a14:useLocalDpi xmlns:a14="http://schemas.microsoft.com/office/drawing/2010/main" val="0"/>
              </a:ext>
            </a:extLst>
          </a:blip>
          <a:stretch>
            <a:fillRect/>
          </a:stretch>
        </p:blipFill>
        <p:spPr>
          <a:xfrm>
            <a:off x="647700" y="466725"/>
            <a:ext cx="7629525" cy="4048125"/>
          </a:xfrm>
          <a:prstGeom prst="rect">
            <a:avLst/>
          </a:prstGeom>
        </p:spPr>
      </p:pic>
    </p:spTree>
    <p:extLst>
      <p:ext uri="{BB962C8B-B14F-4D97-AF65-F5344CB8AC3E}">
        <p14:creationId xmlns:p14="http://schemas.microsoft.com/office/powerpoint/2010/main" val="164426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3667125" y="3162250"/>
            <a:ext cx="5276850" cy="1159799"/>
          </a:xfrm>
          <a:prstGeom prst="rect">
            <a:avLst/>
          </a:prstGeom>
        </p:spPr>
        <p:txBody>
          <a:bodyPr lIns="91425" tIns="91425" rIns="91425" bIns="91425" anchor="b" anchorCtr="0">
            <a:noAutofit/>
          </a:bodyPr>
          <a:lstStyle/>
          <a:p>
            <a:pPr lvl="0" algn="ctr"/>
            <a:r>
              <a:rPr lang="fr-FR" sz="4000" dirty="0">
                <a:latin typeface="Times New Roman" panose="02020603050405020304" pitchFamily="18" charset="0"/>
                <a:cs typeface="Times New Roman" panose="02020603050405020304" pitchFamily="18" charset="0"/>
              </a:rPr>
              <a:t>P</a:t>
            </a:r>
            <a:r>
              <a:rPr lang="fr-FR" sz="4000" dirty="0" smtClean="0">
                <a:latin typeface="Times New Roman" panose="02020603050405020304" pitchFamily="18" charset="0"/>
                <a:cs typeface="Times New Roman" panose="02020603050405020304" pitchFamily="18" charset="0"/>
              </a:rPr>
              <a:t>résentation </a:t>
            </a:r>
            <a:r>
              <a:rPr lang="fr-FR" sz="4000" dirty="0">
                <a:latin typeface="Times New Roman" panose="02020603050405020304" pitchFamily="18" charset="0"/>
                <a:cs typeface="Times New Roman" panose="02020603050405020304" pitchFamily="18" charset="0"/>
              </a:rPr>
              <a:t>du projet</a:t>
            </a:r>
            <a:endParaRPr lang="en" sz="4000" dirty="0"/>
          </a:p>
        </p:txBody>
      </p:sp>
      <p:sp>
        <p:nvSpPr>
          <p:cNvPr id="135" name="Shape 135"/>
          <p:cNvSpPr txBox="1"/>
          <p:nvPr/>
        </p:nvSpPr>
        <p:spPr>
          <a:xfrm>
            <a:off x="0" y="503350"/>
            <a:ext cx="3471299" cy="3818699"/>
          </a:xfrm>
          <a:prstGeom prst="rect">
            <a:avLst/>
          </a:prstGeom>
          <a:noFill/>
          <a:ln>
            <a:noFill/>
          </a:ln>
        </p:spPr>
        <p:txBody>
          <a:bodyPr lIns="91425" tIns="91425" rIns="91425" bIns="91425" anchor="ctr" anchorCtr="0">
            <a:noAutofit/>
          </a:bodyPr>
          <a:lstStyle/>
          <a:p>
            <a:pPr algn="ctr">
              <a:spcBef>
                <a:spcPts val="0"/>
              </a:spcBef>
              <a:buNone/>
            </a:pPr>
            <a:r>
              <a:rPr lang="en" sz="20000" dirty="0">
                <a:solidFill>
                  <a:srgbClr val="18637B"/>
                </a:solidFill>
                <a:latin typeface="Roboto Slab"/>
                <a:ea typeface="Roboto Slab"/>
                <a:cs typeface="Roboto Slab"/>
                <a:sym typeface="Roboto Slab"/>
              </a:rPr>
              <a:t>1</a:t>
            </a:r>
          </a:p>
        </p:txBody>
      </p:sp>
    </p:spTree>
    <p:extLst>
      <p:ext uri="{BB962C8B-B14F-4D97-AF65-F5344CB8AC3E}">
        <p14:creationId xmlns:p14="http://schemas.microsoft.com/office/powerpoint/2010/main" val="3842848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4"/>
          <p:cNvPicPr/>
          <p:nvPr/>
        </p:nvPicPr>
        <p:blipFill>
          <a:blip r:embed="rId2">
            <a:extLst>
              <a:ext uri="{28A0092B-C50C-407E-A947-70E740481C1C}">
                <a14:useLocalDpi xmlns:a14="http://schemas.microsoft.com/office/drawing/2010/main" val="0"/>
              </a:ext>
            </a:extLst>
          </a:blip>
          <a:stretch>
            <a:fillRect/>
          </a:stretch>
        </p:blipFill>
        <p:spPr>
          <a:xfrm>
            <a:off x="1047750" y="619125"/>
            <a:ext cx="7086599" cy="3809999"/>
          </a:xfrm>
          <a:prstGeom prst="rect">
            <a:avLst/>
          </a:prstGeom>
        </p:spPr>
      </p:pic>
    </p:spTree>
    <p:extLst>
      <p:ext uri="{BB962C8B-B14F-4D97-AF65-F5344CB8AC3E}">
        <p14:creationId xmlns:p14="http://schemas.microsoft.com/office/powerpoint/2010/main" val="391195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3762375" y="3076576"/>
            <a:ext cx="5048250" cy="1683624"/>
          </a:xfrm>
          <a:prstGeom prst="rect">
            <a:avLst/>
          </a:prstGeom>
        </p:spPr>
        <p:txBody>
          <a:bodyPr lIns="91425" tIns="91425" rIns="91425" bIns="91425" anchor="b" anchorCtr="0">
            <a:noAutofit/>
          </a:bodyPr>
          <a:lstStyle/>
          <a:p>
            <a:pPr lvl="0" algn="ctr"/>
            <a:r>
              <a:rPr lang="fr-FR" sz="4000" noProof="1">
                <a:solidFill>
                  <a:schemeClr val="accent1">
                    <a:lumMod val="75000"/>
                  </a:schemeClr>
                </a:solidFill>
              </a:rPr>
              <a:t>Outils d’analyse et de developpement</a:t>
            </a:r>
            <a:endParaRPr lang="fr-FR" sz="4000" dirty="0">
              <a:solidFill>
                <a:schemeClr val="accent1">
                  <a:lumMod val="75000"/>
                </a:schemeClr>
              </a:solidFill>
            </a:endParaRPr>
          </a:p>
        </p:txBody>
      </p:sp>
      <p:sp>
        <p:nvSpPr>
          <p:cNvPr id="135" name="Shape 135"/>
          <p:cNvSpPr txBox="1"/>
          <p:nvPr/>
        </p:nvSpPr>
        <p:spPr>
          <a:xfrm>
            <a:off x="0" y="503350"/>
            <a:ext cx="3471299" cy="3818699"/>
          </a:xfrm>
          <a:prstGeom prst="rect">
            <a:avLst/>
          </a:prstGeom>
          <a:noFill/>
          <a:ln>
            <a:noFill/>
          </a:ln>
        </p:spPr>
        <p:txBody>
          <a:bodyPr lIns="91425" tIns="91425" rIns="91425" bIns="91425" anchor="ctr" anchorCtr="0">
            <a:noAutofit/>
          </a:bodyPr>
          <a:lstStyle/>
          <a:p>
            <a:pPr algn="ctr">
              <a:spcBef>
                <a:spcPts val="0"/>
              </a:spcBef>
              <a:buNone/>
            </a:pPr>
            <a:r>
              <a:rPr lang="en" sz="20000" dirty="0">
                <a:solidFill>
                  <a:srgbClr val="18637B"/>
                </a:solidFill>
                <a:latin typeface="Roboto Slab"/>
                <a:ea typeface="Roboto Slab"/>
                <a:cs typeface="Roboto Slab"/>
                <a:sym typeface="Roboto Slab"/>
              </a:rPr>
              <a:t>5</a:t>
            </a:r>
          </a:p>
        </p:txBody>
      </p:sp>
    </p:spTree>
    <p:extLst>
      <p:ext uri="{BB962C8B-B14F-4D97-AF65-F5344CB8AC3E}">
        <p14:creationId xmlns:p14="http://schemas.microsoft.com/office/powerpoint/2010/main" val="28959857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xmlns="" id="{FFF67EE3-99A2-4EC0-85A6-41C6A3811EF4}"/>
              </a:ext>
            </a:extLst>
          </p:cNvPr>
          <p:cNvSpPr/>
          <p:nvPr/>
        </p:nvSpPr>
        <p:spPr>
          <a:xfrm>
            <a:off x="1334457" y="362207"/>
            <a:ext cx="6696744" cy="4394325"/>
          </a:xfrm>
          <a:prstGeom prst="ellipse">
            <a:avLst/>
          </a:prstGeom>
          <a:solidFill>
            <a:schemeClr val="accent3">
              <a:lumMod val="20000"/>
              <a:lumOff val="80000"/>
            </a:schemeClr>
          </a:solidFill>
          <a:ln>
            <a:solidFill>
              <a:schemeClr val="accent1">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isometricTopUp"/>
              <a:lightRig rig="threePt" dir="t"/>
            </a:scene3d>
          </a:bodyPr>
          <a:lstStyle/>
          <a:p>
            <a:pPr algn="ctr"/>
            <a:endParaRPr lang="fr-FR" sz="2800" dirty="0">
              <a:solidFill>
                <a:schemeClr val="tx1"/>
              </a:solidFill>
            </a:endParaRPr>
          </a:p>
        </p:txBody>
      </p:sp>
      <p:pic>
        <p:nvPicPr>
          <p:cNvPr id="8" name="Image 13" descr="RÃ©sultat de recherche d'images pour &quot;visual studio code definition&quot;"/>
          <p:cNvPicPr/>
          <p:nvPr/>
        </p:nvPicPr>
        <p:blipFill>
          <a:blip r:embed="rId2" cstate="print"/>
          <a:srcRect/>
          <a:stretch>
            <a:fillRect/>
          </a:stretch>
        </p:blipFill>
        <p:spPr bwMode="auto">
          <a:xfrm rot="-6120000">
            <a:off x="3372535" y="687807"/>
            <a:ext cx="1177255" cy="641867"/>
          </a:xfrm>
          <a:prstGeom prst="rect">
            <a:avLst/>
          </a:prstGeom>
          <a:noFill/>
          <a:ln w="9525">
            <a:noFill/>
            <a:miter lim="800000"/>
            <a:headEnd/>
            <a:tailEnd/>
          </a:ln>
        </p:spPr>
      </p:pic>
      <p:pic>
        <p:nvPicPr>
          <p:cNvPr id="9" name="Image 13" descr="C:\Users\TOSHIBA\Desktop\gh\rapport de stage\capt\téléchargement.png"/>
          <p:cNvPicPr/>
          <p:nvPr/>
        </p:nvPicPr>
        <p:blipFill>
          <a:blip r:embed="rId3" cstate="print"/>
          <a:srcRect/>
          <a:stretch>
            <a:fillRect/>
          </a:stretch>
        </p:blipFill>
        <p:spPr bwMode="auto">
          <a:xfrm rot="2460000">
            <a:off x="2383369" y="1006564"/>
            <a:ext cx="1005840" cy="548640"/>
          </a:xfrm>
          <a:prstGeom prst="rect">
            <a:avLst/>
          </a:prstGeom>
          <a:noFill/>
          <a:ln w="9525">
            <a:noFill/>
            <a:miter lim="800000"/>
            <a:headEnd/>
            <a:tailEnd/>
          </a:ln>
        </p:spPr>
      </p:pic>
      <p:pic>
        <p:nvPicPr>
          <p:cNvPr id="11" name="Image 10" descr="C:\Users\Cheikh Baye\Desktop\injs.png">
            <a:extLst>
              <a:ext uri="{FF2B5EF4-FFF2-40B4-BE49-F238E27FC236}">
                <a16:creationId xmlns:a16="http://schemas.microsoft.com/office/drawing/2014/main" xmlns="" id="{9DA3E4D9-4AB2-4346-B7A4-B8441311A148}"/>
              </a:ext>
            </a:extLst>
          </p:cNvPr>
          <p:cNvPicPr/>
          <p:nvPr/>
        </p:nvPicPr>
        <p:blipFill>
          <a:blip r:embed="rId4" cstate="print"/>
          <a:srcRect/>
          <a:stretch>
            <a:fillRect/>
          </a:stretch>
        </p:blipFill>
        <p:spPr bwMode="auto">
          <a:xfrm rot="4029391">
            <a:off x="1622143" y="2327145"/>
            <a:ext cx="661749" cy="7769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Image 74" descr="RÃ©sultat de recherche d'images pour &quot;font awesome logo png&quot;"/>
          <p:cNvPicPr/>
          <p:nvPr/>
        </p:nvPicPr>
        <p:blipFill>
          <a:blip r:embed="rId5">
            <a:extLst>
              <a:ext uri="{28A0092B-C50C-407E-A947-70E740481C1C}">
                <a14:useLocalDpi xmlns:a14="http://schemas.microsoft.com/office/drawing/2010/main" val="0"/>
              </a:ext>
            </a:extLst>
          </a:blip>
          <a:srcRect/>
          <a:stretch>
            <a:fillRect/>
          </a:stretch>
        </p:blipFill>
        <p:spPr bwMode="auto">
          <a:xfrm rot="20638191">
            <a:off x="1925236" y="3218230"/>
            <a:ext cx="937517" cy="571787"/>
          </a:xfrm>
          <a:prstGeom prst="rect">
            <a:avLst/>
          </a:prstGeom>
          <a:noFill/>
          <a:ln>
            <a:noFill/>
          </a:ln>
        </p:spPr>
      </p:pic>
      <p:pic>
        <p:nvPicPr>
          <p:cNvPr id="13" name="Image 12">
            <a:extLst>
              <a:ext uri="{FF2B5EF4-FFF2-40B4-BE49-F238E27FC236}">
                <a16:creationId xmlns:a16="http://schemas.microsoft.com/office/drawing/2014/main" xmlns="" id="{BDFB535F-3343-4415-8565-1451F339827C}"/>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710704">
            <a:off x="3223661" y="3833291"/>
            <a:ext cx="740990" cy="682133"/>
          </a:xfrm>
          <a:prstGeom prst="rect">
            <a:avLst/>
          </a:prstGeom>
        </p:spPr>
      </p:pic>
      <p:pic>
        <p:nvPicPr>
          <p:cNvPr id="14" name="Image 13">
            <a:extLst>
              <a:ext uri="{FF2B5EF4-FFF2-40B4-BE49-F238E27FC236}">
                <a16:creationId xmlns:a16="http://schemas.microsoft.com/office/drawing/2014/main" xmlns="" id="{12A63AF5-E6FD-48F1-9EEE-F4345663C53C}"/>
              </a:ext>
            </a:extLst>
          </p:cNvPr>
          <p:cNvPicPr/>
          <p:nvPr/>
        </p:nvPicPr>
        <p:blipFill>
          <a:blip r:embed="rId7" cstate="print"/>
          <a:srcRect/>
          <a:stretch>
            <a:fillRect/>
          </a:stretch>
        </p:blipFill>
        <p:spPr bwMode="auto">
          <a:xfrm>
            <a:off x="1694695" y="1591148"/>
            <a:ext cx="887616" cy="583836"/>
          </a:xfrm>
          <a:prstGeom prst="rect">
            <a:avLst/>
          </a:prstGeom>
        </p:spPr>
      </p:pic>
      <p:pic>
        <p:nvPicPr>
          <p:cNvPr id="15" name="Image 71" descr="C:\Users\TOSHIBA\AppData\Local\Microsoft\Windows\INetCache\Content.MSO\8AA390F2.tmp"/>
          <p:cNvPicPr/>
          <p:nvPr/>
        </p:nvPicPr>
        <p:blipFill>
          <a:blip r:embed="rId8">
            <a:extLst>
              <a:ext uri="{28A0092B-C50C-407E-A947-70E740481C1C}">
                <a14:useLocalDpi xmlns:a14="http://schemas.microsoft.com/office/drawing/2010/main" val="0"/>
              </a:ext>
            </a:extLst>
          </a:blip>
          <a:srcRect/>
          <a:stretch>
            <a:fillRect/>
          </a:stretch>
        </p:blipFill>
        <p:spPr bwMode="auto">
          <a:xfrm>
            <a:off x="4397466" y="4083477"/>
            <a:ext cx="790754" cy="617336"/>
          </a:xfrm>
          <a:prstGeom prst="rect">
            <a:avLst/>
          </a:prstGeom>
          <a:noFill/>
          <a:ln>
            <a:noFill/>
          </a:ln>
        </p:spPr>
      </p:pic>
      <p:pic>
        <p:nvPicPr>
          <p:cNvPr id="16" name="Image 72" descr="C:\Users\TOSHIBA\AppData\Local\Microsoft\Windows\INetCache\Content.MSO\C11B0DD0.tmp"/>
          <p:cNvPicPr/>
          <p:nvPr/>
        </p:nvPicPr>
        <p:blipFill>
          <a:blip r:embed="rId9">
            <a:extLst>
              <a:ext uri="{28A0092B-C50C-407E-A947-70E740481C1C}">
                <a14:useLocalDpi xmlns:a14="http://schemas.microsoft.com/office/drawing/2010/main" val="0"/>
              </a:ext>
            </a:extLst>
          </a:blip>
          <a:srcRect/>
          <a:stretch>
            <a:fillRect/>
          </a:stretch>
        </p:blipFill>
        <p:spPr bwMode="auto">
          <a:xfrm rot="20471454">
            <a:off x="5434600" y="3871557"/>
            <a:ext cx="792026" cy="622309"/>
          </a:xfrm>
          <a:prstGeom prst="rect">
            <a:avLst/>
          </a:prstGeom>
          <a:noFill/>
          <a:ln>
            <a:noFill/>
          </a:ln>
        </p:spPr>
      </p:pic>
      <p:sp>
        <p:nvSpPr>
          <p:cNvPr id="17" name="Ellipse 16"/>
          <p:cNvSpPr/>
          <p:nvPr/>
        </p:nvSpPr>
        <p:spPr>
          <a:xfrm>
            <a:off x="6301081" y="3134911"/>
            <a:ext cx="1187189" cy="835592"/>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8" name="Image 46" descr="RÃ©sultat de recherche d'images pour &quot;laravel framework&quot;"/>
          <p:cNvPicPr/>
          <p:nvPr/>
        </p:nvPicPr>
        <p:blipFill>
          <a:blip r:embed="rId11" cstate="print"/>
          <a:srcRect/>
          <a:stretch>
            <a:fillRect/>
          </a:stretch>
        </p:blipFill>
        <p:spPr bwMode="auto">
          <a:xfrm rot="21226090">
            <a:off x="6894670" y="2440379"/>
            <a:ext cx="951054" cy="537721"/>
          </a:xfrm>
          <a:prstGeom prst="rect">
            <a:avLst/>
          </a:prstGeom>
          <a:noFill/>
          <a:ln w="9525">
            <a:noFill/>
            <a:miter lim="800000"/>
            <a:headEnd/>
            <a:tailEnd/>
          </a:ln>
        </p:spPr>
      </p:pic>
      <p:pic>
        <p:nvPicPr>
          <p:cNvPr id="19" name="Picture 5" descr="C:\Users\Cheikh Baye\Desktop\JMeriseLogo.jpg">
            <a:extLst>
              <a:ext uri="{FF2B5EF4-FFF2-40B4-BE49-F238E27FC236}">
                <a16:creationId xmlns:a16="http://schemas.microsoft.com/office/drawing/2014/main" xmlns="" id="{33F0EB87-3820-4E5B-94FB-A82F19EC494A}"/>
              </a:ext>
            </a:extLst>
          </p:cNvPr>
          <p:cNvPicPr>
            <a:picLocks noChangeAspect="1" noChangeArrowheads="1"/>
          </p:cNvPicPr>
          <p:nvPr/>
        </p:nvPicPr>
        <p:blipFill>
          <a:blip r:embed="rId12" cstate="print"/>
          <a:srcRect/>
          <a:stretch>
            <a:fillRect/>
          </a:stretch>
        </p:blipFill>
        <p:spPr bwMode="auto">
          <a:xfrm rot="2370455">
            <a:off x="6786385" y="1453022"/>
            <a:ext cx="766214" cy="6385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 name="Espace réservé du contenu 3">
            <a:extLst>
              <a:ext uri="{FF2B5EF4-FFF2-40B4-BE49-F238E27FC236}">
                <a16:creationId xmlns:a16="http://schemas.microsoft.com/office/drawing/2014/main" xmlns="" id="{B220E542-197E-458D-9850-57D56CC1884A}"/>
              </a:ext>
            </a:extLst>
          </p:cNvPr>
          <p:cNvPicPr>
            <a:picLocks/>
          </p:cNvPicPr>
          <p:nvPr/>
        </p:nvPicPr>
        <p:blipFill>
          <a:blip r:embed="rId13">
            <a:extLst>
              <a:ext uri="{28A0092B-C50C-407E-A947-70E740481C1C}">
                <a14:useLocalDpi xmlns:a14="http://schemas.microsoft.com/office/drawing/2010/main" val="0"/>
              </a:ext>
            </a:extLst>
          </a:blip>
          <a:stretch>
            <a:fillRect/>
          </a:stretch>
        </p:blipFill>
        <p:spPr bwMode="auto">
          <a:xfrm>
            <a:off x="4736058" y="506000"/>
            <a:ext cx="720078" cy="720078"/>
          </a:xfrm>
          <a:prstGeom prst="rect">
            <a:avLst/>
          </a:prstGeom>
        </p:spPr>
      </p:pic>
      <p:cxnSp>
        <p:nvCxnSpPr>
          <p:cNvPr id="22" name="Connecteur droit 21"/>
          <p:cNvCxnSpPr/>
          <p:nvPr/>
        </p:nvCxnSpPr>
        <p:spPr>
          <a:xfrm>
            <a:off x="4356920" y="349029"/>
            <a:ext cx="301775" cy="1854600"/>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23" name="Connecteur droit 22"/>
          <p:cNvCxnSpPr/>
          <p:nvPr/>
        </p:nvCxnSpPr>
        <p:spPr>
          <a:xfrm flipH="1">
            <a:off x="5133976" y="506000"/>
            <a:ext cx="775311" cy="1783790"/>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sp>
        <p:nvSpPr>
          <p:cNvPr id="31" name="Ellipse 30"/>
          <p:cNvSpPr/>
          <p:nvPr/>
        </p:nvSpPr>
        <p:spPr>
          <a:xfrm>
            <a:off x="3799914" y="1933373"/>
            <a:ext cx="1686148" cy="1307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33" name="Connecteur droit 32"/>
          <p:cNvCxnSpPr>
            <a:endCxn id="31" idx="1"/>
          </p:cNvCxnSpPr>
          <p:nvPr/>
        </p:nvCxnSpPr>
        <p:spPr>
          <a:xfrm>
            <a:off x="3025299" y="629354"/>
            <a:ext cx="1021546" cy="1495501"/>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38" name="Connecteur droit 37"/>
          <p:cNvCxnSpPr/>
          <p:nvPr/>
        </p:nvCxnSpPr>
        <p:spPr>
          <a:xfrm>
            <a:off x="2055583" y="1254313"/>
            <a:ext cx="1934957" cy="1112637"/>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41" name="Connecteur droit 40"/>
          <p:cNvCxnSpPr>
            <a:endCxn id="31" idx="2"/>
          </p:cNvCxnSpPr>
          <p:nvPr/>
        </p:nvCxnSpPr>
        <p:spPr>
          <a:xfrm>
            <a:off x="1398050" y="2142695"/>
            <a:ext cx="2401864" cy="444439"/>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43" name="Connecteur droit 42"/>
          <p:cNvCxnSpPr/>
          <p:nvPr/>
        </p:nvCxnSpPr>
        <p:spPr>
          <a:xfrm flipH="1">
            <a:off x="4100026" y="3125382"/>
            <a:ext cx="472147" cy="1576403"/>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49" name="Connecteur droit 48"/>
          <p:cNvCxnSpPr/>
          <p:nvPr/>
        </p:nvCxnSpPr>
        <p:spPr>
          <a:xfrm flipH="1">
            <a:off x="5442428" y="1127454"/>
            <a:ext cx="1787965" cy="1239496"/>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53" name="Connecteur droit 52"/>
          <p:cNvCxnSpPr/>
          <p:nvPr/>
        </p:nvCxnSpPr>
        <p:spPr>
          <a:xfrm>
            <a:off x="5066668" y="3186469"/>
            <a:ext cx="320814" cy="1464442"/>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55" name="Connecteur droit 54"/>
          <p:cNvCxnSpPr/>
          <p:nvPr/>
        </p:nvCxnSpPr>
        <p:spPr>
          <a:xfrm flipH="1">
            <a:off x="1516536" y="2848615"/>
            <a:ext cx="2423794" cy="439558"/>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57" name="Connecteur droit 56"/>
          <p:cNvCxnSpPr/>
          <p:nvPr/>
        </p:nvCxnSpPr>
        <p:spPr>
          <a:xfrm flipH="1">
            <a:off x="2459272" y="3117825"/>
            <a:ext cx="1663137" cy="1041875"/>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62" name="Connecteur droit 61"/>
          <p:cNvCxnSpPr/>
          <p:nvPr/>
        </p:nvCxnSpPr>
        <p:spPr>
          <a:xfrm>
            <a:off x="5442428" y="2769236"/>
            <a:ext cx="2398946" cy="496856"/>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64" name="Connecteur droit 63"/>
          <p:cNvCxnSpPr>
            <a:stCxn id="31" idx="6"/>
          </p:cNvCxnSpPr>
          <p:nvPr/>
        </p:nvCxnSpPr>
        <p:spPr>
          <a:xfrm flipV="1">
            <a:off x="5486062" y="2213658"/>
            <a:ext cx="2483689" cy="373476"/>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74" name="Connecteur droit 73"/>
          <p:cNvCxnSpPr/>
          <p:nvPr/>
        </p:nvCxnSpPr>
        <p:spPr>
          <a:xfrm>
            <a:off x="5178982" y="2862893"/>
            <a:ext cx="1629567" cy="1412630"/>
          </a:xfrm>
          <a:prstGeom prst="line">
            <a:avLst/>
          </a:prstGeom>
          <a:ln w="19050">
            <a:solidFill>
              <a:schemeClr val="accent1"/>
            </a:solidFill>
          </a:ln>
        </p:spPr>
        <p:style>
          <a:lnRef idx="1">
            <a:schemeClr val="accent4"/>
          </a:lnRef>
          <a:fillRef idx="0">
            <a:schemeClr val="accent4"/>
          </a:fillRef>
          <a:effectRef idx="0">
            <a:schemeClr val="accent4"/>
          </a:effectRef>
          <a:fontRef idx="minor">
            <a:schemeClr val="tx1"/>
          </a:fontRef>
        </p:style>
      </p:cxnSp>
      <p:pic>
        <p:nvPicPr>
          <p:cNvPr id="30" name="Espace réservé du contenu 3">
            <a:extLst>
              <a:ext uri="{FF2B5EF4-FFF2-40B4-BE49-F238E27FC236}">
                <a16:creationId xmlns:lc="http://schemas.openxmlformats.org/drawingml/2006/lockedCanvas" xmlns:a16="http://schemas.microsoft.com/office/drawing/2014/main" xmlns="" id="{B220E542-197E-458D-9850-57D56CC1884A}"/>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801184" y="775363"/>
            <a:ext cx="807720" cy="719455"/>
          </a:xfrm>
          <a:prstGeom prst="rect">
            <a:avLst/>
          </a:prstGeom>
        </p:spPr>
      </p:pic>
    </p:spTree>
    <p:extLst>
      <p:ext uri="{BB962C8B-B14F-4D97-AF65-F5344CB8AC3E}">
        <p14:creationId xmlns:p14="http://schemas.microsoft.com/office/powerpoint/2010/main" val="60063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arn(inVertical)">
                                      <p:cBhvr>
                                        <p:cTn id="16" dur="500"/>
                                        <p:tgtEl>
                                          <p:spTgt spid="49"/>
                                        </p:tgtEl>
                                      </p:cBhvr>
                                    </p:animEffect>
                                  </p:childTnLst>
                                </p:cTn>
                              </p:par>
                              <p:par>
                                <p:cTn id="17" presetID="16" presetClass="entr" presetSubtype="21"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barn(inVertical)">
                                      <p:cBhvr>
                                        <p:cTn id="19" dur="500"/>
                                        <p:tgtEl>
                                          <p:spTgt spid="64"/>
                                        </p:tgtEl>
                                      </p:cBhvr>
                                    </p:animEffect>
                                  </p:childTnLst>
                                </p:cTn>
                              </p:par>
                              <p:par>
                                <p:cTn id="20" presetID="16" presetClass="entr" presetSubtype="21"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barn(inVertical)">
                                      <p:cBhvr>
                                        <p:cTn id="22" dur="500"/>
                                        <p:tgtEl>
                                          <p:spTgt spid="62"/>
                                        </p:tgtEl>
                                      </p:cBhvr>
                                    </p:animEffect>
                                  </p:childTnLst>
                                </p:cTn>
                              </p:par>
                              <p:par>
                                <p:cTn id="23" presetID="16" presetClass="entr" presetSubtype="21"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barn(inVertical)">
                                      <p:cBhvr>
                                        <p:cTn id="25" dur="500"/>
                                        <p:tgtEl>
                                          <p:spTgt spid="74"/>
                                        </p:tgtEl>
                                      </p:cBhvr>
                                    </p:animEffect>
                                  </p:childTnLst>
                                </p:cTn>
                              </p:par>
                              <p:par>
                                <p:cTn id="26" presetID="16" presetClass="entr" presetSubtype="21" fill="hold"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arn(inVertical)">
                                      <p:cBhvr>
                                        <p:cTn id="28" dur="500"/>
                                        <p:tgtEl>
                                          <p:spTgt spid="53"/>
                                        </p:tgtEl>
                                      </p:cBhvr>
                                    </p:animEffect>
                                  </p:childTnLst>
                                </p:cTn>
                              </p:par>
                              <p:par>
                                <p:cTn id="29" presetID="16" presetClass="entr" presetSubtype="21"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arn(inVertical)">
                                      <p:cBhvr>
                                        <p:cTn id="31" dur="500"/>
                                        <p:tgtEl>
                                          <p:spTgt spid="43"/>
                                        </p:tgtEl>
                                      </p:cBhvr>
                                    </p:animEffect>
                                  </p:childTnLst>
                                </p:cTn>
                              </p:par>
                              <p:par>
                                <p:cTn id="32" presetID="16" presetClass="entr" presetSubtype="21"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barn(inVertical)">
                                      <p:cBhvr>
                                        <p:cTn id="34" dur="500"/>
                                        <p:tgtEl>
                                          <p:spTgt spid="55"/>
                                        </p:tgtEl>
                                      </p:cBhvr>
                                    </p:animEffect>
                                  </p:childTnLst>
                                </p:cTn>
                              </p:par>
                              <p:par>
                                <p:cTn id="35" presetID="16" presetClass="entr" presetSubtype="21"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arn(inVertical)">
                                      <p:cBhvr>
                                        <p:cTn id="37" dur="500"/>
                                        <p:tgtEl>
                                          <p:spTgt spid="41"/>
                                        </p:tgtEl>
                                      </p:cBhvr>
                                    </p:animEffect>
                                  </p:childTnLst>
                                </p:cTn>
                              </p:par>
                              <p:par>
                                <p:cTn id="38" presetID="16" presetClass="entr" presetSubtype="21"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barn(inVertical)">
                                      <p:cBhvr>
                                        <p:cTn id="40" dur="500"/>
                                        <p:tgtEl>
                                          <p:spTgt spid="38"/>
                                        </p:tgtEl>
                                      </p:cBhvr>
                                    </p:animEffect>
                                  </p:childTnLst>
                                </p:cTn>
                              </p:par>
                              <p:par>
                                <p:cTn id="41" presetID="16" presetClass="entr" presetSubtype="21"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arn(inVertical)">
                                      <p:cBhvr>
                                        <p:cTn id="43" dur="500"/>
                                        <p:tgtEl>
                                          <p:spTgt spid="33"/>
                                        </p:tgtEl>
                                      </p:cBhvr>
                                    </p:animEffect>
                                  </p:childTnLst>
                                </p:cTn>
                              </p:par>
                              <p:par>
                                <p:cTn id="44" presetID="16" presetClass="entr" presetSubtype="21" fill="hold"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barn(inVertical)">
                                      <p:cBhvr>
                                        <p:cTn id="46" dur="5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1+#ppt_w/2"/>
                                          </p:val>
                                        </p:tav>
                                        <p:tav tm="100000">
                                          <p:val>
                                            <p:strVal val="#ppt_x"/>
                                          </p:val>
                                        </p:tav>
                                      </p:tavLst>
                                    </p:anim>
                                    <p:anim calcmode="lin" valueType="num">
                                      <p:cBhvr additive="base">
                                        <p:cTn id="5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3"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1+#ppt_w/2"/>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1+#ppt_w/2"/>
                                          </p:val>
                                        </p:tav>
                                        <p:tav tm="100000">
                                          <p:val>
                                            <p:strVal val="#ppt_x"/>
                                          </p:val>
                                        </p:tav>
                                      </p:tavLst>
                                    </p:anim>
                                    <p:anim calcmode="lin" valueType="num">
                                      <p:cBhvr additive="base">
                                        <p:cTn id="7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6"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1+#ppt_w/2"/>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additive="base">
                                        <p:cTn id="93" dur="500" fill="hold"/>
                                        <p:tgtEl>
                                          <p:spTgt spid="13"/>
                                        </p:tgtEl>
                                        <p:attrNameLst>
                                          <p:attrName>ppt_x</p:attrName>
                                        </p:attrNameLst>
                                      </p:cBhvr>
                                      <p:tavLst>
                                        <p:tav tm="0">
                                          <p:val>
                                            <p:strVal val="#ppt_x"/>
                                          </p:val>
                                        </p:tav>
                                        <p:tav tm="100000">
                                          <p:val>
                                            <p:strVal val="#ppt_x"/>
                                          </p:val>
                                        </p:tav>
                                      </p:tavLst>
                                    </p:anim>
                                    <p:anim calcmode="lin" valueType="num">
                                      <p:cBhvr additive="base">
                                        <p:cTn id="9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12" fill="hold" nodeType="click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additive="base">
                                        <p:cTn id="99" dur="500" fill="hold"/>
                                        <p:tgtEl>
                                          <p:spTgt spid="12"/>
                                        </p:tgtEl>
                                        <p:attrNameLst>
                                          <p:attrName>ppt_x</p:attrName>
                                        </p:attrNameLst>
                                      </p:cBhvr>
                                      <p:tavLst>
                                        <p:tav tm="0">
                                          <p:val>
                                            <p:strVal val="0-#ppt_w/2"/>
                                          </p:val>
                                        </p:tav>
                                        <p:tav tm="100000">
                                          <p:val>
                                            <p:strVal val="#ppt_x"/>
                                          </p:val>
                                        </p:tav>
                                      </p:tavLst>
                                    </p:anim>
                                    <p:anim calcmode="lin" valueType="num">
                                      <p:cBhvr additive="base">
                                        <p:cTn id="10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nodeType="click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additive="base">
                                        <p:cTn id="105" dur="500" fill="hold"/>
                                        <p:tgtEl>
                                          <p:spTgt spid="11"/>
                                        </p:tgtEl>
                                        <p:attrNameLst>
                                          <p:attrName>ppt_x</p:attrName>
                                        </p:attrNameLst>
                                      </p:cBhvr>
                                      <p:tavLst>
                                        <p:tav tm="0">
                                          <p:val>
                                            <p:strVal val="0-#ppt_w/2"/>
                                          </p:val>
                                        </p:tav>
                                        <p:tav tm="100000">
                                          <p:val>
                                            <p:strVal val="#ppt_x"/>
                                          </p:val>
                                        </p:tav>
                                      </p:tavLst>
                                    </p:anim>
                                    <p:anim calcmode="lin" valueType="num">
                                      <p:cBhvr additive="base">
                                        <p:cTn id="10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9"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0-#ppt_w/2"/>
                                          </p:val>
                                        </p:tav>
                                        <p:tav tm="100000">
                                          <p:val>
                                            <p:strVal val="#ppt_x"/>
                                          </p:val>
                                        </p:tav>
                                      </p:tavLst>
                                    </p:anim>
                                    <p:anim calcmode="lin" valueType="num">
                                      <p:cBhvr additive="base">
                                        <p:cTn id="11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9" fill="hold" nodeType="clickEffect">
                                  <p:stCondLst>
                                    <p:cond delay="0"/>
                                  </p:stCondLst>
                                  <p:childTnLst>
                                    <p:set>
                                      <p:cBhvr>
                                        <p:cTn id="116" dur="1" fill="hold">
                                          <p:stCondLst>
                                            <p:cond delay="0"/>
                                          </p:stCondLst>
                                        </p:cTn>
                                        <p:tgtEl>
                                          <p:spTgt spid="9"/>
                                        </p:tgtEl>
                                        <p:attrNameLst>
                                          <p:attrName>style.visibility</p:attrName>
                                        </p:attrNameLst>
                                      </p:cBhvr>
                                      <p:to>
                                        <p:strVal val="visible"/>
                                      </p:to>
                                    </p:set>
                                    <p:anim calcmode="lin" valueType="num">
                                      <p:cBhvr additive="base">
                                        <p:cTn id="117" dur="500" fill="hold"/>
                                        <p:tgtEl>
                                          <p:spTgt spid="9"/>
                                        </p:tgtEl>
                                        <p:attrNameLst>
                                          <p:attrName>ppt_x</p:attrName>
                                        </p:attrNameLst>
                                      </p:cBhvr>
                                      <p:tavLst>
                                        <p:tav tm="0">
                                          <p:val>
                                            <p:strVal val="0-#ppt_w/2"/>
                                          </p:val>
                                        </p:tav>
                                        <p:tav tm="100000">
                                          <p:val>
                                            <p:strVal val="#ppt_x"/>
                                          </p:val>
                                        </p:tav>
                                      </p:tavLst>
                                    </p:anim>
                                    <p:anim calcmode="lin" valueType="num">
                                      <p:cBhvr additive="base">
                                        <p:cTn id="1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1" fill="hold" nodeType="clickEffect">
                                  <p:stCondLst>
                                    <p:cond delay="0"/>
                                  </p:stCondLst>
                                  <p:childTnLst>
                                    <p:set>
                                      <p:cBhvr>
                                        <p:cTn id="122" dur="1" fill="hold">
                                          <p:stCondLst>
                                            <p:cond delay="0"/>
                                          </p:stCondLst>
                                        </p:cTn>
                                        <p:tgtEl>
                                          <p:spTgt spid="8"/>
                                        </p:tgtEl>
                                        <p:attrNameLst>
                                          <p:attrName>style.visibility</p:attrName>
                                        </p:attrNameLst>
                                      </p:cBhvr>
                                      <p:to>
                                        <p:strVal val="visible"/>
                                      </p:to>
                                    </p:set>
                                    <p:anim calcmode="lin" valueType="num">
                                      <p:cBhvr additive="base">
                                        <p:cTn id="123" dur="500" fill="hold"/>
                                        <p:tgtEl>
                                          <p:spTgt spid="8"/>
                                        </p:tgtEl>
                                        <p:attrNameLst>
                                          <p:attrName>ppt_x</p:attrName>
                                        </p:attrNameLst>
                                      </p:cBhvr>
                                      <p:tavLst>
                                        <p:tav tm="0">
                                          <p:val>
                                            <p:strVal val="#ppt_x"/>
                                          </p:val>
                                        </p:tav>
                                        <p:tav tm="100000">
                                          <p:val>
                                            <p:strVal val="#ppt_x"/>
                                          </p:val>
                                        </p:tav>
                                      </p:tavLst>
                                    </p:anim>
                                    <p:anim calcmode="lin" valueType="num">
                                      <p:cBhvr additive="base">
                                        <p:cTn id="1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3762375" y="3076576"/>
            <a:ext cx="5048250" cy="1683624"/>
          </a:xfrm>
          <a:prstGeom prst="rect">
            <a:avLst/>
          </a:prstGeom>
        </p:spPr>
        <p:txBody>
          <a:bodyPr lIns="91425" tIns="91425" rIns="91425" bIns="91425" anchor="b" anchorCtr="0">
            <a:noAutofit/>
          </a:bodyPr>
          <a:lstStyle/>
          <a:p>
            <a:pPr lvl="0" algn="ctr"/>
            <a:r>
              <a:rPr lang="fr-FR" sz="4000" dirty="0">
                <a:solidFill>
                  <a:srgbClr val="071DE9"/>
                </a:solidFill>
              </a:rPr>
              <a:t> </a:t>
            </a:r>
            <a:r>
              <a:rPr lang="fr-FR" sz="4000" dirty="0">
                <a:solidFill>
                  <a:schemeClr val="accent1">
                    <a:lumMod val="75000"/>
                  </a:schemeClr>
                </a:solidFill>
              </a:rPr>
              <a:t>Démonstration de l’application</a:t>
            </a:r>
            <a:r>
              <a:rPr lang="fr-FR" sz="4000" noProof="1">
                <a:solidFill>
                  <a:schemeClr val="accent1">
                    <a:lumMod val="75000"/>
                  </a:schemeClr>
                </a:solidFill>
              </a:rPr>
              <a:t> </a:t>
            </a:r>
            <a:endParaRPr lang="fr-FR" sz="4000" dirty="0">
              <a:solidFill>
                <a:schemeClr val="accent1">
                  <a:lumMod val="75000"/>
                </a:schemeClr>
              </a:solidFill>
            </a:endParaRPr>
          </a:p>
        </p:txBody>
      </p:sp>
      <p:sp>
        <p:nvSpPr>
          <p:cNvPr id="135" name="Shape 135"/>
          <p:cNvSpPr txBox="1"/>
          <p:nvPr/>
        </p:nvSpPr>
        <p:spPr>
          <a:xfrm>
            <a:off x="0" y="503350"/>
            <a:ext cx="3471299" cy="3818699"/>
          </a:xfrm>
          <a:prstGeom prst="rect">
            <a:avLst/>
          </a:prstGeom>
          <a:noFill/>
          <a:ln>
            <a:noFill/>
          </a:ln>
        </p:spPr>
        <p:txBody>
          <a:bodyPr lIns="91425" tIns="91425" rIns="91425" bIns="91425" anchor="ctr" anchorCtr="0">
            <a:noAutofit/>
          </a:bodyPr>
          <a:lstStyle/>
          <a:p>
            <a:pPr algn="ctr">
              <a:spcBef>
                <a:spcPts val="0"/>
              </a:spcBef>
              <a:buNone/>
            </a:pPr>
            <a:r>
              <a:rPr lang="en" sz="20000" dirty="0">
                <a:solidFill>
                  <a:srgbClr val="18637B"/>
                </a:solidFill>
                <a:latin typeface="Roboto Slab"/>
                <a:ea typeface="Roboto Slab"/>
                <a:cs typeface="Roboto Slab"/>
                <a:sym typeface="Roboto Slab"/>
              </a:rPr>
              <a:t>6</a:t>
            </a:r>
          </a:p>
        </p:txBody>
      </p:sp>
    </p:spTree>
    <p:extLst>
      <p:ext uri="{BB962C8B-B14F-4D97-AF65-F5344CB8AC3E}">
        <p14:creationId xmlns:p14="http://schemas.microsoft.com/office/powerpoint/2010/main" val="11579212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ctrTitle"/>
          </p:nvPr>
        </p:nvSpPr>
        <p:spPr>
          <a:xfrm>
            <a:off x="3968993" y="2996042"/>
            <a:ext cx="5030400" cy="1159799"/>
          </a:xfrm>
          <a:prstGeom prst="rect">
            <a:avLst/>
          </a:prstGeom>
        </p:spPr>
        <p:txBody>
          <a:bodyPr lIns="91425" tIns="91425" rIns="91425" bIns="91425" anchor="b" anchorCtr="0">
            <a:noAutofit/>
          </a:bodyPr>
          <a:lstStyle/>
          <a:p>
            <a:pPr lvl="0" rtl="0">
              <a:spcBef>
                <a:spcPts val="0"/>
              </a:spcBef>
              <a:buNone/>
            </a:pPr>
            <a:r>
              <a:rPr lang="en" dirty="0" smtClean="0"/>
              <a:t>CONCLUSION</a:t>
            </a:r>
            <a:endParaRPr lang="en" dirty="0"/>
          </a:p>
        </p:txBody>
      </p:sp>
      <p:sp>
        <p:nvSpPr>
          <p:cNvPr id="135" name="Shape 135"/>
          <p:cNvSpPr txBox="1"/>
          <p:nvPr/>
        </p:nvSpPr>
        <p:spPr>
          <a:xfrm>
            <a:off x="0" y="503350"/>
            <a:ext cx="3471299" cy="3818699"/>
          </a:xfrm>
          <a:prstGeom prst="rect">
            <a:avLst/>
          </a:prstGeom>
          <a:noFill/>
          <a:ln>
            <a:noFill/>
          </a:ln>
        </p:spPr>
        <p:txBody>
          <a:bodyPr lIns="91425" tIns="91425" rIns="91425" bIns="91425" anchor="ctr" anchorCtr="0">
            <a:noAutofit/>
          </a:bodyPr>
          <a:lstStyle/>
          <a:p>
            <a:pPr algn="ctr">
              <a:spcBef>
                <a:spcPts val="0"/>
              </a:spcBef>
              <a:buNone/>
            </a:pPr>
            <a:r>
              <a:rPr lang="en" sz="20000" dirty="0">
                <a:solidFill>
                  <a:srgbClr val="18637B"/>
                </a:solidFill>
                <a:latin typeface="Roboto Slab"/>
                <a:ea typeface="Roboto Slab"/>
                <a:cs typeface="Roboto Slab"/>
                <a:sym typeface="Roboto Slab"/>
              </a:rPr>
              <a:t>7</a:t>
            </a:r>
          </a:p>
        </p:txBody>
      </p:sp>
    </p:spTree>
    <p:extLst>
      <p:ext uri="{BB962C8B-B14F-4D97-AF65-F5344CB8AC3E}">
        <p14:creationId xmlns:p14="http://schemas.microsoft.com/office/powerpoint/2010/main" val="3107891420"/>
      </p:ext>
    </p:extLst>
  </p:cSld>
  <p:clrMapOvr>
    <a:masterClrMapping/>
  </p:clrMapOvr>
  <p:transition spd="slow">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Espace réservé du contenu 2"/>
          <p:cNvSpPr txBox="1">
            <a:spLocks/>
          </p:cNvSpPr>
          <p:nvPr/>
        </p:nvSpPr>
        <p:spPr>
          <a:xfrm>
            <a:off x="282634" y="97847"/>
            <a:ext cx="8861366" cy="2371501"/>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fr-FR" sz="2800" b="1" dirty="0" smtClean="0">
              <a:latin typeface="Times New Roman" panose="02020603050405020304" pitchFamily="18" charset="0"/>
              <a:cs typeface="Times New Roman" panose="02020603050405020304" pitchFamily="18" charset="0"/>
            </a:endParaRPr>
          </a:p>
          <a:p>
            <a:r>
              <a:rPr lang="fr-FR" sz="2000" dirty="0" smtClean="0"/>
              <a:t>Ce projet nous a permis de mettre en pratique notre esprit d’étude, d’analyse et de critique, de mettre en application certaines de nos connaissances et notre savoir acquise lors de la période de la formation a ISCAE et de découvrir la différence entre les projets professionnels et ceux à caractère pédagogique.</a:t>
            </a:r>
          </a:p>
          <a:p>
            <a:endParaRPr lang="fr-FR" sz="2800" dirty="0" smtClean="0"/>
          </a:p>
          <a:p>
            <a:r>
              <a:rPr lang="fr-FR" sz="2000" dirty="0"/>
              <a:t>Par ailleurs, l’application est encore améliorable, on pourrait lui ajouter des fonctionnalités supplémentaires pour qu’il puisse remplacer le system d’état civil elle-même</a:t>
            </a:r>
          </a:p>
          <a:p>
            <a:endParaRPr lang="fr-FR" sz="2800" dirty="0"/>
          </a:p>
        </p:txBody>
      </p:sp>
      <p:sp>
        <p:nvSpPr>
          <p:cNvPr id="5" name="Rectangle 4"/>
          <p:cNvSpPr/>
          <p:nvPr/>
        </p:nvSpPr>
        <p:spPr>
          <a:xfrm>
            <a:off x="555477" y="2580830"/>
            <a:ext cx="7605757" cy="2375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3867335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9651" y="1584164"/>
            <a:ext cx="7696200" cy="1754326"/>
          </a:xfrm>
          <a:prstGeom prst="rect">
            <a:avLst/>
          </a:prstGeom>
          <a:noFill/>
        </p:spPr>
        <p:txBody>
          <a:bodyPr wrap="square" lIns="91440" tIns="45720" rIns="91440" bIns="45720">
            <a:spAutoFit/>
          </a:bodyPr>
          <a:lstStyle/>
          <a:p>
            <a:pPr algn="ctr"/>
            <a:r>
              <a:rPr lang="fr-FR"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228600">
                    <a:schemeClr val="accent1">
                      <a:satMod val="175000"/>
                      <a:alpha val="40000"/>
                    </a:schemeClr>
                  </a:glow>
                </a:effectLst>
              </a:rPr>
              <a:t>Merci pour votre attention!</a:t>
            </a:r>
            <a:endParaRPr lang="fr-FR"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228600">
                  <a:schemeClr val="accent1">
                    <a:satMod val="175000"/>
                    <a:alpha val="40000"/>
                  </a:schemeClr>
                </a:glow>
              </a:effectLst>
            </a:endParaRPr>
          </a:p>
        </p:txBody>
      </p:sp>
    </p:spTree>
    <p:extLst>
      <p:ext uri="{BB962C8B-B14F-4D97-AF65-F5344CB8AC3E}">
        <p14:creationId xmlns:p14="http://schemas.microsoft.com/office/powerpoint/2010/main" val="3600124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txBox="1">
            <a:spLocks/>
          </p:cNvSpPr>
          <p:nvPr/>
        </p:nvSpPr>
        <p:spPr>
          <a:xfrm>
            <a:off x="603429" y="210066"/>
            <a:ext cx="8239328" cy="4807994"/>
          </a:xfrm>
          <a:prstGeom prst="rect">
            <a:avLst/>
          </a:prstGeom>
        </p:spPr>
        <p:txBody>
          <a:bodyPr>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fr-FR" sz="2500" dirty="0" smtClean="0"/>
          </a:p>
          <a:p>
            <a:pPr>
              <a:buClr>
                <a:schemeClr val="bg1">
                  <a:lumMod val="65000"/>
                </a:schemeClr>
              </a:buClr>
            </a:pPr>
            <a:r>
              <a:rPr lang="fr-FR" sz="3600" b="1" dirty="0" smtClean="0">
                <a:solidFill>
                  <a:schemeClr val="tx1"/>
                </a:solidFill>
                <a:latin typeface="Times New Roman" panose="02020603050405020304" pitchFamily="18" charset="0"/>
                <a:cs typeface="Times New Roman" panose="02020603050405020304" pitchFamily="18" charset="0"/>
              </a:rPr>
              <a:t> </a:t>
            </a:r>
            <a:r>
              <a:rPr lang="fr-FR" sz="3600" dirty="0">
                <a:solidFill>
                  <a:schemeClr val="accent1">
                    <a:lumMod val="75000"/>
                  </a:schemeClr>
                </a:solidFill>
                <a:latin typeface="Times New Roman" panose="02020603050405020304" pitchFamily="18" charset="0"/>
                <a:cs typeface="+mj-cs"/>
              </a:rPr>
              <a:t>►</a:t>
            </a:r>
            <a:r>
              <a:rPr lang="fr-FR" sz="3600" b="1" dirty="0" smtClean="0">
                <a:solidFill>
                  <a:schemeClr val="tx1"/>
                </a:solidFill>
                <a:latin typeface="Times New Roman" panose="02020603050405020304" pitchFamily="18" charset="0"/>
                <a:cs typeface="+mj-cs"/>
              </a:rPr>
              <a:t> </a:t>
            </a:r>
            <a:r>
              <a:rPr lang="fr-FR" sz="3600" dirty="0" smtClean="0">
                <a:solidFill>
                  <a:schemeClr val="tx1"/>
                </a:solidFill>
                <a:latin typeface="+mj-lt"/>
                <a:cs typeface="+mj-cs"/>
              </a:rPr>
              <a:t>Introduction</a:t>
            </a:r>
            <a:endParaRPr lang="en" sz="3600" dirty="0">
              <a:solidFill>
                <a:schemeClr val="tx1"/>
              </a:solidFill>
              <a:latin typeface="+mj-lt"/>
              <a:cs typeface="+mj-cs"/>
            </a:endParaRPr>
          </a:p>
          <a:p>
            <a:pPr>
              <a:buClr>
                <a:schemeClr val="bg1">
                  <a:lumMod val="65000"/>
                </a:schemeClr>
              </a:buClr>
            </a:pPr>
            <a:endParaRPr lang="fr-FR" sz="3600" dirty="0" smtClean="0">
              <a:solidFill>
                <a:schemeClr val="accent1">
                  <a:lumMod val="75000"/>
                </a:schemeClr>
              </a:solidFill>
              <a:latin typeface="Times New Roman" panose="02020603050405020304" pitchFamily="18" charset="0"/>
              <a:cs typeface="+mj-cs"/>
            </a:endParaRPr>
          </a:p>
          <a:p>
            <a:pPr>
              <a:buClr>
                <a:schemeClr val="bg1">
                  <a:lumMod val="65000"/>
                </a:schemeClr>
              </a:buClr>
            </a:pPr>
            <a:r>
              <a:rPr lang="fr-FR" sz="3600" dirty="0" smtClean="0">
                <a:solidFill>
                  <a:schemeClr val="accent1">
                    <a:lumMod val="75000"/>
                  </a:schemeClr>
                </a:solidFill>
                <a:latin typeface="Times New Roman" panose="02020603050405020304" pitchFamily="18" charset="0"/>
                <a:cs typeface="+mj-cs"/>
              </a:rPr>
              <a:t>►</a:t>
            </a:r>
            <a:r>
              <a:rPr lang="fr-FR" sz="3600" dirty="0" smtClean="0">
                <a:latin typeface="Times New Roman" panose="02020603050405020304" pitchFamily="18" charset="0"/>
                <a:cs typeface="+mj-cs"/>
              </a:rPr>
              <a:t> </a:t>
            </a:r>
            <a:r>
              <a:rPr lang="fr-FR" sz="3600" dirty="0" smtClean="0">
                <a:latin typeface="+mj-lt"/>
                <a:cs typeface="+mj-cs"/>
              </a:rPr>
              <a:t>Etude de l’existence</a:t>
            </a:r>
            <a:r>
              <a:rPr lang="fr-FR" sz="3600" dirty="0" smtClean="0">
                <a:latin typeface="Times New Roman" panose="02020603050405020304" pitchFamily="18" charset="0"/>
                <a:cs typeface="+mj-cs"/>
              </a:rPr>
              <a:t>.</a:t>
            </a:r>
          </a:p>
          <a:p>
            <a:pPr>
              <a:buClr>
                <a:schemeClr val="bg1">
                  <a:lumMod val="65000"/>
                </a:schemeClr>
              </a:buClr>
            </a:pPr>
            <a:endParaRPr lang="fr-FR" sz="3600" dirty="0" smtClean="0">
              <a:cs typeface="+mj-cs"/>
            </a:endParaRPr>
          </a:p>
          <a:p>
            <a:pPr lvl="1">
              <a:buClr>
                <a:schemeClr val="bg1">
                  <a:lumMod val="65000"/>
                </a:schemeClr>
              </a:buClr>
            </a:pPr>
            <a:r>
              <a:rPr lang="fr-FR" sz="3600" dirty="0">
                <a:solidFill>
                  <a:schemeClr val="accent1">
                    <a:lumMod val="75000"/>
                  </a:schemeClr>
                </a:solidFill>
                <a:latin typeface="Times New Roman" panose="02020603050405020304" pitchFamily="18" charset="0"/>
                <a:cs typeface="+mj-cs"/>
              </a:rPr>
              <a:t>► </a:t>
            </a:r>
            <a:r>
              <a:rPr lang="en-US" sz="3600" dirty="0" smtClean="0">
                <a:latin typeface="+mj-lt"/>
                <a:cs typeface="+mj-cs"/>
              </a:rPr>
              <a:t>Critique de l’existence</a:t>
            </a:r>
            <a:r>
              <a:rPr lang="en-US" sz="3600" dirty="0" smtClean="0">
                <a:latin typeface="Times New Roman" panose="02020603050405020304" pitchFamily="18" charset="0"/>
                <a:cs typeface="+mj-cs"/>
              </a:rPr>
              <a:t>.</a:t>
            </a:r>
          </a:p>
          <a:p>
            <a:pPr marL="393192" lvl="1">
              <a:buClr>
                <a:schemeClr val="bg1">
                  <a:lumMod val="65000"/>
                </a:schemeClr>
              </a:buClr>
            </a:pPr>
            <a:endParaRPr lang="en-US" sz="3600" dirty="0" smtClean="0">
              <a:latin typeface="Times New Roman" panose="02020603050405020304" pitchFamily="18" charset="0"/>
              <a:cs typeface="+mj-cs"/>
            </a:endParaRPr>
          </a:p>
          <a:p>
            <a:pPr lvl="1">
              <a:buClr>
                <a:schemeClr val="bg1">
                  <a:lumMod val="65000"/>
                </a:schemeClr>
              </a:buClr>
            </a:pPr>
            <a:r>
              <a:rPr lang="fr-FR" sz="3600" dirty="0">
                <a:solidFill>
                  <a:schemeClr val="accent1">
                    <a:lumMod val="75000"/>
                  </a:schemeClr>
                </a:solidFill>
                <a:latin typeface="Times New Roman" panose="02020603050405020304" pitchFamily="18" charset="0"/>
                <a:cs typeface="+mj-cs"/>
              </a:rPr>
              <a:t>► </a:t>
            </a:r>
            <a:r>
              <a:rPr lang="fr-FR" sz="3600" dirty="0" smtClean="0">
                <a:latin typeface="+mj-lt"/>
                <a:cs typeface="+mj-cs"/>
              </a:rPr>
              <a:t>Solution proposé.</a:t>
            </a:r>
          </a:p>
          <a:p>
            <a:pPr marL="393192" lvl="1">
              <a:buClr>
                <a:schemeClr val="bg1">
                  <a:lumMod val="65000"/>
                </a:schemeClr>
              </a:buClr>
            </a:pPr>
            <a:endParaRPr lang="fr-FR" sz="2800" dirty="0" smtClean="0">
              <a:latin typeface="Times New Roman" panose="02020603050405020304" pitchFamily="18" charset="0"/>
              <a:cs typeface="Times New Roman" panose="02020603050405020304" pitchFamily="18" charset="0"/>
            </a:endParaRPr>
          </a:p>
          <a:p>
            <a:pPr lvl="1">
              <a:buClr>
                <a:schemeClr val="bg1">
                  <a:lumMod val="65000"/>
                </a:schemeClr>
              </a:buClr>
              <a:buFont typeface="Wingdings" panose="05000000000000000000" pitchFamily="2" charset="2"/>
              <a:buChar char="Ø"/>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49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623844" y="1008404"/>
            <a:ext cx="8101056" cy="3600986"/>
          </a:xfrm>
          <a:prstGeom prst="rect">
            <a:avLst/>
          </a:prstGeom>
          <a:noFill/>
        </p:spPr>
        <p:txBody>
          <a:bodyPr wrap="square" rtlCol="0">
            <a:spAutoFit/>
          </a:bodyPr>
          <a:lstStyle/>
          <a:p>
            <a:pPr>
              <a:buClrTx/>
            </a:pPr>
            <a:endParaRPr lang="fr-FR" sz="2000" b="1" dirty="0">
              <a:latin typeface="Times New Roman" panose="02020603050405020304" pitchFamily="18" charset="0"/>
              <a:cs typeface="Times New Roman" panose="02020603050405020304" pitchFamily="18" charset="0"/>
            </a:endParaRPr>
          </a:p>
          <a:p>
            <a:r>
              <a:rPr lang="fr-FR" sz="2400" dirty="0">
                <a:solidFill>
                  <a:schemeClr val="accent1">
                    <a:lumMod val="75000"/>
                  </a:schemeClr>
                </a:solidFill>
                <a:latin typeface="Times New Roman" panose="02020603050405020304" pitchFamily="18" charset="0"/>
                <a:cs typeface="Times New Roman" panose="02020603050405020304" pitchFamily="18" charset="0"/>
              </a:rPr>
              <a:t>► </a:t>
            </a:r>
            <a:r>
              <a:rPr lang="fr-FR" sz="2400" dirty="0" smtClean="0"/>
              <a:t>Ce </a:t>
            </a:r>
            <a:r>
              <a:rPr lang="fr-FR" sz="2400" dirty="0"/>
              <a:t>rapport représente le travail effectué durant notre projet de fin </a:t>
            </a:r>
            <a:r>
              <a:rPr lang="fr-FR" sz="2400" dirty="0" smtClean="0"/>
              <a:t>d’é</a:t>
            </a:r>
            <a:r>
              <a:rPr lang="en-US" sz="2400" dirty="0" err="1" smtClean="0"/>
              <a:t>tude</a:t>
            </a:r>
            <a:r>
              <a:rPr lang="en-US" sz="2400" dirty="0" smtClean="0"/>
              <a:t>.</a:t>
            </a:r>
            <a:r>
              <a:rPr lang="fr-FR" sz="2400" dirty="0" smtClean="0"/>
              <a:t> </a:t>
            </a:r>
            <a:endParaRPr lang="fr-FR" sz="2400" dirty="0"/>
          </a:p>
          <a:p>
            <a:r>
              <a:rPr lang="fr-FR" sz="2400" dirty="0">
                <a:solidFill>
                  <a:schemeClr val="accent1">
                    <a:lumMod val="75000"/>
                  </a:schemeClr>
                </a:solidFill>
                <a:latin typeface="Times New Roman" panose="02020603050405020304" pitchFamily="18" charset="0"/>
                <a:cs typeface="Times New Roman" panose="02020603050405020304" pitchFamily="18" charset="0"/>
              </a:rPr>
              <a:t>► </a:t>
            </a:r>
            <a:r>
              <a:rPr lang="fr-FR" sz="2400" dirty="0" smtClean="0"/>
              <a:t>Ce </a:t>
            </a:r>
            <a:r>
              <a:rPr lang="fr-FR" sz="2400" dirty="0"/>
              <a:t>dernier a été pour nous l’occasion de découvrir des nouvelles triques au niveau de programmation web. </a:t>
            </a:r>
          </a:p>
          <a:p>
            <a:r>
              <a:rPr lang="fr-FR" sz="2400" dirty="0">
                <a:solidFill>
                  <a:schemeClr val="accent1">
                    <a:lumMod val="75000"/>
                  </a:schemeClr>
                </a:solidFill>
                <a:latin typeface="Times New Roman" panose="02020603050405020304" pitchFamily="18" charset="0"/>
                <a:cs typeface="Times New Roman" panose="02020603050405020304" pitchFamily="18" charset="0"/>
              </a:rPr>
              <a:t>► </a:t>
            </a:r>
            <a:r>
              <a:rPr lang="fr-FR" sz="2400" dirty="0" smtClean="0"/>
              <a:t>Notre </a:t>
            </a:r>
            <a:r>
              <a:rPr lang="fr-FR" sz="2400" dirty="0"/>
              <a:t>projet consiste à réaliser une application web qui contribue à faciliter les démarches pour les citoyens et l'équipe de travail au sein des centres de l’Etat Civil.</a:t>
            </a:r>
            <a:endParaRPr lang="fr-FR" sz="2400" b="1" dirty="0">
              <a:latin typeface="Times New Roman" panose="02020603050405020304" pitchFamily="18" charset="0"/>
              <a:cs typeface="Times New Roman" panose="02020603050405020304" pitchFamily="18" charset="0"/>
            </a:endParaRPr>
          </a:p>
          <a:p>
            <a:endParaRPr lang="fr-FR" sz="2000" dirty="0"/>
          </a:p>
          <a:p>
            <a:endParaRPr lang="fr-FR" sz="2000" dirty="0"/>
          </a:p>
        </p:txBody>
      </p:sp>
      <p:sp>
        <p:nvSpPr>
          <p:cNvPr id="3" name="Shape 133"/>
          <p:cNvSpPr txBox="1">
            <a:spLocks/>
          </p:cNvSpPr>
          <p:nvPr/>
        </p:nvSpPr>
        <p:spPr>
          <a:xfrm>
            <a:off x="1419581" y="239282"/>
            <a:ext cx="5152135" cy="769122"/>
          </a:xfrm>
          <a:prstGeom prst="rect">
            <a:avLst/>
          </a:prstGeom>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4000" b="1" dirty="0" smtClean="0">
                <a:solidFill>
                  <a:schemeClr val="accent1">
                    <a:lumMod val="75000"/>
                  </a:schemeClr>
                </a:solidFill>
                <a:latin typeface="+mj-lt"/>
                <a:cs typeface="+mj-cs"/>
              </a:rPr>
              <a:t>Introduction</a:t>
            </a:r>
            <a:endParaRPr lang="en" sz="4000" b="1" dirty="0">
              <a:solidFill>
                <a:schemeClr val="accent1">
                  <a:lumMod val="75000"/>
                </a:schemeClr>
              </a:solidFill>
              <a:latin typeface="+mj-lt"/>
              <a:cs typeface="+mj-cs"/>
            </a:endParaRPr>
          </a:p>
        </p:txBody>
      </p:sp>
    </p:spTree>
    <p:extLst>
      <p:ext uri="{BB962C8B-B14F-4D97-AF65-F5344CB8AC3E}">
        <p14:creationId xmlns:p14="http://schemas.microsoft.com/office/powerpoint/2010/main" val="330384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541020" y="236220"/>
            <a:ext cx="8229600" cy="1224136"/>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5400" dirty="0" smtClean="0">
                <a:solidFill>
                  <a:schemeClr val="accent1">
                    <a:lumMod val="75000"/>
                  </a:schemeClr>
                </a:solidFill>
              </a:rPr>
              <a:t>Etude de l</a:t>
            </a:r>
            <a:r>
              <a:rPr lang="en-US" sz="5400" dirty="0" smtClean="0">
                <a:solidFill>
                  <a:schemeClr val="accent1">
                    <a:lumMod val="75000"/>
                  </a:schemeClr>
                </a:solidFill>
              </a:rPr>
              <a:t>’existence</a:t>
            </a:r>
            <a:endParaRPr lang="fr-FR"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Espace réservé du contenu 2"/>
          <p:cNvSpPr txBox="1">
            <a:spLocks/>
          </p:cNvSpPr>
          <p:nvPr/>
        </p:nvSpPr>
        <p:spPr>
          <a:xfrm>
            <a:off x="320040" y="1082040"/>
            <a:ext cx="8678045" cy="3937432"/>
          </a:xfrm>
          <a:prstGeom prst="rect">
            <a:avLst/>
          </a:prstGeom>
        </p:spPr>
        <p:txBody>
          <a:bodyPr>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Font typeface="Arial" pitchFamily="34" charset="0"/>
              <a:buChar char="•"/>
            </a:pPr>
            <a:endParaRPr lang="fr-FR" sz="2500" dirty="0" smtClean="0">
              <a:latin typeface="+mj-lt"/>
            </a:endParaRPr>
          </a:p>
          <a:p>
            <a:pPr>
              <a:buClr>
                <a:schemeClr val="bg1">
                  <a:lumMod val="65000"/>
                </a:schemeClr>
              </a:buClr>
            </a:pPr>
            <a:r>
              <a:rPr lang="fr-FR" sz="2400" dirty="0">
                <a:solidFill>
                  <a:schemeClr val="accent1">
                    <a:lumMod val="75000"/>
                  </a:schemeClr>
                </a:solidFill>
                <a:latin typeface="+mj-lt"/>
                <a:cs typeface="Times New Roman" panose="02020603050405020304" pitchFamily="18" charset="0"/>
              </a:rPr>
              <a:t>► </a:t>
            </a:r>
            <a:r>
              <a:rPr lang="fr-FR" sz="2400" dirty="0" smtClean="0">
                <a:solidFill>
                  <a:schemeClr val="tx1"/>
                </a:solidFill>
                <a:latin typeface="+mj-lt"/>
                <a:cs typeface="+mj-cs"/>
              </a:rPr>
              <a:t>Si vous venez au centre, vous devez enter dans la file d’attente</a:t>
            </a:r>
          </a:p>
          <a:p>
            <a:pPr>
              <a:buClr>
                <a:schemeClr val="bg1">
                  <a:lumMod val="65000"/>
                </a:schemeClr>
              </a:buClr>
            </a:pPr>
            <a:r>
              <a:rPr lang="fr-FR" sz="2400" dirty="0">
                <a:solidFill>
                  <a:schemeClr val="accent1">
                    <a:lumMod val="75000"/>
                  </a:schemeClr>
                </a:solidFill>
                <a:latin typeface="+mj-lt"/>
                <a:cs typeface="Times New Roman" panose="02020603050405020304" pitchFamily="18" charset="0"/>
              </a:rPr>
              <a:t>► </a:t>
            </a:r>
            <a:r>
              <a:rPr lang="fr-FR" sz="2400" dirty="0" smtClean="0">
                <a:solidFill>
                  <a:schemeClr val="tx1"/>
                </a:solidFill>
                <a:latin typeface="+mj-lt"/>
                <a:cs typeface="+mj-cs"/>
              </a:rPr>
              <a:t>Dans les files d’attente, vous ne pouvez pas sortir pour effectuer un simple besoin en raison du chaos de la file d’attente </a:t>
            </a:r>
          </a:p>
          <a:p>
            <a:pPr>
              <a:buClr>
                <a:schemeClr val="bg1">
                  <a:lumMod val="65000"/>
                </a:schemeClr>
              </a:buClr>
            </a:pPr>
            <a:r>
              <a:rPr lang="fr-FR" sz="2400" dirty="0">
                <a:solidFill>
                  <a:schemeClr val="accent1">
                    <a:lumMod val="75000"/>
                  </a:schemeClr>
                </a:solidFill>
                <a:latin typeface="+mj-lt"/>
                <a:cs typeface="Times New Roman" panose="02020603050405020304" pitchFamily="18" charset="0"/>
              </a:rPr>
              <a:t>► </a:t>
            </a:r>
            <a:r>
              <a:rPr lang="fr-FR" sz="2400" dirty="0" smtClean="0">
                <a:solidFill>
                  <a:schemeClr val="tx1"/>
                </a:solidFill>
                <a:latin typeface="+mj-lt"/>
                <a:cs typeface="+mj-cs"/>
              </a:rPr>
              <a:t>Si vous avez besoin d’un acte il est obligatoire d’</a:t>
            </a:r>
            <a:r>
              <a:rPr lang="fr-FR" sz="2400" dirty="0" err="1" smtClean="0">
                <a:solidFill>
                  <a:schemeClr val="tx1"/>
                </a:solidFill>
                <a:latin typeface="+mj-lt"/>
                <a:cs typeface="+mj-cs"/>
              </a:rPr>
              <a:t>étre</a:t>
            </a:r>
            <a:r>
              <a:rPr lang="fr-FR" sz="2400" dirty="0" smtClean="0">
                <a:solidFill>
                  <a:schemeClr val="tx1"/>
                </a:solidFill>
                <a:latin typeface="+mj-lt"/>
                <a:cs typeface="+mj-cs"/>
              </a:rPr>
              <a:t> présent </a:t>
            </a:r>
            <a:endParaRPr lang="en-US" sz="2400" dirty="0" smtClean="0">
              <a:solidFill>
                <a:schemeClr val="tx1"/>
              </a:solidFill>
              <a:latin typeface="+mj-lt"/>
              <a:cs typeface="+mj-cs"/>
            </a:endParaRPr>
          </a:p>
          <a:p>
            <a:pPr marL="393192" lvl="1">
              <a:buClr>
                <a:schemeClr val="bg1">
                  <a:lumMod val="65000"/>
                </a:schemeClr>
              </a:buClr>
            </a:pPr>
            <a:endParaRPr lang="fr-FR" sz="3600" dirty="0" smtClean="0">
              <a:latin typeface="Times New Roman" panose="02020603050405020304" pitchFamily="18" charset="0"/>
              <a:cs typeface="Times New Roman" panose="02020603050405020304" pitchFamily="18" charset="0"/>
            </a:endParaRPr>
          </a:p>
          <a:p>
            <a:pPr marL="393192" lvl="1">
              <a:buClr>
                <a:schemeClr val="bg1">
                  <a:lumMod val="65000"/>
                </a:schemeClr>
              </a:buClr>
            </a:pPr>
            <a:endParaRPr lang="fr-FR" sz="2800" dirty="0" smtClean="0">
              <a:latin typeface="Times New Roman" panose="02020603050405020304" pitchFamily="18" charset="0"/>
              <a:cs typeface="Times New Roman" panose="02020603050405020304" pitchFamily="18" charset="0"/>
            </a:endParaRPr>
          </a:p>
          <a:p>
            <a:pPr lvl="1">
              <a:buClr>
                <a:schemeClr val="bg1">
                  <a:lumMod val="65000"/>
                </a:schemeClr>
              </a:buClr>
              <a:buFont typeface="Wingdings" panose="05000000000000000000" pitchFamily="2" charset="2"/>
              <a:buChar char="Ø"/>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03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563880" y="363373"/>
            <a:ext cx="8229600" cy="1224136"/>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5400" dirty="0" smtClean="0">
                <a:solidFill>
                  <a:schemeClr val="accent1">
                    <a:lumMod val="75000"/>
                  </a:schemeClr>
                </a:solidFill>
              </a:rPr>
              <a:t>Critique de l</a:t>
            </a:r>
            <a:r>
              <a:rPr lang="en-US" sz="5400" dirty="0" smtClean="0">
                <a:solidFill>
                  <a:schemeClr val="accent1">
                    <a:lumMod val="75000"/>
                  </a:schemeClr>
                </a:solidFill>
              </a:rPr>
              <a:t>’existence</a:t>
            </a:r>
            <a:endParaRPr lang="fr-FR"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Espace réservé du contenu 2"/>
          <p:cNvSpPr txBox="1">
            <a:spLocks/>
          </p:cNvSpPr>
          <p:nvPr/>
        </p:nvSpPr>
        <p:spPr>
          <a:xfrm>
            <a:off x="307648" y="1316051"/>
            <a:ext cx="8709891" cy="3732603"/>
          </a:xfrm>
          <a:prstGeom prst="rect">
            <a:avLst/>
          </a:prstGeom>
        </p:spPr>
        <p:txBody>
          <a:bodyPr>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buFont typeface="Arial" pitchFamily="34" charset="0"/>
              <a:buChar char="•"/>
            </a:pPr>
            <a:endParaRPr lang="fr-FR" sz="2500" dirty="0" smtClean="0"/>
          </a:p>
          <a:p>
            <a:pPr marL="457200" lvl="1"/>
            <a:r>
              <a:rPr lang="fr-FR" sz="2400" dirty="0">
                <a:solidFill>
                  <a:schemeClr val="accent1">
                    <a:lumMod val="75000"/>
                  </a:schemeClr>
                </a:solidFill>
                <a:latin typeface="Times New Roman" panose="02020603050405020304" pitchFamily="18" charset="0"/>
                <a:cs typeface="Times New Roman" panose="02020603050405020304" pitchFamily="18" charset="0"/>
              </a:rPr>
              <a:t>►</a:t>
            </a:r>
            <a:r>
              <a:rPr lang="fr-FR" sz="2400" dirty="0"/>
              <a:t> La mal organisation.</a:t>
            </a:r>
          </a:p>
          <a:p>
            <a:endParaRPr lang="en-US" sz="2400" dirty="0"/>
          </a:p>
          <a:p>
            <a:pPr marL="457200" lvl="1"/>
            <a:r>
              <a:rPr lang="fr-FR" sz="2400" dirty="0">
                <a:solidFill>
                  <a:schemeClr val="accent1">
                    <a:lumMod val="75000"/>
                  </a:schemeClr>
                </a:solidFill>
                <a:latin typeface="Times New Roman" panose="02020603050405020304" pitchFamily="18" charset="0"/>
                <a:cs typeface="Times New Roman" panose="02020603050405020304" pitchFamily="18" charset="0"/>
              </a:rPr>
              <a:t>► </a:t>
            </a:r>
            <a:r>
              <a:rPr lang="fr-FR" sz="2400" dirty="0"/>
              <a:t>Force de la présence.</a:t>
            </a:r>
          </a:p>
          <a:p>
            <a:endParaRPr lang="en-US" sz="2400" dirty="0"/>
          </a:p>
          <a:p>
            <a:pPr marL="457200" lvl="1"/>
            <a:r>
              <a:rPr lang="fr-FR" sz="2400" dirty="0">
                <a:solidFill>
                  <a:schemeClr val="accent1">
                    <a:lumMod val="75000"/>
                  </a:schemeClr>
                </a:solidFill>
                <a:latin typeface="Times New Roman" panose="02020603050405020304" pitchFamily="18" charset="0"/>
                <a:cs typeface="Times New Roman" panose="02020603050405020304" pitchFamily="18" charset="0"/>
              </a:rPr>
              <a:t>► </a:t>
            </a:r>
            <a:r>
              <a:rPr lang="fr-FR" sz="2400" dirty="0"/>
              <a:t>Gaspillage de temps.</a:t>
            </a:r>
            <a:endParaRPr lang="en-US" sz="2400" dirty="0">
              <a:latin typeface="Times New Roman" panose="02020603050405020304" pitchFamily="18" charset="0"/>
              <a:cs typeface="Times New Roman" panose="02020603050405020304" pitchFamily="18" charset="0"/>
            </a:endParaRPr>
          </a:p>
          <a:p>
            <a:endParaRPr lang="fr-FR" sz="1900" dirty="0" smtClean="0">
              <a:latin typeface="Times New Roman" panose="02020603050405020304" pitchFamily="18" charset="0"/>
              <a:cs typeface="Times New Roman" panose="02020603050405020304" pitchFamily="18" charset="0"/>
            </a:endParaRPr>
          </a:p>
          <a:p>
            <a:pPr marL="393192" lvl="1">
              <a:buClr>
                <a:schemeClr val="bg1">
                  <a:lumMod val="65000"/>
                </a:schemeClr>
              </a:buClr>
            </a:pPr>
            <a:endParaRPr lang="fr-FR" sz="2800" dirty="0" smtClean="0">
              <a:latin typeface="Times New Roman" panose="02020603050405020304" pitchFamily="18" charset="0"/>
              <a:cs typeface="Times New Roman" panose="02020603050405020304" pitchFamily="18" charset="0"/>
            </a:endParaRPr>
          </a:p>
          <a:p>
            <a:pPr lvl="1">
              <a:buClr>
                <a:schemeClr val="bg1">
                  <a:lumMod val="65000"/>
                </a:schemeClr>
              </a:buClr>
              <a:buFont typeface="Wingdings" panose="05000000000000000000" pitchFamily="2" charset="2"/>
              <a:buChar char="Ø"/>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28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501437" y="115112"/>
            <a:ext cx="7621622" cy="917502"/>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5400" dirty="0" smtClean="0">
                <a:solidFill>
                  <a:schemeClr val="accent1">
                    <a:lumMod val="75000"/>
                  </a:schemeClr>
                </a:solidFill>
              </a:rPr>
              <a:t>Critique de l’</a:t>
            </a:r>
            <a:r>
              <a:rPr lang="en-US" sz="5400" dirty="0" smtClean="0">
                <a:solidFill>
                  <a:schemeClr val="accent1">
                    <a:lumMod val="75000"/>
                  </a:schemeClr>
                </a:solidFill>
              </a:rPr>
              <a:t>existence</a:t>
            </a:r>
            <a:endParaRPr lang="fr-FR" sz="5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24" y="1032614"/>
            <a:ext cx="8283844" cy="4103365"/>
          </a:xfrm>
          <a:prstGeom prst="rect">
            <a:avLst/>
          </a:prstGeom>
        </p:spPr>
      </p:pic>
    </p:spTree>
    <p:extLst>
      <p:ext uri="{BB962C8B-B14F-4D97-AF65-F5344CB8AC3E}">
        <p14:creationId xmlns:p14="http://schemas.microsoft.com/office/powerpoint/2010/main" val="3416016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p:cNvSpPr>
          <p:nvPr/>
        </p:nvSpPr>
        <p:spPr>
          <a:xfrm>
            <a:off x="457200" y="404664"/>
            <a:ext cx="8229600" cy="1080120"/>
          </a:xfrm>
          <a:prstGeom prst="rect">
            <a:avLst/>
          </a:prstGeom>
        </p:spPr>
        <p:txBody>
          <a:bodyPr>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stStyle>
          <a:p>
            <a:pPr algn="ctr"/>
            <a:r>
              <a:rPr lang="fr-FR" sz="4800" dirty="0" smtClean="0">
                <a:solidFill>
                  <a:schemeClr val="accent1">
                    <a:lumMod val="75000"/>
                  </a:schemeClr>
                </a:solidFill>
              </a:rPr>
              <a:t>Solution proposé</a:t>
            </a:r>
            <a:endParaRPr lang="fr-FR" b="1" dirty="0">
              <a:solidFill>
                <a:schemeClr val="accent1">
                  <a:lumMod val="75000"/>
                </a:schemeClr>
              </a:solidFill>
            </a:endParaRPr>
          </a:p>
        </p:txBody>
      </p:sp>
      <p:sp>
        <p:nvSpPr>
          <p:cNvPr id="3" name="Espace réservé du contenu 2"/>
          <p:cNvSpPr txBox="1">
            <a:spLocks/>
          </p:cNvSpPr>
          <p:nvPr/>
        </p:nvSpPr>
        <p:spPr>
          <a:xfrm>
            <a:off x="243840" y="1236223"/>
            <a:ext cx="8900160" cy="3326674"/>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endParaRPr lang="fr-FR" sz="2800" b="1" dirty="0" smtClean="0">
              <a:latin typeface="Times New Roman" panose="02020603050405020304" pitchFamily="18" charset="0"/>
              <a:cs typeface="Times New Roman" panose="02020603050405020304" pitchFamily="18" charset="0"/>
            </a:endParaRPr>
          </a:p>
          <a:p>
            <a:r>
              <a:rPr lang="fr-FR" sz="2800" dirty="0">
                <a:solidFill>
                  <a:schemeClr val="accent1">
                    <a:lumMod val="75000"/>
                  </a:schemeClr>
                </a:solidFill>
                <a:latin typeface="Times New Roman" panose="02020603050405020304" pitchFamily="18" charset="0"/>
                <a:cs typeface="Times New Roman" panose="02020603050405020304" pitchFamily="18" charset="0"/>
              </a:rPr>
              <a:t>► </a:t>
            </a:r>
            <a:r>
              <a:rPr lang="fr-FR" sz="2800" dirty="0" smtClean="0"/>
              <a:t>Développement d’une application web a pour but de résoudre tous ces problèmes pour mieux satisfaire les besoins des différents acteurs</a:t>
            </a:r>
            <a:r>
              <a:rPr lang="en-US" sz="2800" dirty="0" smtClean="0"/>
              <a:t>.</a:t>
            </a:r>
            <a:r>
              <a:rPr lang="fr-FR" sz="2800" dirty="0" smtClean="0"/>
              <a:t> </a:t>
            </a:r>
          </a:p>
          <a:p>
            <a:endParaRPr lang="fr-FR" sz="2800" dirty="0" smtClean="0"/>
          </a:p>
          <a:p>
            <a:endParaRPr lang="fr-FR" sz="2800" dirty="0"/>
          </a:p>
        </p:txBody>
      </p:sp>
    </p:spTree>
    <p:extLst>
      <p:ext uri="{BB962C8B-B14F-4D97-AF65-F5344CB8AC3E}">
        <p14:creationId xmlns:p14="http://schemas.microsoft.com/office/powerpoint/2010/main" val="315828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2323</TotalTime>
  <Words>551</Words>
  <Application>Microsoft Office PowerPoint</Application>
  <PresentationFormat>Affichage à l'écran (16:9)</PresentationFormat>
  <Paragraphs>134</Paragraphs>
  <Slides>36</Slides>
  <Notes>10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36</vt:i4>
      </vt:variant>
    </vt:vector>
  </HeadingPairs>
  <TitlesOfParts>
    <vt:vector size="45" baseType="lpstr">
      <vt:lpstr>Varela Round</vt:lpstr>
      <vt:lpstr>MV Boli</vt:lpstr>
      <vt:lpstr>Nixie One</vt:lpstr>
      <vt:lpstr>Times New Roman</vt:lpstr>
      <vt:lpstr>Wingdings</vt:lpstr>
      <vt:lpstr>Roboto Slab</vt:lpstr>
      <vt:lpstr>Book Antiqua</vt:lpstr>
      <vt:lpstr>Arial</vt:lpstr>
      <vt:lpstr>Warwick template</vt:lpstr>
      <vt:lpstr>Développement d’une application web d’aide pour la gestion de L’Etat civil</vt:lpstr>
      <vt:lpstr>Our process is easy</vt:lpstr>
      <vt:lpstr>Présentation du projet</vt:lpstr>
      <vt:lpstr>Présentation PowerPoint</vt:lpstr>
      <vt:lpstr>Présentation PowerPoint</vt:lpstr>
      <vt:lpstr>Présentation PowerPoint</vt:lpstr>
      <vt:lpstr>Présentation PowerPoint</vt:lpstr>
      <vt:lpstr>Présentation PowerPoint</vt:lpstr>
      <vt:lpstr>Présentation PowerPoint</vt:lpstr>
      <vt:lpstr>Expression des besoins</vt:lpstr>
      <vt:lpstr>Présentation PowerPoint</vt:lpstr>
      <vt:lpstr>Présentation PowerPoint</vt:lpstr>
      <vt:lpstr>Présentation PowerPoint</vt:lpstr>
      <vt:lpstr>Présentation PowerPoint</vt:lpstr>
      <vt:lpstr>Présentation PowerPoint</vt:lpstr>
      <vt:lpstr>Présentation PowerPoint</vt:lpstr>
      <vt:lpstr>Analyse des besoins</vt:lpstr>
      <vt:lpstr>Présentation PowerPoint</vt:lpstr>
      <vt:lpstr>Présentation PowerPoint</vt:lpstr>
      <vt:lpstr>Présentation PowerPoint</vt:lpstr>
      <vt:lpstr>Présentation PowerPoint</vt:lpstr>
      <vt:lpstr>Conception de la base de   données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Outils d’analyse et de developpement</vt:lpstr>
      <vt:lpstr>Présentation PowerPoint</vt:lpstr>
      <vt:lpstr> Démonstration de l’application </vt:lpstr>
      <vt:lpstr>CONCLUSION</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DEVELOPPEMENT D’UNE APPLICATION  ONLINE DE GESTION DES DONS</dc:title>
  <dc:creator>Mohamed moustapha</dc:creator>
  <cp:lastModifiedBy>PC</cp:lastModifiedBy>
  <cp:revision>195</cp:revision>
  <dcterms:modified xsi:type="dcterms:W3CDTF">2021-07-31T11:27:21Z</dcterms:modified>
</cp:coreProperties>
</file>