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72" r:id="rId6"/>
    <p:sldId id="273" r:id="rId7"/>
    <p:sldId id="274" r:id="rId8"/>
    <p:sldId id="275" r:id="rId9"/>
    <p:sldId id="276" r:id="rId10"/>
    <p:sldId id="277" r:id="rId11"/>
    <p:sldId id="278" r:id="rId12"/>
    <p:sldId id="283" r:id="rId13"/>
    <p:sldId id="279" r:id="rId14"/>
    <p:sldId id="280" r:id="rId15"/>
    <p:sldId id="282" r:id="rId16"/>
  </p:sldIdLst>
  <p:sldSz cx="9144000" cy="5143500" type="screen16x9"/>
  <p:notesSz cx="6858000" cy="9144000"/>
  <p:embeddedFontLst>
    <p:embeddedFont>
      <p:font typeface="Maven Pro"/>
      <p:regular r:id="rId20"/>
    </p:embeddedFont>
    <p:embeddedFont>
      <p:font typeface="Nunito"/>
      <p:regular r:id="rId21"/>
    </p:embeddedFont>
    <p:embeddedFont>
      <p:font typeface="Roboto" panose="02000000000000000000"/>
      <p:regular r:id="rId22"/>
      <p:bold r:id="rId23"/>
      <p:italic r:id="rId24"/>
      <p:boldItalic r:id="rId25"/>
    </p:embeddedFont>
    <p:embeddedFont>
      <p:font typeface="Roboto Light" panose="02000000000000000000"/>
      <p: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8" d="100"/>
          <a:sy n="128" d="100"/>
        </p:scale>
        <p:origin x="63" y="60"/>
      </p:cViewPr>
      <p:guideLst>
        <p:guide orient="horz" pos="1620"/>
        <p:guide pos="285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font" Target="fonts/font7.fntdata"/><Relationship Id="rId25" Type="http://schemas.openxmlformats.org/officeDocument/2006/relationships/font" Target="fonts/font6.fntdata"/><Relationship Id="rId24" Type="http://schemas.openxmlformats.org/officeDocument/2006/relationships/font" Target="fonts/font5.fntdata"/><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33"/>
        <p:cNvGrpSpPr/>
        <p:nvPr/>
      </p:nvGrpSpPr>
      <p:grpSpPr>
        <a:xfrm>
          <a:off x="0" y="0"/>
          <a:ext cx="0" cy="0"/>
          <a:chOff x="0" y="0"/>
          <a:chExt cx="0" cy="0"/>
        </a:xfrm>
      </p:grpSpPr>
      <p:sp>
        <p:nvSpPr>
          <p:cNvPr id="434" name="Google Shape;434;g251eb9af0e4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51eb9af0e4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40"/>
        <p:cNvGrpSpPr/>
        <p:nvPr/>
      </p:nvGrpSpPr>
      <p:grpSpPr>
        <a:xfrm>
          <a:off x="0" y="0"/>
          <a:ext cx="0" cy="0"/>
          <a:chOff x="0" y="0"/>
          <a:chExt cx="0" cy="0"/>
        </a:xfrm>
      </p:grpSpPr>
      <p:sp>
        <p:nvSpPr>
          <p:cNvPr id="441" name="Google Shape;441;g251eb9af0e4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251eb9af0e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4"/>
        <p:cNvGrpSpPr/>
        <p:nvPr/>
      </p:nvGrpSpPr>
      <p:grpSpPr>
        <a:xfrm>
          <a:off x="0" y="0"/>
          <a:ext cx="0" cy="0"/>
          <a:chOff x="0" y="0"/>
          <a:chExt cx="0" cy="0"/>
        </a:xfrm>
      </p:grpSpPr>
      <p:sp>
        <p:nvSpPr>
          <p:cNvPr id="455" name="Google Shape;455;gf9f517ca5a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f9f517ca5a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1"/>
        <p:cNvGrpSpPr/>
        <p:nvPr/>
      </p:nvGrpSpPr>
      <p:grpSpPr>
        <a:xfrm>
          <a:off x="0" y="0"/>
          <a:ext cx="0" cy="0"/>
          <a:chOff x="0" y="0"/>
          <a:chExt cx="0" cy="0"/>
        </a:xfrm>
      </p:grpSpPr>
      <p:sp>
        <p:nvSpPr>
          <p:cNvPr id="282" name="Google Shape;282;gf4f4bc9aa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f4f4bc9a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5"/>
        <p:cNvGrpSpPr/>
        <p:nvPr/>
      </p:nvGrpSpPr>
      <p:grpSpPr>
        <a:xfrm>
          <a:off x="0" y="0"/>
          <a:ext cx="0" cy="0"/>
          <a:chOff x="0" y="0"/>
          <a:chExt cx="0" cy="0"/>
        </a:xfrm>
      </p:grpSpPr>
      <p:sp>
        <p:nvSpPr>
          <p:cNvPr id="386" name="Google Shape;386;g251eb9af0e4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251eb9af0e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2"/>
        <p:cNvGrpSpPr/>
        <p:nvPr/>
      </p:nvGrpSpPr>
      <p:grpSpPr>
        <a:xfrm>
          <a:off x="0" y="0"/>
          <a:ext cx="0" cy="0"/>
          <a:chOff x="0" y="0"/>
          <a:chExt cx="0" cy="0"/>
        </a:xfrm>
      </p:grpSpPr>
      <p:sp>
        <p:nvSpPr>
          <p:cNvPr id="393" name="Google Shape;393;g251eb9af0e4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251eb9af0e4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9"/>
        <p:cNvGrpSpPr/>
        <p:nvPr/>
      </p:nvGrpSpPr>
      <p:grpSpPr>
        <a:xfrm>
          <a:off x="0" y="0"/>
          <a:ext cx="0" cy="0"/>
          <a:chOff x="0" y="0"/>
          <a:chExt cx="0" cy="0"/>
        </a:xfrm>
      </p:grpSpPr>
      <p:sp>
        <p:nvSpPr>
          <p:cNvPr id="400" name="Google Shape;400;g251eb9af0e4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251eb9af0e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5"/>
        <p:cNvGrpSpPr/>
        <p:nvPr/>
      </p:nvGrpSpPr>
      <p:grpSpPr>
        <a:xfrm>
          <a:off x="0" y="0"/>
          <a:ext cx="0" cy="0"/>
          <a:chOff x="0" y="0"/>
          <a:chExt cx="0" cy="0"/>
        </a:xfrm>
      </p:grpSpPr>
      <p:sp>
        <p:nvSpPr>
          <p:cNvPr id="406" name="Google Shape;406;g251eb9af0e4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251eb9af0e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2"/>
        <p:cNvGrpSpPr/>
        <p:nvPr/>
      </p:nvGrpSpPr>
      <p:grpSpPr>
        <a:xfrm>
          <a:off x="0" y="0"/>
          <a:ext cx="0" cy="0"/>
          <a:chOff x="0" y="0"/>
          <a:chExt cx="0" cy="0"/>
        </a:xfrm>
      </p:grpSpPr>
      <p:sp>
        <p:nvSpPr>
          <p:cNvPr id="413" name="Google Shape;413;g251eb9af0e4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251eb9af0e4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9"/>
        <p:cNvGrpSpPr/>
        <p:nvPr/>
      </p:nvGrpSpPr>
      <p:grpSpPr>
        <a:xfrm>
          <a:off x="0" y="0"/>
          <a:ext cx="0" cy="0"/>
          <a:chOff x="0" y="0"/>
          <a:chExt cx="0" cy="0"/>
        </a:xfrm>
      </p:grpSpPr>
      <p:sp>
        <p:nvSpPr>
          <p:cNvPr id="420" name="Google Shape;420;g251eb9af0e4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251eb9af0e4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6"/>
        <p:cNvGrpSpPr/>
        <p:nvPr/>
      </p:nvGrpSpPr>
      <p:grpSpPr>
        <a:xfrm>
          <a:off x="0" y="0"/>
          <a:ext cx="0" cy="0"/>
          <a:chOff x="0" y="0"/>
          <a:chExt cx="0" cy="0"/>
        </a:xfrm>
      </p:grpSpPr>
      <p:sp>
        <p:nvSpPr>
          <p:cNvPr id="427" name="Google Shape;427;g251eb9af0e4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251eb9af0e4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BF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oleObject" Target="../embeddings/oleObject10.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1.vml"/><Relationship Id="rId3" Type="http://schemas.openxmlformats.org/officeDocument/2006/relationships/slideLayout" Target="../slideLayouts/slideLayout3.xml"/><Relationship Id="rId2" Type="http://schemas.openxmlformats.org/officeDocument/2006/relationships/image" Target="../media/image1.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vmlDrawing" Target="../drawings/vmlDrawing2.vml"/><Relationship Id="rId7" Type="http://schemas.openxmlformats.org/officeDocument/2006/relationships/slideLayout" Target="../slideLayouts/slideLayout3.xml"/><Relationship Id="rId6" Type="http://schemas.openxmlformats.org/officeDocument/2006/relationships/image" Target="../media/image4.emf"/><Relationship Id="rId5" Type="http://schemas.openxmlformats.org/officeDocument/2006/relationships/oleObject" Target="../embeddings/oleObject4.bin"/><Relationship Id="rId4" Type="http://schemas.openxmlformats.org/officeDocument/2006/relationships/image" Target="../media/image3.emf"/><Relationship Id="rId3" Type="http://schemas.openxmlformats.org/officeDocument/2006/relationships/oleObject" Target="../embeddings/oleObject3.bin"/><Relationship Id="rId2" Type="http://schemas.openxmlformats.org/officeDocument/2006/relationships/image" Target="../media/image2.emf"/><Relationship Id="rId1"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vmlDrawing" Target="../drawings/vmlDrawing3.vml"/><Relationship Id="rId7" Type="http://schemas.openxmlformats.org/officeDocument/2006/relationships/slideLayout" Target="../slideLayouts/slideLayout3.x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image" Target="../media/image6.emf"/><Relationship Id="rId3" Type="http://schemas.openxmlformats.org/officeDocument/2006/relationships/oleObject" Target="../embeddings/oleObject6.bin"/><Relationship Id="rId2" Type="http://schemas.openxmlformats.org/officeDocument/2006/relationships/image" Target="../media/image5.emf"/><Relationship Id="rId1"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vmlDrawing" Target="../drawings/vmlDrawing4.vml"/><Relationship Id="rId5" Type="http://schemas.openxmlformats.org/officeDocument/2006/relationships/slideLayout" Target="../slideLayouts/slideLayout3.xml"/><Relationship Id="rId4" Type="http://schemas.openxmlformats.org/officeDocument/2006/relationships/image" Target="../media/image9.emf"/><Relationship Id="rId3" Type="http://schemas.openxmlformats.org/officeDocument/2006/relationships/oleObject" Target="../embeddings/oleObject9.bin"/><Relationship Id="rId2" Type="http://schemas.openxmlformats.org/officeDocument/2006/relationships/image" Target="../media/image8.emf"/><Relationship Id="rId1"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FABF9"/>
        </a:solidFill>
        <a:effectLst/>
      </p:bgPr>
    </p:bg>
    <p:spTree>
      <p:nvGrpSpPr>
        <p:cNvPr id="1" name="Shape 276"/>
        <p:cNvGrpSpPr/>
        <p:nvPr/>
      </p:nvGrpSpPr>
      <p:grpSpPr>
        <a:xfrm>
          <a:off x="0" y="0"/>
          <a:ext cx="0" cy="0"/>
          <a:chOff x="0" y="0"/>
          <a:chExt cx="0" cy="0"/>
        </a:xfrm>
      </p:grpSpPr>
      <p:sp>
        <p:nvSpPr>
          <p:cNvPr id="278" name="Google Shape;278;p13"/>
          <p:cNvSpPr/>
          <p:nvPr/>
        </p:nvSpPr>
        <p:spPr>
          <a:xfrm>
            <a:off x="1313850" y="1872675"/>
            <a:ext cx="6516300" cy="940800"/>
          </a:xfrm>
          <a:prstGeom prst="roundRect">
            <a:avLst>
              <a:gd name="adj" fmla="val 16667"/>
            </a:avLst>
          </a:prstGeom>
          <a:solidFill>
            <a:srgbClr val="DCE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13"/>
          <p:cNvSpPr txBox="1"/>
          <p:nvPr/>
        </p:nvSpPr>
        <p:spPr>
          <a:xfrm>
            <a:off x="2361225" y="1973625"/>
            <a:ext cx="4524900" cy="68897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300" b="1" dirty="0">
                <a:solidFill>
                  <a:srgbClr val="32266F"/>
                </a:solidFill>
                <a:latin typeface="Roboto" panose="02000000000000000000"/>
                <a:ea typeface="Roboto" panose="02000000000000000000"/>
                <a:cs typeface="Roboto" panose="02000000000000000000"/>
                <a:sym typeface="Roboto" panose="02000000000000000000"/>
              </a:rPr>
              <a:t>Data Analysis Portfolio</a:t>
            </a:r>
            <a:endParaRPr sz="3300" b="1" dirty="0">
              <a:solidFill>
                <a:srgbClr val="32266F"/>
              </a:solidFill>
              <a:latin typeface="Roboto" panose="02000000000000000000"/>
              <a:ea typeface="Roboto" panose="02000000000000000000"/>
              <a:cs typeface="Roboto" panose="02000000000000000000"/>
              <a:sym typeface="Roboto" panose="02000000000000000000"/>
            </a:endParaRPr>
          </a:p>
        </p:txBody>
      </p:sp>
      <p:sp>
        <p:nvSpPr>
          <p:cNvPr id="2" name="Subtitle 1"/>
          <p:cNvSpPr/>
          <p:nvPr>
            <p:ph type="subTitle" idx="1"/>
          </p:nvPr>
        </p:nvSpPr>
        <p:spPr>
          <a:xfrm>
            <a:off x="2444115" y="2997200"/>
            <a:ext cx="4255770" cy="889635"/>
          </a:xfrm>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8905" y="-102870"/>
            <a:ext cx="8205470" cy="462280"/>
          </a:xfrm>
        </p:spPr>
        <p:txBody>
          <a:bodyPr>
            <a:normAutofit fontScale="90000"/>
          </a:bodyPr>
          <a:p>
            <a:pPr marL="285750" indent="-285750">
              <a:buFont typeface="Wingdings" panose="05000000000000000000" charset="0"/>
              <a:buChar char="q"/>
            </a:pPr>
            <a:r>
              <a:rPr lang="en-US" sz="2000" dirty="0">
                <a:solidFill>
                  <a:schemeClr val="bg2"/>
                </a:solidFill>
                <a:latin typeface="Arial" panose="020B0604020202020204" pitchFamily="34" charset="0"/>
                <a:ea typeface="Roboto" panose="02000000000000000000"/>
                <a:cs typeface="Arial" panose="020B0604020202020204" pitchFamily="34" charset="0"/>
                <a:sym typeface="Roboto" panose="02000000000000000000"/>
              </a:rPr>
              <a:t>What is the variation between raised creatinine and decreased ejection fraction in heart failure, and what is the impact of heart failure on death events?</a:t>
            </a:r>
            <a:endParaRPr lang="en-US" sz="2000">
              <a:solidFill>
                <a:schemeClr val="accent5"/>
              </a:solidFill>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1303655" y="1278890"/>
            <a:ext cx="7030720" cy="3253105"/>
          </a:xfrm>
        </p:spPr>
        <p:txBody>
          <a:bodyPr/>
          <a:p>
            <a:pPr marL="146050" indent="0">
              <a:buNone/>
            </a:pPr>
            <a:endParaRPr lang="en-US"/>
          </a:p>
        </p:txBody>
      </p:sp>
      <p:graphicFrame>
        <p:nvGraphicFramePr>
          <p:cNvPr id="4" name="Object 3">
            <a:hlinkClick r:id="" action="ppaction://ole?verb="/>
          </p:cNvPr>
          <p:cNvGraphicFramePr>
            <a:graphicFrameLocks noChangeAspect="1"/>
          </p:cNvGraphicFramePr>
          <p:nvPr/>
        </p:nvGraphicFramePr>
        <p:xfrm>
          <a:off x="4571365" y="2571115"/>
          <a:ext cx="635" cy="635"/>
        </p:xfrm>
        <a:graphic>
          <a:graphicData uri="http://schemas.openxmlformats.org/presentationml/2006/ole">
            <mc:AlternateContent xmlns:mc="http://schemas.openxmlformats.org/markup-compatibility/2006">
              <mc:Choice xmlns:v="urn:schemas-microsoft-com:vml" Requires="v">
                <p:oleObj spid="_x0000_s5121" name="" r:id="rId1" imgW="0" imgH="0" progId="Acrobat.Document.DC">
                  <p:embed/>
                </p:oleObj>
              </mc:Choice>
              <mc:Fallback>
                <p:oleObj name="" r:id="rId1" imgW="0" imgH="0" progId="Acrobat.Document.DC">
                  <p:embed/>
                  <p:pic>
                    <p:nvPicPr>
                      <p:cNvPr id="0" name="Picture 5120"/>
                      <p:cNvPicPr/>
                      <p:nvPr/>
                    </p:nvPicPr>
                    <p:blipFill>
                      <a:blip/>
                      <a:stretch>
                        <a:fillRect/>
                      </a:stretch>
                    </p:blipFill>
                    <p:spPr>
                      <a:xfrm>
                        <a:off x="4571365" y="2571115"/>
                        <a:ext cx="635" cy="635"/>
                      </a:xfrm>
                      <a:prstGeom prst="rect">
                        <a:avLst/>
                      </a:prstGeom>
                    </p:spPr>
                  </p:pic>
                </p:oleObj>
              </mc:Fallback>
            </mc:AlternateContent>
          </a:graphicData>
        </a:graphic>
      </p:graphicFrame>
      <p:pic>
        <p:nvPicPr>
          <p:cNvPr id="11" name="Picture 10" descr="Dashboard 1 (1)"/>
          <p:cNvPicPr>
            <a:picLocks noChangeAspect="1"/>
          </p:cNvPicPr>
          <p:nvPr/>
        </p:nvPicPr>
        <p:blipFill>
          <a:blip r:embed="rId2"/>
          <a:srcRect l="694" r="972" b="12243"/>
          <a:stretch>
            <a:fillRect/>
          </a:stretch>
        </p:blipFill>
        <p:spPr>
          <a:xfrm>
            <a:off x="128270" y="514985"/>
            <a:ext cx="9016365" cy="3878580"/>
          </a:xfrm>
          <a:prstGeom prst="rect">
            <a:avLst/>
          </a:prstGeom>
        </p:spPr>
      </p:pic>
      <p:sp>
        <p:nvSpPr>
          <p:cNvPr id="13" name="Text Box 12"/>
          <p:cNvSpPr txBox="1"/>
          <p:nvPr/>
        </p:nvSpPr>
        <p:spPr>
          <a:xfrm>
            <a:off x="-81280" y="4627880"/>
            <a:ext cx="9378950" cy="583565"/>
          </a:xfrm>
          <a:prstGeom prst="rect">
            <a:avLst/>
          </a:prstGeom>
          <a:noFill/>
        </p:spPr>
        <p:txBody>
          <a:bodyPr wrap="square" rtlCol="0">
            <a:spAutoFit/>
          </a:bodyPr>
          <a:p>
            <a:pPr algn="just"/>
            <a:r>
              <a:rPr lang="en-US" sz="1600"/>
              <a:t>The charts show an increase in heart failure with a decrease in ejection fraction and an increase in serum creatinine. Death event show geometric increase with heart failure</a:t>
            </a:r>
            <a:endParaRPr lang="en-US"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3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32266F"/>
                </a:solidFill>
              </a:rPr>
              <a:t>Summary of findings:</a:t>
            </a:r>
            <a:endParaRPr sz="2700">
              <a:solidFill>
                <a:srgbClr val="32266F"/>
              </a:solidFill>
            </a:endParaRPr>
          </a:p>
        </p:txBody>
      </p:sp>
      <p:sp>
        <p:nvSpPr>
          <p:cNvPr id="438" name="Google Shape;438;p36"/>
          <p:cNvSpPr txBox="1"/>
          <p:nvPr/>
        </p:nvSpPr>
        <p:spPr>
          <a:xfrm>
            <a:off x="883116" y="1597935"/>
            <a:ext cx="7138753" cy="3416400"/>
          </a:xfrm>
          <a:prstGeom prst="rect">
            <a:avLst/>
          </a:prstGeom>
          <a:noFill/>
          <a:ln>
            <a:noFill/>
          </a:ln>
        </p:spPr>
        <p:txBody>
          <a:bodyPr spcFirstLastPara="1" wrap="square" lIns="91425" tIns="91425" rIns="91425" bIns="91425" anchor="t" anchorCtr="0">
            <a:normAutofit lnSpcReduction="10000"/>
          </a:bodyPr>
          <a:lstStyle/>
          <a:p>
            <a:pPr marL="285750" lvl="0" indent="-285750" algn="l" rtl="0">
              <a:lnSpc>
                <a:spcPct val="115000"/>
              </a:lnSpc>
              <a:spcBef>
                <a:spcPts val="0"/>
              </a:spcBef>
              <a:spcAft>
                <a:spcPts val="0"/>
              </a:spcAft>
              <a:buFont typeface="Wingdings" panose="05000000000000000000" charset="0"/>
              <a:buChar char="q"/>
            </a:pPr>
            <a:r>
              <a:rPr lang="en-US" sz="1800" dirty="0">
                <a:solidFill>
                  <a:schemeClr val="bg2"/>
                </a:solidFill>
                <a:latin typeface="Arial" panose="020B0604020202020204" pitchFamily="34" charset="0"/>
                <a:ea typeface="Roboto Light" panose="02000000000000000000"/>
                <a:cs typeface="Arial" panose="020B0604020202020204" pitchFamily="34" charset="0"/>
                <a:sym typeface="Roboto Light" panose="02000000000000000000"/>
              </a:rPr>
              <a:t>Males have the highest rate of hypertension, diabetes, and smokers.</a:t>
            </a:r>
            <a:endParaRPr lang="en-US" sz="1800" dirty="0">
              <a:solidFill>
                <a:schemeClr val="bg2"/>
              </a:solidFill>
              <a:latin typeface="Arial" panose="020B0604020202020204" pitchFamily="34" charset="0"/>
              <a:ea typeface="Roboto Light" panose="02000000000000000000"/>
              <a:cs typeface="Arial" panose="020B0604020202020204" pitchFamily="34" charset="0"/>
              <a:sym typeface="Roboto Light" panose="02000000000000000000"/>
            </a:endParaRPr>
          </a:p>
          <a:p>
            <a:pPr marL="285750" lvl="0" indent="-285750" algn="l" rtl="0">
              <a:lnSpc>
                <a:spcPct val="115000"/>
              </a:lnSpc>
              <a:spcBef>
                <a:spcPts val="0"/>
              </a:spcBef>
              <a:spcAft>
                <a:spcPts val="0"/>
              </a:spcAft>
              <a:buFont typeface="Wingdings" panose="05000000000000000000" charset="0"/>
              <a:buChar char="q"/>
            </a:pPr>
            <a:endParaRPr lang="en-US" sz="1800" dirty="0">
              <a:solidFill>
                <a:schemeClr val="bg2"/>
              </a:solidFill>
              <a:latin typeface="Arial" panose="020B0604020202020204" pitchFamily="34" charset="0"/>
              <a:ea typeface="Roboto Light" panose="02000000000000000000"/>
              <a:cs typeface="Arial" panose="020B0604020202020204" pitchFamily="34" charset="0"/>
              <a:sym typeface="Roboto Light" panose="02000000000000000000"/>
            </a:endParaRPr>
          </a:p>
          <a:p>
            <a:pPr marL="285750" lvl="0" indent="-285750" algn="l" rtl="0">
              <a:lnSpc>
                <a:spcPct val="115000"/>
              </a:lnSpc>
              <a:spcBef>
                <a:spcPts val="0"/>
              </a:spcBef>
              <a:spcAft>
                <a:spcPts val="0"/>
              </a:spcAft>
              <a:buFont typeface="Wingdings" panose="05000000000000000000" charset="0"/>
              <a:buChar char="q"/>
            </a:pPr>
            <a:r>
              <a:rPr lang="en-US" sz="1800" dirty="0">
                <a:solidFill>
                  <a:schemeClr val="bg2"/>
                </a:solidFill>
                <a:latin typeface="Arial" panose="020B0604020202020204" pitchFamily="34" charset="0"/>
                <a:ea typeface="Roboto Light" panose="02000000000000000000"/>
                <a:cs typeface="Arial" panose="020B0604020202020204" pitchFamily="34" charset="0"/>
                <a:sym typeface="Roboto Light" panose="02000000000000000000"/>
              </a:rPr>
              <a:t>The level of serum creatinine, increased serum sodium and ejection fraction have a similar impact across all age groups.</a:t>
            </a:r>
            <a:endParaRPr lang="en-US" sz="1800" dirty="0">
              <a:solidFill>
                <a:schemeClr val="bg2"/>
              </a:solidFill>
              <a:latin typeface="Arial" panose="020B0604020202020204" pitchFamily="34" charset="0"/>
              <a:ea typeface="Roboto Light" panose="02000000000000000000"/>
              <a:cs typeface="Arial" panose="020B0604020202020204" pitchFamily="34" charset="0"/>
              <a:sym typeface="Roboto Light" panose="02000000000000000000"/>
            </a:endParaRPr>
          </a:p>
          <a:p>
            <a:pPr marL="285750" lvl="0" indent="-285750" algn="l" rtl="0">
              <a:lnSpc>
                <a:spcPct val="115000"/>
              </a:lnSpc>
              <a:spcBef>
                <a:spcPts val="0"/>
              </a:spcBef>
              <a:spcAft>
                <a:spcPts val="0"/>
              </a:spcAft>
              <a:buFont typeface="Wingdings" panose="05000000000000000000" charset="0"/>
              <a:buChar char="q"/>
            </a:pPr>
            <a:endParaRPr lang="en-US" sz="1800" dirty="0">
              <a:solidFill>
                <a:schemeClr val="bg2"/>
              </a:solidFill>
              <a:latin typeface="Arial" panose="020B0604020202020204" pitchFamily="34" charset="0"/>
              <a:ea typeface="Roboto Light" panose="02000000000000000000"/>
              <a:cs typeface="Arial" panose="020B0604020202020204" pitchFamily="34" charset="0"/>
              <a:sym typeface="Roboto Light" panose="02000000000000000000"/>
            </a:endParaRPr>
          </a:p>
          <a:p>
            <a:pPr marL="285750" lvl="0" indent="-285750" algn="l" rtl="0">
              <a:lnSpc>
                <a:spcPct val="115000"/>
              </a:lnSpc>
              <a:spcBef>
                <a:spcPts val="0"/>
              </a:spcBef>
              <a:spcAft>
                <a:spcPts val="0"/>
              </a:spcAft>
              <a:buFont typeface="Wingdings" panose="05000000000000000000" charset="0"/>
              <a:buChar char="q"/>
            </a:pPr>
            <a:r>
              <a:rPr lang="en-US" sz="1800" dirty="0">
                <a:solidFill>
                  <a:schemeClr val="bg2"/>
                </a:solidFill>
                <a:latin typeface="Arial" panose="020B0604020202020204" pitchFamily="34" charset="0"/>
                <a:ea typeface="Roboto Light" panose="02000000000000000000"/>
                <a:cs typeface="Arial" panose="020B0604020202020204" pitchFamily="34" charset="0"/>
                <a:sym typeface="Roboto Light" panose="02000000000000000000"/>
              </a:rPr>
              <a:t>An increase in serum creatinine and decrease in ejection fraction have an impact on cardiac failure.</a:t>
            </a:r>
            <a:endParaRPr lang="en-US" sz="1800" dirty="0">
              <a:solidFill>
                <a:schemeClr val="bg2"/>
              </a:solidFill>
              <a:latin typeface="Arial" panose="020B0604020202020204" pitchFamily="34" charset="0"/>
              <a:ea typeface="Roboto Light" panose="02000000000000000000"/>
              <a:cs typeface="Arial" panose="020B0604020202020204" pitchFamily="34" charset="0"/>
              <a:sym typeface="Roboto Light" panose="02000000000000000000"/>
            </a:endParaRPr>
          </a:p>
          <a:p>
            <a:pPr marL="285750" lvl="0" indent="-285750" algn="l" rtl="0">
              <a:lnSpc>
                <a:spcPct val="115000"/>
              </a:lnSpc>
              <a:spcBef>
                <a:spcPts val="0"/>
              </a:spcBef>
              <a:spcAft>
                <a:spcPts val="0"/>
              </a:spcAft>
              <a:buFont typeface="Wingdings" panose="05000000000000000000" charset="0"/>
              <a:buChar char="q"/>
            </a:pPr>
            <a:endParaRPr lang="en-US" sz="1800" dirty="0">
              <a:solidFill>
                <a:schemeClr val="bg2"/>
              </a:solidFill>
              <a:latin typeface="Arial" panose="020B0604020202020204" pitchFamily="34" charset="0"/>
              <a:ea typeface="Roboto Light" panose="02000000000000000000"/>
              <a:cs typeface="Arial" panose="020B0604020202020204" pitchFamily="34" charset="0"/>
              <a:sym typeface="Roboto Light" panose="02000000000000000000"/>
            </a:endParaRPr>
          </a:p>
          <a:p>
            <a:pPr marL="285750" lvl="0" indent="-285750" algn="l" rtl="0">
              <a:lnSpc>
                <a:spcPct val="115000"/>
              </a:lnSpc>
              <a:spcBef>
                <a:spcPts val="0"/>
              </a:spcBef>
              <a:spcAft>
                <a:spcPts val="0"/>
              </a:spcAft>
              <a:buFont typeface="Wingdings" panose="05000000000000000000" charset="0"/>
              <a:buChar char="q"/>
            </a:pPr>
            <a:r>
              <a:rPr lang="en-US" sz="1800" dirty="0">
                <a:solidFill>
                  <a:schemeClr val="bg2"/>
                </a:solidFill>
                <a:latin typeface="Arial" panose="020B0604020202020204" pitchFamily="34" charset="0"/>
                <a:ea typeface="Roboto Light" panose="02000000000000000000"/>
                <a:cs typeface="Arial" panose="020B0604020202020204" pitchFamily="34" charset="0"/>
                <a:sym typeface="Roboto Light" panose="02000000000000000000"/>
              </a:rPr>
              <a:t>Death events occurs as a result of cardiac failure</a:t>
            </a:r>
            <a:endParaRPr lang="en-US" sz="1800" dirty="0">
              <a:solidFill>
                <a:schemeClr val="bg2"/>
              </a:solidFill>
              <a:latin typeface="Arial" panose="020B0604020202020204" pitchFamily="34" charset="0"/>
              <a:ea typeface="Roboto Light" panose="02000000000000000000"/>
              <a:cs typeface="Arial" panose="020B0604020202020204" pitchFamily="34" charset="0"/>
              <a:sym typeface="Roboto Light" panose="02000000000000000000"/>
            </a:endParaRPr>
          </a:p>
          <a:p>
            <a:pPr marL="285750" lvl="0" indent="-285750" algn="l" rtl="0">
              <a:lnSpc>
                <a:spcPct val="115000"/>
              </a:lnSpc>
              <a:spcBef>
                <a:spcPts val="0"/>
              </a:spcBef>
              <a:spcAft>
                <a:spcPts val="0"/>
              </a:spcAft>
              <a:buFont typeface="Wingdings" panose="05000000000000000000" charset="0"/>
              <a:buChar char="q"/>
            </a:pPr>
            <a:endParaRPr lang="en-US" sz="1800" dirty="0">
              <a:solidFill>
                <a:schemeClr val="bg2"/>
              </a:solidFill>
              <a:latin typeface="Arial" panose="020B0604020202020204" pitchFamily="34" charset="0"/>
              <a:ea typeface="Roboto Light" panose="02000000000000000000"/>
              <a:cs typeface="Arial" panose="020B0604020202020204" pitchFamily="34" charset="0"/>
              <a:sym typeface="Roboto Light" panose="0200000000000000000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7"/>
          <p:cNvSpPr txBox="1">
            <a:spLocks noGrp="1"/>
          </p:cNvSpPr>
          <p:nvPr>
            <p:ph type="title"/>
          </p:nvPr>
        </p:nvSpPr>
        <p:spPr>
          <a:xfrm>
            <a:off x="1182515" y="-23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32266F"/>
                </a:solidFill>
              </a:rPr>
              <a:t>Recommended actions:</a:t>
            </a:r>
            <a:endParaRPr sz="2700">
              <a:solidFill>
                <a:srgbClr val="32266F"/>
              </a:solidFill>
            </a:endParaRPr>
          </a:p>
        </p:txBody>
      </p:sp>
      <p:sp>
        <p:nvSpPr>
          <p:cNvPr id="445" name="Google Shape;445;p37"/>
          <p:cNvSpPr txBox="1">
            <a:spLocks noGrp="1"/>
          </p:cNvSpPr>
          <p:nvPr>
            <p:ph type="body" idx="1"/>
          </p:nvPr>
        </p:nvSpPr>
        <p:spPr>
          <a:xfrm>
            <a:off x="166370" y="998855"/>
            <a:ext cx="8509635" cy="316865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700" dirty="0">
                <a:latin typeface="Arial" panose="020B0604020202020204" pitchFamily="34" charset="0"/>
                <a:cs typeface="Arial" panose="020B0604020202020204" pitchFamily="34" charset="0"/>
              </a:rPr>
              <a:t>Based on the detailed analysis of the medical records of 299 patients who had heart failure, where each patient profile has 13 clinical features, the following recommendations are been suggested:</a:t>
            </a:r>
            <a:endParaRPr lang="en-US" sz="1700" dirty="0">
              <a:latin typeface="Arial" panose="020B0604020202020204" pitchFamily="34" charset="0"/>
              <a:cs typeface="Arial" panose="020B0604020202020204" pitchFamily="34" charset="0"/>
            </a:endParaRPr>
          </a:p>
          <a:p>
            <a:pPr marL="0" lvl="0" indent="0" algn="just" rtl="0">
              <a:spcBef>
                <a:spcPts val="0"/>
              </a:spcBef>
              <a:spcAft>
                <a:spcPts val="0"/>
              </a:spcAft>
              <a:buNone/>
            </a:pPr>
            <a:endParaRPr lang="en-US" sz="1700" dirty="0">
              <a:latin typeface="Arial" panose="020B0604020202020204" pitchFamily="34" charset="0"/>
              <a:cs typeface="Arial" panose="020B0604020202020204" pitchFamily="34" charset="0"/>
            </a:endParaRPr>
          </a:p>
          <a:p>
            <a:pPr marL="285750" lvl="0" indent="-285750" algn="just" rtl="0">
              <a:spcBef>
                <a:spcPts val="0"/>
              </a:spcBef>
              <a:spcAft>
                <a:spcPts val="0"/>
              </a:spcAft>
              <a:buFont typeface="Wingdings" panose="05000000000000000000" charset="0"/>
              <a:buChar char="q"/>
            </a:pPr>
            <a:r>
              <a:rPr lang="en-US" sz="1700" dirty="0">
                <a:latin typeface="Arial" panose="020B0604020202020204" pitchFamily="34" charset="0"/>
                <a:cs typeface="Arial" panose="020B0604020202020204" pitchFamily="34" charset="0"/>
              </a:rPr>
              <a:t>To enhance detailed clinical evaluation and investigation of more male genders with consideration of their ejection fraction, creatinine, diabetic status, hypertensive status, and smokers, as these are popular among the males with more death events.</a:t>
            </a:r>
            <a:endParaRPr lang="en-US" sz="1700" dirty="0">
              <a:latin typeface="Arial" panose="020B0604020202020204" pitchFamily="34" charset="0"/>
              <a:cs typeface="Arial" panose="020B0604020202020204" pitchFamily="34" charset="0"/>
            </a:endParaRPr>
          </a:p>
          <a:p>
            <a:pPr marL="285750" lvl="0" indent="-285750" algn="just" rtl="0">
              <a:spcBef>
                <a:spcPts val="0"/>
              </a:spcBef>
              <a:spcAft>
                <a:spcPts val="0"/>
              </a:spcAft>
              <a:buFont typeface="Wingdings" panose="05000000000000000000" charset="0"/>
              <a:buChar char="q"/>
            </a:pPr>
            <a:endParaRPr lang="en-US" sz="1700" dirty="0">
              <a:latin typeface="Arial" panose="020B0604020202020204" pitchFamily="34" charset="0"/>
              <a:cs typeface="Arial" panose="020B0604020202020204" pitchFamily="34" charset="0"/>
            </a:endParaRPr>
          </a:p>
          <a:p>
            <a:pPr marL="285750" lvl="0" indent="-285750" algn="just" rtl="0">
              <a:spcBef>
                <a:spcPts val="0"/>
              </a:spcBef>
              <a:spcAft>
                <a:spcPts val="0"/>
              </a:spcAft>
              <a:buFont typeface="Wingdings" panose="05000000000000000000" charset="0"/>
              <a:buChar char="q"/>
            </a:pPr>
            <a:r>
              <a:rPr lang="en-US" sz="1700" dirty="0">
                <a:latin typeface="Arial" panose="020B0604020202020204" pitchFamily="34" charset="0"/>
                <a:cs typeface="Arial" panose="020B0604020202020204" pitchFamily="34" charset="0"/>
              </a:rPr>
              <a:t>Ensure close monitoring and control of ejection fraction and creatinine as they are the favorite clinical features seen to determine heart failure severity.</a:t>
            </a:r>
            <a:endParaRPr lang="en-US" sz="1700" dirty="0">
              <a:latin typeface="Arial" panose="020B0604020202020204" pitchFamily="34" charset="0"/>
              <a:cs typeface="Arial" panose="020B0604020202020204" pitchFamily="34" charset="0"/>
            </a:endParaRPr>
          </a:p>
          <a:p>
            <a:pPr marL="285750" lvl="0" indent="-285750" algn="just" rtl="0">
              <a:spcBef>
                <a:spcPts val="0"/>
              </a:spcBef>
              <a:spcAft>
                <a:spcPts val="0"/>
              </a:spcAft>
              <a:buFont typeface="Wingdings" panose="05000000000000000000" charset="0"/>
              <a:buChar char="q"/>
            </a:pPr>
            <a:endParaRPr lang="en-US" sz="1700" dirty="0">
              <a:latin typeface="Arial" panose="020B0604020202020204" pitchFamily="34" charset="0"/>
              <a:cs typeface="Arial" panose="020B0604020202020204" pitchFamily="34" charset="0"/>
            </a:endParaRPr>
          </a:p>
          <a:p>
            <a:pPr marL="285750" lvl="0" indent="-285750" algn="just" rtl="0">
              <a:spcBef>
                <a:spcPts val="0"/>
              </a:spcBef>
              <a:spcAft>
                <a:spcPts val="0"/>
              </a:spcAft>
              <a:buFont typeface="Wingdings" panose="05000000000000000000" charset="0"/>
              <a:buChar char="q"/>
            </a:pPr>
            <a:r>
              <a:rPr lang="en-US" sz="1700" dirty="0">
                <a:latin typeface="Arial" panose="020B0604020202020204" pitchFamily="34" charset="0"/>
                <a:cs typeface="Arial" panose="020B0604020202020204" pitchFamily="34" charset="0"/>
              </a:rPr>
              <a:t>Evaluation of serum creatinine and ejection fraction should include all age groups who develop heart failure, as there is no variation with respect to age</a:t>
            </a:r>
            <a:endParaRPr lang="en-US" sz="1700" dirty="0">
              <a:latin typeface="Arial" panose="020B0604020202020204" pitchFamily="34" charset="0"/>
              <a:cs typeface="Arial" panose="020B0604020202020204" pitchFamily="34" charset="0"/>
            </a:endParaRPr>
          </a:p>
          <a:p>
            <a:pPr marL="285750" lvl="0" indent="-285750" algn="just" rtl="0">
              <a:spcBef>
                <a:spcPts val="0"/>
              </a:spcBef>
              <a:spcAft>
                <a:spcPts val="0"/>
              </a:spcAft>
              <a:buFont typeface="Wingdings" panose="05000000000000000000" charset="0"/>
              <a:buChar char="q"/>
            </a:pPr>
            <a:endParaRPr lang="en-US" sz="1700" dirty="0">
              <a:latin typeface="Arial" panose="020B0604020202020204" pitchFamily="34" charset="0"/>
              <a:cs typeface="Arial" panose="020B0604020202020204" pitchFamily="34" charset="0"/>
            </a:endParaRPr>
          </a:p>
          <a:p>
            <a:pPr marL="285750" lvl="0" indent="-285750" algn="just" rtl="0">
              <a:spcBef>
                <a:spcPts val="0"/>
              </a:spcBef>
              <a:spcAft>
                <a:spcPts val="0"/>
              </a:spcAft>
              <a:buFont typeface="Wingdings" panose="05000000000000000000" charset="0"/>
              <a:buChar char="q"/>
            </a:pPr>
            <a:endParaRPr lang="en-US" sz="1700" dirty="0">
              <a:latin typeface="Arial" panose="020B0604020202020204" pitchFamily="34" charset="0"/>
              <a:cs typeface="Arial" panose="020B0604020202020204" pitchFamily="34" charset="0"/>
            </a:endParaRPr>
          </a:p>
          <a:p>
            <a:pPr marL="0" lvl="0" indent="0" algn="just" rtl="0">
              <a:spcBef>
                <a:spcPts val="0"/>
              </a:spcBef>
              <a:spcAft>
                <a:spcPts val="0"/>
              </a:spcAft>
              <a:buNone/>
            </a:pPr>
            <a:endParaRPr lang="en-US" sz="1700" dirty="0">
              <a:latin typeface="Arial" panose="020B0604020202020204" pitchFamily="34" charset="0"/>
              <a:cs typeface="Arial" panose="020B0604020202020204" pitchFamily="34" charset="0"/>
            </a:endParaRPr>
          </a:p>
          <a:p>
            <a:pPr marL="0" lvl="0" indent="0" algn="just" rtl="0">
              <a:spcBef>
                <a:spcPts val="0"/>
              </a:spcBef>
              <a:spcAft>
                <a:spcPts val="0"/>
              </a:spcAft>
              <a:buNone/>
            </a:pPr>
            <a:endParaRPr sz="1700" dirty="0">
              <a:latin typeface="Arial" panose="020B0604020202020204" pitchFamily="34" charset="0"/>
              <a:cs typeface="Arial" panose="020B0604020202020204" pitchFamily="34" charset="0"/>
            </a:endParaRPr>
          </a:p>
          <a:p>
            <a:pPr marL="0" lvl="0" indent="0" algn="just" rtl="0">
              <a:spcBef>
                <a:spcPts val="0"/>
              </a:spcBef>
              <a:spcAft>
                <a:spcPts val="0"/>
              </a:spcAft>
              <a:buNone/>
            </a:pPr>
            <a:endParaRPr b="1" dirty="0">
              <a:latin typeface="Arial" panose="020B0604020202020204" pitchFamily="34" charset="0"/>
              <a:ea typeface="Roboto" panose="02000000000000000000"/>
              <a:cs typeface="Arial" panose="020B0604020202020204" pitchFamily="34" charset="0"/>
              <a:sym typeface="Roboto" panose="0200000000000000000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9FABF9"/>
        </a:solidFill>
        <a:effectLst/>
      </p:bgPr>
    </p:bg>
    <p:spTree>
      <p:nvGrpSpPr>
        <p:cNvPr id="1" name="Shape 457"/>
        <p:cNvGrpSpPr/>
        <p:nvPr/>
      </p:nvGrpSpPr>
      <p:grpSpPr>
        <a:xfrm>
          <a:off x="0" y="0"/>
          <a:ext cx="0" cy="0"/>
          <a:chOff x="0" y="0"/>
          <a:chExt cx="0" cy="0"/>
        </a:xfrm>
      </p:grpSpPr>
      <p:sp>
        <p:nvSpPr>
          <p:cNvPr id="458" name="Google Shape;458;p39"/>
          <p:cNvSpPr txBox="1">
            <a:spLocks noGrp="1"/>
          </p:cNvSpPr>
          <p:nvPr>
            <p:ph type="title"/>
          </p:nvPr>
        </p:nvSpPr>
        <p:spPr>
          <a:xfrm>
            <a:off x="1388550" y="1264200"/>
            <a:ext cx="6366900" cy="1863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7200">
                <a:solidFill>
                  <a:srgbClr val="32266F"/>
                </a:solidFill>
              </a:rPr>
              <a:t>Thank you</a:t>
            </a:r>
            <a:endParaRPr sz="7200">
              <a:solidFill>
                <a:srgbClr val="32266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4"/>
          <p:cNvSpPr txBox="1">
            <a:spLocks noGrp="1"/>
          </p:cNvSpPr>
          <p:nvPr>
            <p:ph type="title"/>
          </p:nvPr>
        </p:nvSpPr>
        <p:spPr>
          <a:xfrm>
            <a:off x="330200" y="432435"/>
            <a:ext cx="8012430" cy="48895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2000">
                <a:solidFill>
                  <a:srgbClr val="32266F"/>
                </a:solidFill>
                <a:latin typeface="Arial" panose="020B0604020202020204" pitchFamily="34" charset="0"/>
                <a:cs typeface="Arial" panose="020B0604020202020204" pitchFamily="34" charset="0"/>
              </a:rPr>
              <a:t>Professional Background:</a:t>
            </a:r>
            <a:endParaRPr lang="en-GB" sz="2000">
              <a:solidFill>
                <a:srgbClr val="32266F"/>
              </a:solidFill>
              <a:latin typeface="Arial" panose="020B0604020202020204" pitchFamily="34" charset="0"/>
              <a:cs typeface="Arial" panose="020B0604020202020204" pitchFamily="34" charset="0"/>
            </a:endParaRPr>
          </a:p>
        </p:txBody>
      </p:sp>
      <p:sp>
        <p:nvSpPr>
          <p:cNvPr id="286" name="Google Shape;286;p14"/>
          <p:cNvSpPr txBox="1">
            <a:spLocks noGrp="1"/>
          </p:cNvSpPr>
          <p:nvPr>
            <p:ph type="body" idx="1"/>
          </p:nvPr>
        </p:nvSpPr>
        <p:spPr>
          <a:xfrm>
            <a:off x="96520" y="970280"/>
            <a:ext cx="9047480" cy="227139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sz="1800">
                <a:solidFill>
                  <a:srgbClr val="000000"/>
                </a:solidFill>
                <a:latin typeface="+mj-lt"/>
                <a:ea typeface="Arial" panose="020B0604020202020204"/>
                <a:cs typeface="+mj-lt"/>
                <a:sym typeface="Arial" panose="020B0604020202020204"/>
              </a:rPr>
              <a:t>Charismatic and highly skilled Medical Doctor with over six years of professional experience, committed to providing excellent patient care and contributing to policy formulation in a government-owned hospital. Additionally, I have dedicated seven years to volunteering with a humanitarian organization, focusing on grassroots initiatives. Driven by my passion for information technology, I concurrently pursued training in data analysis, Python programming, and data science at an entry level. I possess exceptional interpersonal skills, strong leadership qualities, and a results-oriented mindset, as demonstrated by my diverse background in health, agriculture and education.</a:t>
            </a:r>
            <a:endParaRPr sz="1800">
              <a:solidFill>
                <a:srgbClr val="000000"/>
              </a:solidFill>
              <a:latin typeface="+mj-lt"/>
              <a:ea typeface="Arial" panose="020B0604020202020204"/>
              <a:cs typeface="+mj-lt"/>
              <a:sym typeface="Arial" panose="020B0604020202020204"/>
            </a:endParaRPr>
          </a:p>
          <a:p>
            <a:pPr marL="0" lvl="0" indent="0" algn="just" rtl="0">
              <a:spcBef>
                <a:spcPts val="0"/>
              </a:spcBef>
              <a:spcAft>
                <a:spcPts val="0"/>
              </a:spcAft>
              <a:buNone/>
            </a:pPr>
            <a:r>
              <a:rPr sz="1800">
                <a:solidFill>
                  <a:srgbClr val="000000"/>
                </a:solidFill>
                <a:latin typeface="+mj-lt"/>
                <a:ea typeface="Arial" panose="020B0604020202020204"/>
                <a:cs typeface="+mj-lt"/>
                <a:sym typeface="Arial" panose="020B0604020202020204"/>
              </a:rPr>
              <a:t>I hold a bachelor's degree in Medicine and Surgery from the prestigious University of Jos, Plateau state, Nigeria. Furthermore, I have obtained certifications in Servant Leadership and Strategies for Personal Growth and Development through YALINETWORK</a:t>
            </a:r>
            <a:endParaRPr sz="1800">
              <a:solidFill>
                <a:srgbClr val="000000"/>
              </a:solidFill>
              <a:latin typeface="+mj-lt"/>
              <a:ea typeface="Arial" panose="020B0604020202020204"/>
              <a:cs typeface="+mj-lt"/>
              <a:sym typeface="Arial" panose="020B0604020202020204"/>
            </a:endParaRPr>
          </a:p>
          <a:p>
            <a:pPr marL="0" lvl="0" indent="0" algn="just" rtl="0">
              <a:spcBef>
                <a:spcPts val="0"/>
              </a:spcBef>
              <a:spcAft>
                <a:spcPts val="0"/>
              </a:spcAft>
              <a:buNone/>
            </a:pPr>
            <a:endParaRPr sz="1800">
              <a:solidFill>
                <a:srgbClr val="000000"/>
              </a:solidFill>
              <a:latin typeface="+mj-lt"/>
              <a:ea typeface="Arial" panose="020B0604020202020204"/>
              <a:cs typeface="+mj-lt"/>
              <a:sym typeface="Arial" panose="020B0604020202020204"/>
            </a:endParaRPr>
          </a:p>
          <a:p>
            <a:pPr marL="0" lvl="0" indent="0" algn="just" rtl="0">
              <a:spcBef>
                <a:spcPts val="0"/>
              </a:spcBef>
              <a:spcAft>
                <a:spcPts val="0"/>
              </a:spcAft>
              <a:buNone/>
            </a:pPr>
            <a:r>
              <a:rPr sz="1800">
                <a:solidFill>
                  <a:srgbClr val="000000"/>
                </a:solidFill>
                <a:latin typeface="+mj-lt"/>
                <a:ea typeface="Arial" panose="020B0604020202020204"/>
                <a:cs typeface="+mj-lt"/>
                <a:sym typeface="Arial" panose="020B0604020202020204"/>
              </a:rPr>
              <a:t>.</a:t>
            </a:r>
            <a:endParaRPr sz="1800">
              <a:solidFill>
                <a:srgbClr val="000000"/>
              </a:solidFill>
              <a:latin typeface="+mj-lt"/>
              <a:ea typeface="Arial" panose="020B0604020202020204"/>
              <a:cs typeface="+mj-lt"/>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29"/>
          <p:cNvSpPr txBox="1">
            <a:spLocks noGrp="1"/>
          </p:cNvSpPr>
          <p:nvPr>
            <p:ph type="title"/>
          </p:nvPr>
        </p:nvSpPr>
        <p:spPr>
          <a:xfrm>
            <a:off x="1303800" y="674850"/>
            <a:ext cx="7030500" cy="55054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2400">
                <a:solidFill>
                  <a:srgbClr val="32266F"/>
                </a:solidFill>
                <a:latin typeface="Arial" panose="020B0604020202020204" pitchFamily="34" charset="0"/>
                <a:cs typeface="Arial" panose="020B0604020202020204" pitchFamily="34" charset="0"/>
              </a:rPr>
              <a:t>Project Description:</a:t>
            </a:r>
            <a:endParaRPr sz="2400">
              <a:solidFill>
                <a:srgbClr val="32266F"/>
              </a:solidFill>
              <a:latin typeface="Arial" panose="020B0604020202020204" pitchFamily="34" charset="0"/>
              <a:cs typeface="Arial" panose="020B0604020202020204" pitchFamily="34" charset="0"/>
            </a:endParaRPr>
          </a:p>
        </p:txBody>
      </p:sp>
      <p:sp>
        <p:nvSpPr>
          <p:cNvPr id="390" name="Google Shape;390;p29"/>
          <p:cNvSpPr txBox="1">
            <a:spLocks noGrp="1"/>
          </p:cNvSpPr>
          <p:nvPr>
            <p:ph type="body" idx="1"/>
          </p:nvPr>
        </p:nvSpPr>
        <p:spPr>
          <a:xfrm>
            <a:off x="1303800" y="1703200"/>
            <a:ext cx="7030500" cy="2828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sz="1800" dirty="0">
                <a:latin typeface="Arial" panose="020B0604020202020204" pitchFamily="34" charset="0"/>
                <a:cs typeface="Arial" panose="020B0604020202020204" pitchFamily="34" charset="0"/>
              </a:rPr>
              <a:t>This project presents a thorough analysis of the provided dataset comprising medical records of 299 patients diagnosed with heart failure. By adhering to this framework, the project aims to reveal valuable insights that can enhance the understanding and management of heart failure, as well as investigate the correlations between clinical characteristics and heart failure outcomes</a:t>
            </a:r>
            <a:endParaRPr sz="18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0"/>
          <p:cNvSpPr txBox="1">
            <a:spLocks noGrp="1"/>
          </p:cNvSpPr>
          <p:nvPr>
            <p:ph type="title"/>
          </p:nvPr>
        </p:nvSpPr>
        <p:spPr>
          <a:xfrm>
            <a:off x="1387620" y="61381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32266F"/>
                </a:solidFill>
                <a:latin typeface="Arial" panose="020B0604020202020204" pitchFamily="34" charset="0"/>
                <a:cs typeface="Arial" panose="020B0604020202020204" pitchFamily="34" charset="0"/>
              </a:rPr>
              <a:t>Key questions:</a:t>
            </a:r>
            <a:endParaRPr>
              <a:solidFill>
                <a:srgbClr val="32266F"/>
              </a:solidFill>
              <a:latin typeface="Arial" panose="020B0604020202020204" pitchFamily="34" charset="0"/>
              <a:cs typeface="Arial" panose="020B0604020202020204" pitchFamily="34" charset="0"/>
            </a:endParaRPr>
          </a:p>
        </p:txBody>
      </p:sp>
      <p:sp>
        <p:nvSpPr>
          <p:cNvPr id="2" name="Google Shape;390;p29"/>
          <p:cNvSpPr txBox="1"/>
          <p:nvPr/>
        </p:nvSpPr>
        <p:spPr>
          <a:xfrm>
            <a:off x="0" y="1460500"/>
            <a:ext cx="9067800" cy="28282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1pPr>
            <a:lvl2pPr marL="914400" marR="0" lvl="1"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2pPr>
            <a:lvl3pPr marL="1371600" marR="0" lvl="2"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5pPr>
            <a:lvl6pPr marL="2743200" marR="0" lvl="5"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6pPr>
            <a:lvl7pPr marL="3200400" marR="0" lvl="6"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7pPr>
            <a:lvl8pPr marL="3657600" marR="0" lvl="7"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8pPr>
            <a:lvl9pPr marL="4114800" marR="0" lvl="8"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9pPr>
          </a:lstStyle>
          <a:p>
            <a:pPr marL="457200" lvl="0" indent="-355600" algn="l" rtl="0">
              <a:lnSpc>
                <a:spcPct val="115000"/>
              </a:lnSpc>
              <a:spcBef>
                <a:spcPts val="0"/>
              </a:spcBef>
              <a:spcAft>
                <a:spcPts val="0"/>
              </a:spcAft>
              <a:buClr>
                <a:srgbClr val="32266F"/>
              </a:buClr>
              <a:buSzPts val="2000"/>
              <a:buFont typeface="Wingdings" panose="05000000000000000000" charset="0"/>
              <a:buChar char="q"/>
            </a:pPr>
            <a:r>
              <a:rPr lang="en-US" sz="1800" dirty="0">
                <a:solidFill>
                  <a:schemeClr val="bg2"/>
                </a:solidFill>
                <a:latin typeface="Arial" panose="020B0604020202020204" pitchFamily="34" charset="0"/>
                <a:ea typeface="Roboto" panose="02000000000000000000"/>
                <a:cs typeface="Arial" panose="020B0604020202020204" pitchFamily="34" charset="0"/>
                <a:sym typeface="Roboto" panose="02000000000000000000"/>
              </a:rPr>
              <a:t>What is the measurement that best represents age, serum creatinine, serum sodium, and ejection fraction?</a:t>
            </a:r>
            <a:endParaRPr lang="en-US" sz="1800" dirty="0">
              <a:solidFill>
                <a:schemeClr val="bg2"/>
              </a:solidFill>
              <a:latin typeface="Arial" panose="020B0604020202020204" pitchFamily="34" charset="0"/>
              <a:ea typeface="Roboto" panose="02000000000000000000"/>
              <a:cs typeface="Arial" panose="020B0604020202020204" pitchFamily="34" charset="0"/>
              <a:sym typeface="Roboto" panose="02000000000000000000"/>
            </a:endParaRPr>
          </a:p>
          <a:p>
            <a:pPr marL="457200" lvl="0" indent="-355600" algn="l" rtl="0">
              <a:lnSpc>
                <a:spcPct val="115000"/>
              </a:lnSpc>
              <a:spcBef>
                <a:spcPts val="0"/>
              </a:spcBef>
              <a:spcAft>
                <a:spcPts val="0"/>
              </a:spcAft>
              <a:buClr>
                <a:srgbClr val="32266F"/>
              </a:buClr>
              <a:buSzPts val="2000"/>
              <a:buFont typeface="Wingdings" panose="05000000000000000000" charset="0"/>
              <a:buChar char="q"/>
            </a:pPr>
            <a:endParaRPr lang="en-US" sz="1800" dirty="0">
              <a:solidFill>
                <a:schemeClr val="bg2"/>
              </a:solidFill>
              <a:latin typeface="Arial" panose="020B0604020202020204" pitchFamily="34" charset="0"/>
              <a:ea typeface="Roboto" panose="02000000000000000000"/>
              <a:cs typeface="Arial" panose="020B0604020202020204" pitchFamily="34" charset="0"/>
              <a:sym typeface="Roboto" panose="02000000000000000000"/>
            </a:endParaRPr>
          </a:p>
          <a:p>
            <a:pPr marL="457200" lvl="0" indent="-355600" algn="l" rtl="0">
              <a:lnSpc>
                <a:spcPct val="115000"/>
              </a:lnSpc>
              <a:spcBef>
                <a:spcPts val="0"/>
              </a:spcBef>
              <a:spcAft>
                <a:spcPts val="0"/>
              </a:spcAft>
              <a:buClr>
                <a:srgbClr val="32266F"/>
              </a:buClr>
              <a:buSzPts val="2000"/>
              <a:buFont typeface="Wingdings" panose="05000000000000000000" charset="0"/>
              <a:buChar char="q"/>
            </a:pPr>
            <a:r>
              <a:rPr lang="en-US" sz="1800" dirty="0">
                <a:solidFill>
                  <a:schemeClr val="bg2"/>
                </a:solidFill>
                <a:latin typeface="Arial" panose="020B0604020202020204" pitchFamily="34" charset="0"/>
                <a:ea typeface="Roboto" panose="02000000000000000000"/>
                <a:cs typeface="Arial" panose="020B0604020202020204" pitchFamily="34" charset="0"/>
                <a:sym typeface="Roboto" panose="02000000000000000000"/>
              </a:rPr>
              <a:t>What is the relationship between age and diabetes, hypertension, and smoking?</a:t>
            </a:r>
            <a:endParaRPr lang="en-US" sz="1800" dirty="0">
              <a:solidFill>
                <a:schemeClr val="bg2"/>
              </a:solidFill>
              <a:latin typeface="Arial" panose="020B0604020202020204" pitchFamily="34" charset="0"/>
              <a:ea typeface="Roboto" panose="02000000000000000000"/>
              <a:cs typeface="Arial" panose="020B0604020202020204" pitchFamily="34" charset="0"/>
              <a:sym typeface="Roboto" panose="02000000000000000000"/>
            </a:endParaRPr>
          </a:p>
          <a:p>
            <a:pPr marL="457200" lvl="0" indent="-355600" algn="l" rtl="0">
              <a:lnSpc>
                <a:spcPct val="115000"/>
              </a:lnSpc>
              <a:spcBef>
                <a:spcPts val="0"/>
              </a:spcBef>
              <a:spcAft>
                <a:spcPts val="0"/>
              </a:spcAft>
              <a:buClr>
                <a:srgbClr val="32266F"/>
              </a:buClr>
              <a:buSzPts val="2000"/>
              <a:buFont typeface="Wingdings" panose="05000000000000000000" charset="0"/>
              <a:buChar char="q"/>
            </a:pPr>
            <a:endParaRPr lang="en-US" sz="1800" dirty="0">
              <a:solidFill>
                <a:schemeClr val="bg2"/>
              </a:solidFill>
              <a:latin typeface="Arial" panose="020B0604020202020204" pitchFamily="34" charset="0"/>
              <a:ea typeface="Roboto" panose="02000000000000000000"/>
              <a:cs typeface="Arial" panose="020B0604020202020204" pitchFamily="34" charset="0"/>
              <a:sym typeface="Roboto" panose="02000000000000000000"/>
            </a:endParaRPr>
          </a:p>
          <a:p>
            <a:pPr marL="457200" lvl="0" indent="-355600" algn="l" rtl="0">
              <a:lnSpc>
                <a:spcPct val="115000"/>
              </a:lnSpc>
              <a:spcBef>
                <a:spcPts val="0"/>
              </a:spcBef>
              <a:spcAft>
                <a:spcPts val="0"/>
              </a:spcAft>
              <a:buClr>
                <a:srgbClr val="32266F"/>
              </a:buClr>
              <a:buSzPts val="2000"/>
              <a:buFont typeface="Wingdings" panose="05000000000000000000" charset="0"/>
              <a:buChar char="q"/>
            </a:pPr>
            <a:r>
              <a:rPr lang="en-US" sz="1800" dirty="0">
                <a:solidFill>
                  <a:schemeClr val="bg2"/>
                </a:solidFill>
                <a:latin typeface="Arial" panose="020B0604020202020204" pitchFamily="34" charset="0"/>
                <a:ea typeface="Roboto" panose="02000000000000000000"/>
                <a:cs typeface="Arial" panose="020B0604020202020204" pitchFamily="34" charset="0"/>
                <a:sym typeface="Roboto" panose="02000000000000000000"/>
              </a:rPr>
              <a:t>What is the impact of age on average serum creatinine and serum sodium?</a:t>
            </a:r>
            <a:endParaRPr lang="en-US" sz="1800" dirty="0">
              <a:solidFill>
                <a:schemeClr val="bg2"/>
              </a:solidFill>
              <a:latin typeface="Arial" panose="020B0604020202020204" pitchFamily="34" charset="0"/>
              <a:ea typeface="Roboto" panose="02000000000000000000"/>
              <a:cs typeface="Arial" panose="020B0604020202020204" pitchFamily="34" charset="0"/>
              <a:sym typeface="Roboto" panose="02000000000000000000"/>
            </a:endParaRPr>
          </a:p>
          <a:p>
            <a:pPr marL="457200" lvl="0" indent="-355600" algn="l" rtl="0">
              <a:lnSpc>
                <a:spcPct val="115000"/>
              </a:lnSpc>
              <a:spcBef>
                <a:spcPts val="0"/>
              </a:spcBef>
              <a:spcAft>
                <a:spcPts val="0"/>
              </a:spcAft>
              <a:buClr>
                <a:srgbClr val="32266F"/>
              </a:buClr>
              <a:buSzPts val="2000"/>
              <a:buFont typeface="Wingdings" panose="05000000000000000000" charset="0"/>
              <a:buChar char="q"/>
            </a:pPr>
            <a:endParaRPr lang="en-US" sz="1800" dirty="0">
              <a:solidFill>
                <a:schemeClr val="bg2"/>
              </a:solidFill>
              <a:latin typeface="Arial" panose="020B0604020202020204" pitchFamily="34" charset="0"/>
              <a:ea typeface="Roboto" panose="02000000000000000000"/>
              <a:cs typeface="Arial" panose="020B0604020202020204" pitchFamily="34" charset="0"/>
              <a:sym typeface="Roboto" panose="02000000000000000000"/>
            </a:endParaRPr>
          </a:p>
          <a:p>
            <a:pPr marL="457200" lvl="0" indent="-355600" algn="l" rtl="0">
              <a:lnSpc>
                <a:spcPct val="115000"/>
              </a:lnSpc>
              <a:spcBef>
                <a:spcPts val="0"/>
              </a:spcBef>
              <a:spcAft>
                <a:spcPts val="0"/>
              </a:spcAft>
              <a:buClr>
                <a:srgbClr val="32266F"/>
              </a:buClr>
              <a:buSzPts val="2000"/>
              <a:buFont typeface="Wingdings" panose="05000000000000000000" charset="0"/>
              <a:buChar char="q"/>
            </a:pPr>
            <a:r>
              <a:rPr lang="en-US" sz="1800" dirty="0">
                <a:solidFill>
                  <a:schemeClr val="bg2"/>
                </a:solidFill>
                <a:latin typeface="Arial" panose="020B0604020202020204" pitchFamily="34" charset="0"/>
                <a:ea typeface="Roboto" panose="02000000000000000000"/>
                <a:cs typeface="Arial" panose="020B0604020202020204" pitchFamily="34" charset="0"/>
                <a:sym typeface="Roboto" panose="02000000000000000000"/>
              </a:rPr>
              <a:t>What is the impact of smoking on hypertension or diabetes?</a:t>
            </a:r>
            <a:endParaRPr lang="en-US" sz="1800" dirty="0">
              <a:solidFill>
                <a:schemeClr val="bg2"/>
              </a:solidFill>
              <a:latin typeface="Arial" panose="020B0604020202020204" pitchFamily="34" charset="0"/>
              <a:ea typeface="Roboto" panose="02000000000000000000"/>
              <a:cs typeface="Arial" panose="020B0604020202020204" pitchFamily="34" charset="0"/>
              <a:sym typeface="Roboto" panose="02000000000000000000"/>
            </a:endParaRPr>
          </a:p>
          <a:p>
            <a:pPr marL="457200" lvl="0" indent="-355600" algn="l" rtl="0">
              <a:lnSpc>
                <a:spcPct val="115000"/>
              </a:lnSpc>
              <a:spcBef>
                <a:spcPts val="0"/>
              </a:spcBef>
              <a:spcAft>
                <a:spcPts val="0"/>
              </a:spcAft>
              <a:buClr>
                <a:srgbClr val="32266F"/>
              </a:buClr>
              <a:buSzPts val="2000"/>
              <a:buFont typeface="Wingdings" panose="05000000000000000000" charset="0"/>
              <a:buChar char="q"/>
            </a:pPr>
            <a:endParaRPr lang="en-US" sz="1800" dirty="0">
              <a:solidFill>
                <a:schemeClr val="bg2"/>
              </a:solidFill>
              <a:latin typeface="Arial" panose="020B0604020202020204" pitchFamily="34" charset="0"/>
              <a:ea typeface="Roboto" panose="02000000000000000000"/>
              <a:cs typeface="Arial" panose="020B0604020202020204" pitchFamily="34" charset="0"/>
              <a:sym typeface="Roboto" panose="02000000000000000000"/>
            </a:endParaRPr>
          </a:p>
          <a:p>
            <a:pPr marL="457200" lvl="0" indent="-355600" algn="l" rtl="0">
              <a:lnSpc>
                <a:spcPct val="115000"/>
              </a:lnSpc>
              <a:spcBef>
                <a:spcPts val="0"/>
              </a:spcBef>
              <a:spcAft>
                <a:spcPts val="0"/>
              </a:spcAft>
              <a:buClr>
                <a:srgbClr val="32266F"/>
              </a:buClr>
              <a:buSzPts val="2000"/>
              <a:buFont typeface="Wingdings" panose="05000000000000000000" charset="0"/>
              <a:buChar char="q"/>
            </a:pPr>
            <a:r>
              <a:rPr lang="en-US" sz="1800" dirty="0">
                <a:solidFill>
                  <a:schemeClr val="bg2"/>
                </a:solidFill>
                <a:latin typeface="Arial" panose="020B0604020202020204" pitchFamily="34" charset="0"/>
                <a:ea typeface="Roboto" panose="02000000000000000000"/>
                <a:cs typeface="Arial" panose="020B0604020202020204" pitchFamily="34" charset="0"/>
                <a:sym typeface="Roboto" panose="02000000000000000000"/>
              </a:rPr>
              <a:t>What is the variation between raised creatinine and decreased ejection fraction in heart failure, and what is the impact of heart failure on death events?</a:t>
            </a:r>
            <a:endParaRPr lang="en-US" sz="1800" dirty="0">
              <a:solidFill>
                <a:schemeClr val="bg2"/>
              </a:solidFill>
              <a:latin typeface="Arial" panose="020B0604020202020204" pitchFamily="34" charset="0"/>
              <a:ea typeface="Roboto" panose="02000000000000000000"/>
              <a:cs typeface="Arial" panose="020B0604020202020204" pitchFamily="34" charset="0"/>
              <a:sym typeface="Roboto" panose="020000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FABF9"/>
        </a:solidFill>
        <a:effectLst/>
      </p:bgPr>
    </p:bg>
    <p:spTree>
      <p:nvGrpSpPr>
        <p:cNvPr id="1" name="Shape 402"/>
        <p:cNvGrpSpPr/>
        <p:nvPr/>
      </p:nvGrpSpPr>
      <p:grpSpPr>
        <a:xfrm>
          <a:off x="0" y="0"/>
          <a:ext cx="0" cy="0"/>
          <a:chOff x="0" y="0"/>
          <a:chExt cx="0" cy="0"/>
        </a:xfrm>
      </p:grpSpPr>
      <p:sp>
        <p:nvSpPr>
          <p:cNvPr id="403" name="Google Shape;403;p31"/>
          <p:cNvSpPr txBox="1">
            <a:spLocks noGrp="1"/>
          </p:cNvSpPr>
          <p:nvPr>
            <p:ph type="title"/>
          </p:nvPr>
        </p:nvSpPr>
        <p:spPr>
          <a:xfrm>
            <a:off x="2391000" y="1508200"/>
            <a:ext cx="43620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solidFill>
                  <a:srgbClr val="32266F"/>
                </a:solidFill>
              </a:rPr>
              <a:t>Findings &amp; Insights</a:t>
            </a:r>
            <a:endParaRPr>
              <a:solidFill>
                <a:srgbClr val="32266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2"/>
          <p:cNvSpPr txBox="1">
            <a:spLocks noGrp="1"/>
          </p:cNvSpPr>
          <p:nvPr>
            <p:ph type="title"/>
          </p:nvPr>
        </p:nvSpPr>
        <p:spPr>
          <a:xfrm>
            <a:off x="606425" y="0"/>
            <a:ext cx="8162290" cy="765810"/>
          </a:xfrm>
          <a:prstGeom prst="rect">
            <a:avLst/>
          </a:prstGeom>
          <a:solidFill>
            <a:schemeClr val="bg1"/>
          </a:solidFill>
        </p:spPr>
        <p:txBody>
          <a:bodyPr spcFirstLastPara="1" wrap="square" lIns="91425" tIns="91425" rIns="91425" bIns="91425" anchor="t" anchorCtr="0">
            <a:normAutofit fontScale="90000"/>
          </a:bodyPr>
          <a:lstStyle/>
          <a:p>
            <a:pPr marL="444500" lvl="0" indent="-342900" algn="l" rtl="0">
              <a:lnSpc>
                <a:spcPct val="115000"/>
              </a:lnSpc>
              <a:spcBef>
                <a:spcPts val="0"/>
              </a:spcBef>
              <a:spcAft>
                <a:spcPts val="0"/>
              </a:spcAft>
              <a:buClr>
                <a:srgbClr val="32266F"/>
              </a:buClr>
              <a:buSzPts val="2000"/>
              <a:buFont typeface="Wingdings" panose="05000000000000000000" charset="0"/>
              <a:buChar char="q"/>
            </a:pPr>
            <a:r>
              <a:rPr lang="en-US" sz="2000" dirty="0">
                <a:solidFill>
                  <a:schemeClr val="bg2"/>
                </a:solidFill>
                <a:latin typeface="Arial" panose="020B0604020202020204" pitchFamily="34" charset="0"/>
                <a:ea typeface="Roboto" panose="02000000000000000000"/>
                <a:cs typeface="Arial" panose="020B0604020202020204" pitchFamily="34" charset="0"/>
                <a:sym typeface="Roboto" panose="02000000000000000000"/>
              </a:rPr>
              <a:t>What is the measurement that best represents age, serum creatinine, serum sodium, and ejection fraction?</a:t>
            </a:r>
            <a:endParaRPr lang="en-US" sz="2000" b="1" dirty="0">
              <a:solidFill>
                <a:srgbClr val="32266F"/>
              </a:solidFill>
              <a:latin typeface="Roboto" panose="02000000000000000000"/>
              <a:ea typeface="Roboto" panose="02000000000000000000"/>
              <a:cs typeface="Roboto" panose="02000000000000000000"/>
              <a:sym typeface="Roboto" panose="02000000000000000000"/>
            </a:endParaRPr>
          </a:p>
        </p:txBody>
      </p:sp>
      <p:sp>
        <p:nvSpPr>
          <p:cNvPr id="410" name="Google Shape;410;p32"/>
          <p:cNvSpPr txBox="1">
            <a:spLocks noGrp="1"/>
          </p:cNvSpPr>
          <p:nvPr>
            <p:ph type="body" idx="1"/>
          </p:nvPr>
        </p:nvSpPr>
        <p:spPr>
          <a:xfrm>
            <a:off x="292361" y="1680273"/>
            <a:ext cx="7030500" cy="2541600"/>
          </a:xfrm>
          <a:prstGeom prst="rect">
            <a:avLst/>
          </a:prstGeom>
        </p:spPr>
        <p:txBody>
          <a:bodyPr spcFirstLastPara="1" wrap="square" lIns="91425" tIns="91425" rIns="91425" bIns="91425" anchor="t" anchorCtr="0">
            <a:normAutofit/>
          </a:bodyPr>
          <a:lstStyle/>
          <a:p>
            <a:pPr marL="146050" lvl="0" indent="0" algn="l" rtl="0">
              <a:spcBef>
                <a:spcPts val="0"/>
              </a:spcBef>
              <a:spcAft>
                <a:spcPts val="0"/>
              </a:spcAft>
              <a:buClr>
                <a:srgbClr val="FF0000"/>
              </a:buClr>
              <a:buSzPts val="1300"/>
              <a:buNone/>
            </a:pPr>
            <a:endParaRPr i="1" dirty="0">
              <a:solidFill>
                <a:srgbClr val="FF0000"/>
              </a:solidFill>
            </a:endParaRPr>
          </a:p>
          <a:p>
            <a:pPr marL="914400" lvl="0" indent="0" algn="l" rtl="0">
              <a:spcBef>
                <a:spcPts val="1200"/>
              </a:spcBef>
              <a:spcAft>
                <a:spcPts val="1200"/>
              </a:spcAft>
              <a:buNone/>
            </a:pPr>
            <a:endParaRPr i="1" dirty="0"/>
          </a:p>
        </p:txBody>
      </p:sp>
      <p:sp>
        <p:nvSpPr>
          <p:cNvPr id="5" name="Text Box 4"/>
          <p:cNvSpPr txBox="1"/>
          <p:nvPr/>
        </p:nvSpPr>
        <p:spPr>
          <a:xfrm>
            <a:off x="57150" y="4011930"/>
            <a:ext cx="9144000" cy="1753235"/>
          </a:xfrm>
          <a:prstGeom prst="rect">
            <a:avLst/>
          </a:prstGeom>
          <a:noFill/>
        </p:spPr>
        <p:txBody>
          <a:bodyPr wrap="square" rtlCol="0">
            <a:spAutoFit/>
          </a:bodyPr>
          <a:p>
            <a:pPr algn="just"/>
            <a:r>
              <a:rPr lang="en-US" sz="1800">
                <a:latin typeface="Arial" panose="020B0604020202020204" pitchFamily="34" charset="0"/>
                <a:cs typeface="Arial" panose="020B0604020202020204" pitchFamily="34" charset="0"/>
              </a:rPr>
              <a:t>The chart illustrates that the average age of the patients is 61, with a maximum age of 95 and a minimum age of 40. The mean serum creatinine, serum sodium, and ejection fraction are 1,137 and 38, respectively. Furthermore, the chart also indicates that the maximum values for serum creatinine, serum sodium, and ejection fraction are 9,136 and 80, while the minimum values are 1,113 and 14, respectively</a:t>
            </a:r>
            <a:endParaRPr lang="en-US" sz="1800">
              <a:latin typeface="Arial" panose="020B0604020202020204" pitchFamily="34" charset="0"/>
              <a:cs typeface="Arial" panose="020B0604020202020204" pitchFamily="34" charset="0"/>
            </a:endParaRPr>
          </a:p>
          <a:p>
            <a:pPr algn="just"/>
            <a:endParaRPr lang="en-US" sz="1800">
              <a:latin typeface="Arial" panose="020B0604020202020204" pitchFamily="34" charset="0"/>
              <a:cs typeface="Arial" panose="020B0604020202020204" pitchFamily="34" charset="0"/>
            </a:endParaRPr>
          </a:p>
        </p:txBody>
      </p:sp>
      <p:graphicFrame>
        <p:nvGraphicFramePr>
          <p:cNvPr id="6" name="Object 5">
            <a:hlinkClick r:id="" action="ppaction://ole?verb="/>
          </p:cNvPr>
          <p:cNvGraphicFramePr>
            <a:graphicFrameLocks noChangeAspect="1"/>
          </p:cNvGraphicFramePr>
          <p:nvPr/>
        </p:nvGraphicFramePr>
        <p:xfrm>
          <a:off x="761365" y="765810"/>
          <a:ext cx="7620635" cy="3246120"/>
        </p:xfrm>
        <a:graphic>
          <a:graphicData uri="http://schemas.openxmlformats.org/presentationml/2006/ole">
            <mc:AlternateContent xmlns:mc="http://schemas.openxmlformats.org/markup-compatibility/2006">
              <mc:Choice xmlns:v="urn:schemas-microsoft-com:vml" Requires="v">
                <p:oleObj spid="_x0000_s1026" name="" r:id="rId1" imgW="3477895" imgH="2152650" progId="Acrobat.Document.DC">
                  <p:embed/>
                </p:oleObj>
              </mc:Choice>
              <mc:Fallback>
                <p:oleObj name="" r:id="rId1" imgW="3477895" imgH="2152650" progId="Acrobat.Document.DC">
                  <p:embed/>
                  <p:pic>
                    <p:nvPicPr>
                      <p:cNvPr id="0" name="Picture 1025"/>
                      <p:cNvPicPr/>
                      <p:nvPr/>
                    </p:nvPicPr>
                    <p:blipFill>
                      <a:blip r:embed="rId2"/>
                      <a:stretch>
                        <a:fillRect/>
                      </a:stretch>
                    </p:blipFill>
                    <p:spPr>
                      <a:xfrm>
                        <a:off x="761365" y="765810"/>
                        <a:ext cx="7620635" cy="3246120"/>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3"/>
          <p:cNvSpPr txBox="1">
            <a:spLocks noGrp="1"/>
          </p:cNvSpPr>
          <p:nvPr>
            <p:ph type="title"/>
          </p:nvPr>
        </p:nvSpPr>
        <p:spPr>
          <a:xfrm>
            <a:off x="0" y="67945"/>
            <a:ext cx="9253855" cy="45720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Wingdings" panose="05000000000000000000" charset="0"/>
              <a:buChar char="q"/>
            </a:pPr>
            <a:r>
              <a:rPr lang="en-US" sz="2000" dirty="0">
                <a:solidFill>
                  <a:schemeClr val="bg2"/>
                </a:solidFill>
                <a:latin typeface="Arial" panose="020B0604020202020204" pitchFamily="34" charset="0"/>
                <a:ea typeface="Roboto" panose="02000000000000000000"/>
                <a:cs typeface="Arial" panose="020B0604020202020204" pitchFamily="34" charset="0"/>
                <a:sym typeface="Roboto" panose="02000000000000000000"/>
              </a:rPr>
              <a:t>What is the relationship between age and diabetes,hypertensive and smoking?</a:t>
            </a:r>
            <a:br>
              <a:rPr lang="en-US" sz="2000" dirty="0">
                <a:solidFill>
                  <a:schemeClr val="bg2"/>
                </a:solidFill>
                <a:latin typeface="Arial" panose="020B0604020202020204" pitchFamily="34" charset="0"/>
                <a:ea typeface="Roboto" panose="02000000000000000000"/>
                <a:cs typeface="Arial" panose="020B0604020202020204" pitchFamily="34" charset="0"/>
                <a:sym typeface="Roboto" panose="02000000000000000000"/>
              </a:rPr>
            </a:br>
            <a:endParaRPr lang="en-US" altLang="en-GB" sz="2000" b="1" dirty="0">
              <a:solidFill>
                <a:srgbClr val="32266F"/>
              </a:solidFill>
              <a:latin typeface="Oswald" panose="00000500000000000000"/>
              <a:ea typeface="Oswald" panose="00000500000000000000"/>
              <a:cs typeface="Oswald" panose="00000500000000000000"/>
              <a:sym typeface="Oswald" panose="00000500000000000000"/>
            </a:endParaRPr>
          </a:p>
        </p:txBody>
      </p:sp>
      <p:sp>
        <p:nvSpPr>
          <p:cNvPr id="417" name="Google Shape;417;p33"/>
          <p:cNvSpPr txBox="1">
            <a:spLocks noGrp="1"/>
          </p:cNvSpPr>
          <p:nvPr>
            <p:ph type="body" idx="1"/>
          </p:nvPr>
        </p:nvSpPr>
        <p:spPr>
          <a:xfrm>
            <a:off x="320040" y="913765"/>
            <a:ext cx="8267700" cy="4326255"/>
          </a:xfrm>
          <a:prstGeom prst="rect">
            <a:avLst/>
          </a:prstGeom>
        </p:spPr>
        <p:txBody>
          <a:bodyPr spcFirstLastPara="1" wrap="square" lIns="91425" tIns="91425" rIns="91425" bIns="91425" anchor="t" anchorCtr="0">
            <a:normAutofit/>
          </a:bodyPr>
          <a:lstStyle/>
          <a:p>
            <a:pPr marL="146050" lvl="0" indent="0" algn="l" rtl="0">
              <a:spcBef>
                <a:spcPts val="0"/>
              </a:spcBef>
              <a:spcAft>
                <a:spcPts val="0"/>
              </a:spcAft>
              <a:buClr>
                <a:srgbClr val="FF0000"/>
              </a:buClr>
              <a:buSzPts val="1300"/>
              <a:buNone/>
            </a:pPr>
            <a:endParaRPr i="1">
              <a:solidFill>
                <a:srgbClr val="FF0000"/>
              </a:solidFill>
            </a:endParaRPr>
          </a:p>
          <a:p>
            <a:pPr marL="914400" lvl="0" indent="0" algn="l" rtl="0">
              <a:spcBef>
                <a:spcPts val="1200"/>
              </a:spcBef>
              <a:spcAft>
                <a:spcPts val="1200"/>
              </a:spcAft>
              <a:buNone/>
            </a:pPr>
            <a:endParaRPr i="1"/>
          </a:p>
        </p:txBody>
      </p:sp>
      <p:graphicFrame>
        <p:nvGraphicFramePr>
          <p:cNvPr id="2" name="Object 1">
            <a:hlinkClick r:id="" action="ppaction://ole?verb="/>
          </p:cNvPr>
          <p:cNvGraphicFramePr>
            <a:graphicFrameLocks noChangeAspect="1"/>
          </p:cNvGraphicFramePr>
          <p:nvPr/>
        </p:nvGraphicFramePr>
        <p:xfrm>
          <a:off x="0" y="858520"/>
          <a:ext cx="4757420" cy="2437130"/>
        </p:xfrm>
        <a:graphic>
          <a:graphicData uri="http://schemas.openxmlformats.org/presentationml/2006/ole">
            <mc:AlternateContent xmlns:mc="http://schemas.openxmlformats.org/markup-compatibility/2006">
              <mc:Choice xmlns:v="urn:schemas-microsoft-com:vml" Requires="v">
                <p:oleObj spid="_x0000_s2049" name="" r:id="rId1" imgW="2054225" imgH="1273175" progId="Acrobat.Document.DC">
                  <p:embed/>
                </p:oleObj>
              </mc:Choice>
              <mc:Fallback>
                <p:oleObj name="" r:id="rId1" imgW="2054225" imgH="1273175" progId="Acrobat.Document.DC">
                  <p:embed/>
                  <p:pic>
                    <p:nvPicPr>
                      <p:cNvPr id="0" name="Picture 2048"/>
                      <p:cNvPicPr/>
                      <p:nvPr/>
                    </p:nvPicPr>
                    <p:blipFill>
                      <a:blip r:embed="rId2"/>
                      <a:stretch>
                        <a:fillRect/>
                      </a:stretch>
                    </p:blipFill>
                    <p:spPr>
                      <a:xfrm>
                        <a:off x="0" y="858520"/>
                        <a:ext cx="4757420" cy="2437130"/>
                      </a:xfrm>
                      <a:prstGeom prst="rect">
                        <a:avLst/>
                      </a:prstGeom>
                    </p:spPr>
                  </p:pic>
                </p:oleObj>
              </mc:Fallback>
            </mc:AlternateContent>
          </a:graphicData>
        </a:graphic>
      </p:graphicFrame>
      <p:graphicFrame>
        <p:nvGraphicFramePr>
          <p:cNvPr id="3" name="Object 2">
            <a:hlinkClick r:id="" action="ppaction://ole?verb="/>
          </p:cNvPr>
          <p:cNvGraphicFramePr>
            <a:graphicFrameLocks noChangeAspect="1"/>
          </p:cNvGraphicFramePr>
          <p:nvPr/>
        </p:nvGraphicFramePr>
        <p:xfrm>
          <a:off x="4757420" y="798195"/>
          <a:ext cx="4653915" cy="2497455"/>
        </p:xfrm>
        <a:graphic>
          <a:graphicData uri="http://schemas.openxmlformats.org/presentationml/2006/ole">
            <mc:AlternateContent xmlns:mc="http://schemas.openxmlformats.org/markup-compatibility/2006">
              <mc:Choice xmlns:v="urn:schemas-microsoft-com:vml" Requires="v">
                <p:oleObj spid="_x0000_s2050" name="" r:id="rId3" imgW="2477135" imgH="1527810" progId="Acrobat.Document.DC">
                  <p:embed/>
                </p:oleObj>
              </mc:Choice>
              <mc:Fallback>
                <p:oleObj name="" r:id="rId3" imgW="2477135" imgH="1527810" progId="Acrobat.Document.DC">
                  <p:embed/>
                  <p:pic>
                    <p:nvPicPr>
                      <p:cNvPr id="0" name="Picture 2049"/>
                      <p:cNvPicPr/>
                      <p:nvPr/>
                    </p:nvPicPr>
                    <p:blipFill>
                      <a:blip r:embed="rId4"/>
                      <a:stretch>
                        <a:fillRect/>
                      </a:stretch>
                    </p:blipFill>
                    <p:spPr>
                      <a:xfrm>
                        <a:off x="4757420" y="798195"/>
                        <a:ext cx="4653915" cy="2497455"/>
                      </a:xfrm>
                      <a:prstGeom prst="rect">
                        <a:avLst/>
                      </a:prstGeom>
                    </p:spPr>
                  </p:pic>
                </p:oleObj>
              </mc:Fallback>
            </mc:AlternateContent>
          </a:graphicData>
        </a:graphic>
      </p:graphicFrame>
      <p:graphicFrame>
        <p:nvGraphicFramePr>
          <p:cNvPr id="4" name="Object 3">
            <a:hlinkClick r:id="" action="ppaction://ole?verb="/>
          </p:cNvPr>
          <p:cNvGraphicFramePr>
            <a:graphicFrameLocks noChangeAspect="1"/>
          </p:cNvGraphicFramePr>
          <p:nvPr/>
        </p:nvGraphicFramePr>
        <p:xfrm>
          <a:off x="5068570" y="3065145"/>
          <a:ext cx="4185285" cy="2075815"/>
        </p:xfrm>
        <a:graphic>
          <a:graphicData uri="http://schemas.openxmlformats.org/presentationml/2006/ole">
            <mc:AlternateContent xmlns:mc="http://schemas.openxmlformats.org/markup-compatibility/2006">
              <mc:Choice xmlns:v="urn:schemas-microsoft-com:vml" Requires="v">
                <p:oleObj spid="_x0000_s2051" name="" r:id="rId5" imgW="2621915" imgH="1620520" progId="Acrobat.Document.DC">
                  <p:embed/>
                </p:oleObj>
              </mc:Choice>
              <mc:Fallback>
                <p:oleObj name="" r:id="rId5" imgW="2621915" imgH="1620520" progId="Acrobat.Document.DC">
                  <p:embed/>
                  <p:pic>
                    <p:nvPicPr>
                      <p:cNvPr id="0" name="Picture 2050"/>
                      <p:cNvPicPr/>
                      <p:nvPr/>
                    </p:nvPicPr>
                    <p:blipFill>
                      <a:blip r:embed="rId6"/>
                      <a:stretch>
                        <a:fillRect/>
                      </a:stretch>
                    </p:blipFill>
                    <p:spPr>
                      <a:xfrm>
                        <a:off x="5068570" y="3065145"/>
                        <a:ext cx="4185285" cy="2075815"/>
                      </a:xfrm>
                      <a:prstGeom prst="rect">
                        <a:avLst/>
                      </a:prstGeom>
                    </p:spPr>
                  </p:pic>
                </p:oleObj>
              </mc:Fallback>
            </mc:AlternateContent>
          </a:graphicData>
        </a:graphic>
      </p:graphicFrame>
      <p:sp>
        <p:nvSpPr>
          <p:cNvPr id="5" name="Text Box 4"/>
          <p:cNvSpPr txBox="1"/>
          <p:nvPr/>
        </p:nvSpPr>
        <p:spPr>
          <a:xfrm>
            <a:off x="60960" y="3172460"/>
            <a:ext cx="5007610" cy="2306955"/>
          </a:xfrm>
          <a:prstGeom prst="rect">
            <a:avLst/>
          </a:prstGeom>
          <a:noFill/>
        </p:spPr>
        <p:txBody>
          <a:bodyPr wrap="square" rtlCol="0">
            <a:spAutoFit/>
          </a:bodyPr>
          <a:p>
            <a:pPr algn="just"/>
            <a:r>
              <a:rPr lang="en-US" sz="1600"/>
              <a:t>The charts illustrates the correlation between gender and health conditions. Among the participants, 44 females and 61 males were found to be hypertensive, while 61 females and 133 males were not hypertensive. Additionally, 55 females and 70 males were identified as diabetic, whereas 50 females and 124 males were nondiabetic. Furthermore, 4 females and 92 males reported smoking, while 101 females and 102 males did not smoke</a:t>
            </a:r>
            <a:endParaRPr lang="en-US"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34"/>
          <p:cNvSpPr txBox="1">
            <a:spLocks noGrp="1"/>
          </p:cNvSpPr>
          <p:nvPr>
            <p:ph type="title"/>
          </p:nvPr>
        </p:nvSpPr>
        <p:spPr>
          <a:xfrm>
            <a:off x="91440" y="-635"/>
            <a:ext cx="8808720" cy="774700"/>
          </a:xfrm>
          <a:prstGeom prst="rect">
            <a:avLst/>
          </a:prstGeom>
        </p:spPr>
        <p:txBody>
          <a:bodyPr spcFirstLastPara="1" wrap="square" lIns="91425" tIns="91425" rIns="91425" bIns="91425" anchor="t" anchorCtr="0">
            <a:normAutofit fontScale="90000"/>
          </a:bodyPr>
          <a:lstStyle/>
          <a:p>
            <a:pPr marL="342900" lvl="0" indent="-342900" algn="l" rtl="0">
              <a:spcBef>
                <a:spcPts val="0"/>
              </a:spcBef>
              <a:spcAft>
                <a:spcPts val="0"/>
              </a:spcAft>
              <a:buFont typeface="Wingdings" panose="05000000000000000000" charset="0"/>
              <a:buChar char="o"/>
            </a:pPr>
            <a:r>
              <a:rPr lang="en-US" sz="2000" dirty="0">
                <a:solidFill>
                  <a:schemeClr val="bg2"/>
                </a:solidFill>
                <a:latin typeface="Arial" panose="020B0604020202020204" pitchFamily="34" charset="0"/>
                <a:ea typeface="Roboto" panose="02000000000000000000"/>
                <a:cs typeface="Arial" panose="020B0604020202020204" pitchFamily="34" charset="0"/>
                <a:sym typeface="Roboto" panose="02000000000000000000"/>
              </a:rPr>
              <a:t>What is the impact of age on average serum creatinine and serum sodium?</a:t>
            </a:r>
            <a:endParaRPr lang="en-US" altLang="en-GB" sz="2000" b="1">
              <a:solidFill>
                <a:srgbClr val="32266F"/>
              </a:solidFill>
              <a:latin typeface="Oswald" panose="00000500000000000000"/>
              <a:ea typeface="Oswald" panose="00000500000000000000"/>
              <a:cs typeface="Oswald" panose="00000500000000000000"/>
              <a:sym typeface="Oswald" panose="00000500000000000000"/>
            </a:endParaRPr>
          </a:p>
        </p:txBody>
      </p:sp>
      <p:graphicFrame>
        <p:nvGraphicFramePr>
          <p:cNvPr id="3" name="Object 2">
            <a:hlinkClick r:id="" action="ppaction://ole?verb="/>
          </p:cNvPr>
          <p:cNvGraphicFramePr>
            <a:graphicFrameLocks noChangeAspect="1"/>
          </p:cNvGraphicFramePr>
          <p:nvPr/>
        </p:nvGraphicFramePr>
        <p:xfrm>
          <a:off x="36830" y="443865"/>
          <a:ext cx="4354195" cy="2349500"/>
        </p:xfrm>
        <a:graphic>
          <a:graphicData uri="http://schemas.openxmlformats.org/presentationml/2006/ole">
            <mc:AlternateContent xmlns:mc="http://schemas.openxmlformats.org/markup-compatibility/2006">
              <mc:Choice xmlns:v="urn:schemas-microsoft-com:vml" Requires="v">
                <p:oleObj spid="_x0000_s3074" name="" r:id="rId1" imgW="2315210" imgH="1429385" progId="Acrobat.Document.DC">
                  <p:embed/>
                </p:oleObj>
              </mc:Choice>
              <mc:Fallback>
                <p:oleObj name="" r:id="rId1" imgW="2315210" imgH="1429385" progId="Acrobat.Document.DC">
                  <p:embed/>
                  <p:pic>
                    <p:nvPicPr>
                      <p:cNvPr id="0" name="Picture 3073"/>
                      <p:cNvPicPr/>
                      <p:nvPr/>
                    </p:nvPicPr>
                    <p:blipFill>
                      <a:blip r:embed="rId2"/>
                      <a:stretch>
                        <a:fillRect/>
                      </a:stretch>
                    </p:blipFill>
                    <p:spPr>
                      <a:xfrm>
                        <a:off x="36830" y="443865"/>
                        <a:ext cx="4354195" cy="2349500"/>
                      </a:xfrm>
                      <a:prstGeom prst="rect">
                        <a:avLst/>
                      </a:prstGeom>
                    </p:spPr>
                  </p:pic>
                </p:oleObj>
              </mc:Fallback>
            </mc:AlternateContent>
          </a:graphicData>
        </a:graphic>
      </p:graphicFrame>
      <p:graphicFrame>
        <p:nvGraphicFramePr>
          <p:cNvPr id="4" name="Object 3">
            <a:hlinkClick r:id="" action="ppaction://ole?verb="/>
          </p:cNvPr>
          <p:cNvGraphicFramePr>
            <a:graphicFrameLocks noChangeAspect="1"/>
          </p:cNvGraphicFramePr>
          <p:nvPr/>
        </p:nvGraphicFramePr>
        <p:xfrm>
          <a:off x="4391025" y="443865"/>
          <a:ext cx="4865370" cy="2350135"/>
        </p:xfrm>
        <a:graphic>
          <a:graphicData uri="http://schemas.openxmlformats.org/presentationml/2006/ole">
            <mc:AlternateContent xmlns:mc="http://schemas.openxmlformats.org/markup-compatibility/2006">
              <mc:Choice xmlns:v="urn:schemas-microsoft-com:vml" Requires="v">
                <p:oleObj spid="_x0000_s3075" name="" r:id="rId3" imgW="1956435" imgH="1209675" progId="Acrobat.Document.DC">
                  <p:embed/>
                </p:oleObj>
              </mc:Choice>
              <mc:Fallback>
                <p:oleObj name="" r:id="rId3" imgW="1956435" imgH="1209675" progId="Acrobat.Document.DC">
                  <p:embed/>
                  <p:pic>
                    <p:nvPicPr>
                      <p:cNvPr id="0" name="Picture 3074"/>
                      <p:cNvPicPr/>
                      <p:nvPr/>
                    </p:nvPicPr>
                    <p:blipFill>
                      <a:blip r:embed="rId4"/>
                      <a:stretch>
                        <a:fillRect/>
                      </a:stretch>
                    </p:blipFill>
                    <p:spPr>
                      <a:xfrm>
                        <a:off x="4391025" y="443865"/>
                        <a:ext cx="4865370" cy="2350135"/>
                      </a:xfrm>
                      <a:prstGeom prst="rect">
                        <a:avLst/>
                      </a:prstGeom>
                    </p:spPr>
                  </p:pic>
                </p:oleObj>
              </mc:Fallback>
            </mc:AlternateContent>
          </a:graphicData>
        </a:graphic>
      </p:graphicFrame>
      <p:graphicFrame>
        <p:nvGraphicFramePr>
          <p:cNvPr id="6" name="Object 5">
            <a:hlinkClick r:id="" action="ppaction://ole?verb="/>
          </p:cNvPr>
          <p:cNvGraphicFramePr>
            <a:graphicFrameLocks noChangeAspect="1"/>
          </p:cNvGraphicFramePr>
          <p:nvPr/>
        </p:nvGraphicFramePr>
        <p:xfrm>
          <a:off x="4391025" y="2739390"/>
          <a:ext cx="4752975" cy="2404745"/>
        </p:xfrm>
        <a:graphic>
          <a:graphicData uri="http://schemas.openxmlformats.org/presentationml/2006/ole">
            <mc:AlternateContent xmlns:mc="http://schemas.openxmlformats.org/markup-compatibility/2006">
              <mc:Choice xmlns:v="urn:schemas-microsoft-com:vml" Requires="v">
                <p:oleObj spid="_x0000_s3076" name="" r:id="rId5" imgW="2124075" imgH="1319530" progId="Acrobat.Document.DC">
                  <p:embed/>
                </p:oleObj>
              </mc:Choice>
              <mc:Fallback>
                <p:oleObj name="" r:id="rId5" imgW="2124075" imgH="1319530" progId="Acrobat.Document.DC">
                  <p:embed/>
                  <p:pic>
                    <p:nvPicPr>
                      <p:cNvPr id="0" name="Picture 3075"/>
                      <p:cNvPicPr/>
                      <p:nvPr/>
                    </p:nvPicPr>
                    <p:blipFill>
                      <a:blip r:embed="rId6"/>
                      <a:stretch>
                        <a:fillRect/>
                      </a:stretch>
                    </p:blipFill>
                    <p:spPr>
                      <a:xfrm>
                        <a:off x="4391025" y="2739390"/>
                        <a:ext cx="4752975" cy="2404745"/>
                      </a:xfrm>
                      <a:prstGeom prst="rect">
                        <a:avLst/>
                      </a:prstGeom>
                    </p:spPr>
                  </p:pic>
                </p:oleObj>
              </mc:Fallback>
            </mc:AlternateContent>
          </a:graphicData>
        </a:graphic>
      </p:graphicFrame>
      <p:sp>
        <p:nvSpPr>
          <p:cNvPr id="7" name="Text Placeholder 6"/>
          <p:cNvSpPr/>
          <p:nvPr>
            <p:ph type="body" idx="1"/>
          </p:nvPr>
        </p:nvSpPr>
        <p:spPr>
          <a:xfrm>
            <a:off x="0" y="2739390"/>
            <a:ext cx="4390390" cy="1547495"/>
          </a:xfrm>
        </p:spPr>
        <p:txBody>
          <a:bodyPr>
            <a:noAutofit/>
          </a:bodyPr>
          <a:p>
            <a:pPr marL="146050" indent="0" algn="just">
              <a:buNone/>
            </a:pPr>
            <a:r>
              <a:rPr lang="en-US" sz="1600">
                <a:latin typeface="Arial" panose="020B0604020202020204" pitchFamily="34" charset="0"/>
                <a:cs typeface="Arial" panose="020B0604020202020204" pitchFamily="34" charset="0"/>
              </a:rPr>
              <a:t>According to the charts, there is no variation with age in the average serum sodium and ejection fraction. Similarly, when comparing age alone with the average serum sodium, there is no significant difference. However, it is worth noting that individuals aged 52 years exhibit the highest average serum creatinine levels.</a:t>
            </a:r>
            <a:endParaRPr lang="en-US" sz="160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1" name="Google Shape;431;p35"/>
          <p:cNvSpPr txBox="1">
            <a:spLocks noGrp="1"/>
          </p:cNvSpPr>
          <p:nvPr>
            <p:ph type="body" idx="1"/>
          </p:nvPr>
        </p:nvSpPr>
        <p:spPr>
          <a:xfrm>
            <a:off x="1929130" y="1541145"/>
            <a:ext cx="3683000" cy="1873250"/>
          </a:xfrm>
          <a:prstGeom prst="rect">
            <a:avLst/>
          </a:prstGeom>
        </p:spPr>
        <p:txBody>
          <a:bodyPr spcFirstLastPara="1" wrap="square" lIns="91425" tIns="91425" rIns="91425" bIns="91425" anchor="t" anchorCtr="0">
            <a:normAutofit/>
          </a:bodyPr>
          <a:lstStyle/>
          <a:p>
            <a:pPr marL="146050" lvl="0" indent="0" algn="l" rtl="0">
              <a:spcBef>
                <a:spcPts val="0"/>
              </a:spcBef>
              <a:spcAft>
                <a:spcPts val="0"/>
              </a:spcAft>
              <a:buClr>
                <a:srgbClr val="FF0000"/>
              </a:buClr>
              <a:buSzPts val="1300"/>
              <a:buNone/>
            </a:pPr>
            <a:r>
              <a:rPr lang="en-GB" i="1" dirty="0">
                <a:solidFill>
                  <a:srgbClr val="FF0000"/>
                </a:solidFill>
              </a:rPr>
              <a:t> </a:t>
            </a:r>
            <a:endParaRPr i="1" dirty="0">
              <a:solidFill>
                <a:srgbClr val="FF0000"/>
              </a:solidFill>
            </a:endParaRPr>
          </a:p>
          <a:p>
            <a:pPr marL="457200" lvl="0" indent="0" algn="l" rtl="0">
              <a:spcBef>
                <a:spcPts val="1200"/>
              </a:spcBef>
              <a:spcAft>
                <a:spcPts val="0"/>
              </a:spcAft>
              <a:buNone/>
            </a:pPr>
            <a:endParaRPr i="1" dirty="0">
              <a:solidFill>
                <a:srgbClr val="FF0000"/>
              </a:solidFill>
            </a:endParaRPr>
          </a:p>
          <a:p>
            <a:pPr marL="914400" lvl="0" indent="0" algn="l" rtl="0">
              <a:spcBef>
                <a:spcPts val="1200"/>
              </a:spcBef>
              <a:spcAft>
                <a:spcPts val="1200"/>
              </a:spcAft>
              <a:buNone/>
            </a:pPr>
            <a:endParaRPr i="1" dirty="0"/>
          </a:p>
        </p:txBody>
      </p:sp>
      <p:graphicFrame>
        <p:nvGraphicFramePr>
          <p:cNvPr id="2" name="Object 1">
            <a:hlinkClick r:id="" action="ppaction://ole?verb="/>
          </p:cNvPr>
          <p:cNvGraphicFramePr>
            <a:graphicFrameLocks noChangeAspect="1"/>
          </p:cNvGraphicFramePr>
          <p:nvPr/>
        </p:nvGraphicFramePr>
        <p:xfrm>
          <a:off x="0" y="993775"/>
          <a:ext cx="4760595" cy="2967355"/>
        </p:xfrm>
        <a:graphic>
          <a:graphicData uri="http://schemas.openxmlformats.org/presentationml/2006/ole">
            <mc:AlternateContent xmlns:mc="http://schemas.openxmlformats.org/markup-compatibility/2006">
              <mc:Choice xmlns:v="urn:schemas-microsoft-com:vml" Requires="v">
                <p:oleObj spid="_x0000_s4097" name="" r:id="rId1" imgW="2494280" imgH="1544955" progId="Acrobat.Document.DC">
                  <p:embed/>
                </p:oleObj>
              </mc:Choice>
              <mc:Fallback>
                <p:oleObj name="" r:id="rId1" imgW="2494280" imgH="1544955" progId="Acrobat.Document.DC">
                  <p:embed/>
                  <p:pic>
                    <p:nvPicPr>
                      <p:cNvPr id="0" name="Picture 4096"/>
                      <p:cNvPicPr/>
                      <p:nvPr/>
                    </p:nvPicPr>
                    <p:blipFill>
                      <a:blip r:embed="rId2"/>
                      <a:stretch>
                        <a:fillRect/>
                      </a:stretch>
                    </p:blipFill>
                    <p:spPr>
                      <a:xfrm>
                        <a:off x="0" y="993775"/>
                        <a:ext cx="4760595" cy="2967355"/>
                      </a:xfrm>
                      <a:prstGeom prst="rect">
                        <a:avLst/>
                      </a:prstGeom>
                    </p:spPr>
                  </p:pic>
                </p:oleObj>
              </mc:Fallback>
            </mc:AlternateContent>
          </a:graphicData>
        </a:graphic>
      </p:graphicFrame>
      <p:graphicFrame>
        <p:nvGraphicFramePr>
          <p:cNvPr id="3" name="Object 2">
            <a:hlinkClick r:id="" action="ppaction://ole?verb="/>
          </p:cNvPr>
          <p:cNvGraphicFramePr>
            <a:graphicFrameLocks noChangeAspect="1"/>
          </p:cNvGraphicFramePr>
          <p:nvPr/>
        </p:nvGraphicFramePr>
        <p:xfrm>
          <a:off x="4761230" y="994410"/>
          <a:ext cx="4306570" cy="2966720"/>
        </p:xfrm>
        <a:graphic>
          <a:graphicData uri="http://schemas.openxmlformats.org/presentationml/2006/ole">
            <mc:AlternateContent xmlns:mc="http://schemas.openxmlformats.org/markup-compatibility/2006">
              <mc:Choice xmlns:v="urn:schemas-microsoft-com:vml" Requires="v">
                <p:oleObj spid="_x0000_s4098" name="" r:id="rId3" imgW="3477895" imgH="2152650" progId="Acrobat.Document.DC">
                  <p:embed/>
                </p:oleObj>
              </mc:Choice>
              <mc:Fallback>
                <p:oleObj name="" r:id="rId3" imgW="3477895" imgH="2152650" progId="Acrobat.Document.DC">
                  <p:embed/>
                  <p:pic>
                    <p:nvPicPr>
                      <p:cNvPr id="0" name="Picture 4097"/>
                      <p:cNvPicPr/>
                      <p:nvPr/>
                    </p:nvPicPr>
                    <p:blipFill>
                      <a:blip r:embed="rId4"/>
                      <a:stretch>
                        <a:fillRect/>
                      </a:stretch>
                    </p:blipFill>
                    <p:spPr>
                      <a:xfrm>
                        <a:off x="4761230" y="994410"/>
                        <a:ext cx="4306570" cy="2966720"/>
                      </a:xfrm>
                      <a:prstGeom prst="rect">
                        <a:avLst/>
                      </a:prstGeom>
                    </p:spPr>
                  </p:pic>
                </p:oleObj>
              </mc:Fallback>
            </mc:AlternateContent>
          </a:graphicData>
        </a:graphic>
      </p:graphicFrame>
      <p:sp>
        <p:nvSpPr>
          <p:cNvPr id="4" name="Title 3"/>
          <p:cNvSpPr/>
          <p:nvPr>
            <p:ph type="title"/>
          </p:nvPr>
        </p:nvSpPr>
        <p:spPr>
          <a:xfrm>
            <a:off x="640715" y="67945"/>
            <a:ext cx="7693660" cy="247650"/>
          </a:xfrm>
        </p:spPr>
        <p:txBody>
          <a:bodyPr>
            <a:normAutofit fontScale="90000"/>
          </a:bodyPr>
          <a:p>
            <a:pPr marL="342900" indent="-342900">
              <a:buFont typeface="Wingdings" panose="05000000000000000000" charset="0"/>
              <a:buChar char="q"/>
            </a:pPr>
            <a:r>
              <a:rPr lang="en-US" dirty="0">
                <a:solidFill>
                  <a:schemeClr val="bg2"/>
                </a:solidFill>
                <a:latin typeface="Arial" panose="020B0604020202020204" pitchFamily="34" charset="0"/>
                <a:ea typeface="Roboto" panose="02000000000000000000"/>
                <a:cs typeface="Arial" panose="020B0604020202020204" pitchFamily="34" charset="0"/>
                <a:sym typeface="Roboto" panose="02000000000000000000"/>
              </a:rPr>
              <a:t>What is the impact of smoking on hypertension or diabetes?</a:t>
            </a:r>
            <a:endParaRPr lang="en-US">
              <a:solidFill>
                <a:schemeClr val="accent5"/>
              </a:solidFill>
            </a:endParaRPr>
          </a:p>
        </p:txBody>
      </p:sp>
      <p:sp>
        <p:nvSpPr>
          <p:cNvPr id="8" name="Text Box 7"/>
          <p:cNvSpPr txBox="1"/>
          <p:nvPr/>
        </p:nvSpPr>
        <p:spPr>
          <a:xfrm>
            <a:off x="0" y="4017645"/>
            <a:ext cx="9067800" cy="1198880"/>
          </a:xfrm>
          <a:prstGeom prst="rect">
            <a:avLst/>
          </a:prstGeom>
          <a:noFill/>
        </p:spPr>
        <p:txBody>
          <a:bodyPr wrap="square" rtlCol="0">
            <a:spAutoFit/>
          </a:bodyPr>
          <a:p>
            <a:pPr algn="just"/>
            <a:r>
              <a:rPr lang="en-US" sz="1800"/>
              <a:t>As depicted in the aforementioned charts, among the diabetic patients, 30 smoke while 95 do not smoke. In contrast, among the non-diabetics, 108 do not smoke and 66 smoke. Similarly, for the hypertensive individuals, 30 smoke while 75 do not smoke. Conversely, among the non-hypertensive individuals, 66 smoke and 128 do not smoke</a:t>
            </a:r>
            <a:endParaRPr lang="en-US" sz="1800"/>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5137</Words>
  <Application>WPS Presentation</Application>
  <PresentationFormat>On-screen Show (16:9)</PresentationFormat>
  <Paragraphs>84</Paragraphs>
  <Slides>13</Slides>
  <Notes>14</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10</vt:i4>
      </vt:variant>
      <vt:variant>
        <vt:lpstr>幻灯片标题</vt:lpstr>
      </vt:variant>
      <vt:variant>
        <vt:i4>13</vt:i4>
      </vt:variant>
    </vt:vector>
  </HeadingPairs>
  <TitlesOfParts>
    <vt:vector size="37" baseType="lpstr">
      <vt:lpstr>Arial</vt:lpstr>
      <vt:lpstr>SimSun</vt:lpstr>
      <vt:lpstr>Wingdings</vt:lpstr>
      <vt:lpstr>Arial</vt:lpstr>
      <vt:lpstr>Maven Pro</vt:lpstr>
      <vt:lpstr>Nunito</vt:lpstr>
      <vt:lpstr>Nunito Light</vt:lpstr>
      <vt:lpstr>Roboto</vt:lpstr>
      <vt:lpstr>Oswald</vt:lpstr>
      <vt:lpstr>Roboto Light</vt:lpstr>
      <vt:lpstr>Microsoft YaHei</vt:lpstr>
      <vt:lpstr>Arial Unicode MS</vt:lpstr>
      <vt:lpstr>Wingdings</vt:lpstr>
      <vt:lpstr>Momentum</vt:lpstr>
      <vt:lpstr>Acrobat.Document.DC</vt:lpstr>
      <vt:lpstr>Acrobat.Document.DC</vt:lpstr>
      <vt:lpstr>Acrobat.Document.DC</vt:lpstr>
      <vt:lpstr>Acrobat.Document.DC</vt:lpstr>
      <vt:lpstr>Acrobat.Document.DC</vt:lpstr>
      <vt:lpstr>Acrobat.Document.DC</vt:lpstr>
      <vt:lpstr>Acrobat.Document.DC</vt:lpstr>
      <vt:lpstr>Acrobat.Document.DC</vt:lpstr>
      <vt:lpstr>Acrobat.Document.DC</vt:lpstr>
      <vt:lpstr>Acrobat.Document.DC</vt:lpstr>
      <vt:lpstr>PowerPoint 演示文稿</vt:lpstr>
      <vt:lpstr>Professional Background:</vt:lpstr>
      <vt:lpstr>Project Description:</vt:lpstr>
      <vt:lpstr>Key questions:</vt:lpstr>
      <vt:lpstr>Findings &amp; Insights</vt:lpstr>
      <vt:lpstr>what the measurement that best represent Age,serum creatinine,serum sodium and ejection fraction?</vt:lpstr>
      <vt:lpstr>2. What the  relationship between  age with  diabetic,hypertensive  and smoking?</vt:lpstr>
      <vt:lpstr>3. What the impact of age on average  serum creatinine and serum sodium? </vt:lpstr>
      <vt:lpstr>4  What the impact of smoking on Hypertension or Diabetics?</vt:lpstr>
      <vt:lpstr>5</vt:lpstr>
      <vt:lpstr>Summary of findings:</vt:lpstr>
      <vt:lpstr>Recommended actions: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HP</cp:lastModifiedBy>
  <cp:revision>10</cp:revision>
  <dcterms:created xsi:type="dcterms:W3CDTF">2024-02-18T17:52:00Z</dcterms:created>
  <dcterms:modified xsi:type="dcterms:W3CDTF">2024-02-22T04:38:04Z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12E65D8E0C4B41E5A42295787592F312</vt:lpwstr>
  </property>
  <property fmtid="{D5CDD505-2E9C-101B-9397-08002B2CF9AE}" pid="3" name="KSOProductBuildVer">
    <vt:lpwstr>1033-11.2.0.11225</vt:lpwstr>
  </property>
</Properties>
</file>