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9" r:id="rId3"/>
    <p:sldId id="257" r:id="rId4"/>
    <p:sldId id="299" r:id="rId5"/>
    <p:sldId id="300" r:id="rId6"/>
    <p:sldId id="297" r:id="rId7"/>
    <p:sldId id="298" r:id="rId8"/>
    <p:sldId id="260" r:id="rId9"/>
    <p:sldId id="295" r:id="rId10"/>
    <p:sldId id="261" r:id="rId11"/>
    <p:sldId id="301" r:id="rId12"/>
    <p:sldId id="302" r:id="rId13"/>
    <p:sldId id="303" r:id="rId14"/>
    <p:sldId id="304" r:id="rId15"/>
    <p:sldId id="278" r:id="rId16"/>
  </p:sldIdLst>
  <p:sldSz cx="9144000" cy="5143500" type="screen16x9"/>
  <p:notesSz cx="6858000" cy="9144000"/>
  <p:embeddedFontLst>
    <p:embeddedFont>
      <p:font typeface="Calibri" panose="020F0502020204030204" pitchFamily="34" charset="0"/>
      <p:regular r:id="rId18"/>
      <p:bold r:id="rId19"/>
    </p:embeddedFont>
    <p:embeddedFont>
      <p:font typeface="Titillium Web" panose="020B0604020202020204" charset="0"/>
      <p:regular r:id="rId20"/>
      <p:bold r:id="rId21"/>
      <p:italic r:id="rId22"/>
      <p:boldItalic r:id="rId23"/>
    </p:embeddedFont>
    <p:embeddedFont>
      <p:font typeface="Titillium Web Light" panose="020B0604020202020204" charset="0"/>
      <p:regular r:id="rId24"/>
      <p:bold r:id="rId25"/>
      <p:italic r:id="rId26"/>
      <p:boldItalic r:id="rId27"/>
    </p:embeddedFont>
    <p:embeddedFont>
      <p:font typeface="Titillium Web SemiBol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a49fc024d8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a49fc024d8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639" y="-3725"/>
            <a:ext cx="9157265" cy="5150962"/>
            <a:chOff x="-6639" y="-3725"/>
            <a:chExt cx="9157265" cy="5150962"/>
          </a:xfrm>
        </p:grpSpPr>
        <p:sp>
          <p:nvSpPr>
            <p:cNvPr id="11" name="Google Shape;11;p2"/>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gradFill>
              <a:gsLst>
                <a:gs pos="0">
                  <a:schemeClr val="accent4"/>
                </a:gs>
                <a:gs pos="26000">
                  <a:schemeClr val="accent3"/>
                </a:gs>
                <a:gs pos="78000">
                  <a:schemeClr val="accent2"/>
                </a:gs>
                <a:gs pos="100000">
                  <a:schemeClr val="accent1"/>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855300" y="2589075"/>
            <a:ext cx="6470400" cy="17055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grpSp>
        <p:nvGrpSpPr>
          <p:cNvPr id="24" name="Google Shape;24;p4"/>
          <p:cNvGrpSpPr/>
          <p:nvPr/>
        </p:nvGrpSpPr>
        <p:grpSpPr>
          <a:xfrm>
            <a:off x="-6639" y="-3725"/>
            <a:ext cx="9157265" cy="5150962"/>
            <a:chOff x="-6639" y="-3725"/>
            <a:chExt cx="9157265" cy="5150962"/>
          </a:xfrm>
        </p:grpSpPr>
        <p:sp>
          <p:nvSpPr>
            <p:cNvPr id="25" name="Google Shape;25;p4"/>
            <p:cNvSpPr/>
            <p:nvPr/>
          </p:nvSpPr>
          <p:spPr>
            <a:xfrm>
              <a:off x="-6639" y="-3725"/>
              <a:ext cx="9157265" cy="5150962"/>
            </a:xfrm>
            <a:custGeom>
              <a:avLst/>
              <a:gdLst/>
              <a:ahLst/>
              <a:cxnLst/>
              <a:rect l="l" t="t" r="r" b="b"/>
              <a:pathLst>
                <a:path w="6064414" h="3411233" extrusionOk="0">
                  <a:moveTo>
                    <a:pt x="6064415" y="0"/>
                  </a:moveTo>
                  <a:lnTo>
                    <a:pt x="2575197" y="0"/>
                  </a:lnTo>
                  <a:lnTo>
                    <a:pt x="0" y="1486792"/>
                  </a:lnTo>
                  <a:lnTo>
                    <a:pt x="0" y="3411233"/>
                  </a:lnTo>
                  <a:lnTo>
                    <a:pt x="4626390" y="3411233"/>
                  </a:lnTo>
                  <a:lnTo>
                    <a:pt x="6064415" y="2580977"/>
                  </a:lnTo>
                  <a:lnTo>
                    <a:pt x="606441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4"/>
            <p:cNvSpPr/>
            <p:nvPr/>
          </p:nvSpPr>
          <p:spPr>
            <a:xfrm>
              <a:off x="-6639" y="-3725"/>
              <a:ext cx="9157265" cy="5150962"/>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 name="Google Shape;27;p4"/>
          <p:cNvSpPr txBox="1">
            <a:spLocks noGrp="1"/>
          </p:cNvSpPr>
          <p:nvPr>
            <p:ph type="body" idx="1"/>
          </p:nvPr>
        </p:nvSpPr>
        <p:spPr>
          <a:xfrm>
            <a:off x="1552750" y="906351"/>
            <a:ext cx="6038400" cy="819900"/>
          </a:xfrm>
          <a:prstGeom prst="rect">
            <a:avLst/>
          </a:prstGeom>
        </p:spPr>
        <p:txBody>
          <a:bodyPr spcFirstLastPara="1" wrap="square" lIns="0" tIns="0" rIns="0" bIns="0" anchor="t" anchorCtr="0">
            <a:noAutofit/>
          </a:bodyPr>
          <a:lstStyle>
            <a:lvl1pPr marL="457200" lvl="0" indent="-444500" rtl="0">
              <a:spcBef>
                <a:spcPts val="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1pPr>
            <a:lvl2pPr marL="914400" lvl="1"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2pPr>
            <a:lvl3pPr marL="1371600" lvl="2"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3pPr>
            <a:lvl4pPr marL="1828800" lvl="3"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4pPr>
            <a:lvl5pPr marL="2286000" lvl="4"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5pPr>
            <a:lvl6pPr marL="2743200" lvl="5"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6pPr>
            <a:lvl7pPr marL="3200400" lvl="6"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7pPr>
            <a:lvl8pPr marL="3657600" lvl="7" indent="-444500" rtl="0">
              <a:spcBef>
                <a:spcPts val="1000"/>
              </a:spcBef>
              <a:spcAft>
                <a:spcPts val="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8pPr>
            <a:lvl9pPr marL="4114800" lvl="8" indent="-444500" rtl="0">
              <a:spcBef>
                <a:spcPts val="1000"/>
              </a:spcBef>
              <a:spcAft>
                <a:spcPts val="1000"/>
              </a:spcAft>
              <a:buClr>
                <a:schemeClr val="dk1"/>
              </a:buClr>
              <a:buSzPts val="3400"/>
              <a:buFont typeface="Titillium Web SemiBold"/>
              <a:buChar char="■"/>
              <a:defRPr sz="3400">
                <a:solidFill>
                  <a:schemeClr val="dk1"/>
                </a:solidFill>
                <a:latin typeface="Titillium Web SemiBold"/>
                <a:ea typeface="Titillium Web SemiBold"/>
                <a:cs typeface="Titillium Web SemiBold"/>
                <a:sym typeface="Titillium Web SemiBold"/>
              </a:defRPr>
            </a:lvl9pPr>
          </a:lstStyle>
          <a:p>
            <a:endParaRPr/>
          </a:p>
        </p:txBody>
      </p:sp>
      <p:sp>
        <p:nvSpPr>
          <p:cNvPr id="28" name="Google Shape;28;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761999" y="762000"/>
            <a:ext cx="599400" cy="472200"/>
          </a:xfrm>
          <a:prstGeom prst="rect">
            <a:avLst/>
          </a:prstGeom>
        </p:spPr>
        <p:txBody>
          <a:bodyPr>
            <a:prstTxWarp prst="textPlain">
              <a:avLst/>
            </a:prstTxWarp>
          </a:bodyPr>
          <a:lstStyle/>
          <a:p>
            <a:pPr lvl="0" algn="ctr"/>
            <a:r>
              <a:rPr b="1" i="0">
                <a:ln>
                  <a:noFill/>
                </a:ln>
                <a:gradFill>
                  <a:gsLst>
                    <a:gs pos="0">
                      <a:schemeClr val="accent4"/>
                    </a:gs>
                    <a:gs pos="27000">
                      <a:schemeClr val="accent3"/>
                    </a:gs>
                    <a:gs pos="84000">
                      <a:schemeClr val="accent2"/>
                    </a:gs>
                    <a:gs pos="100000">
                      <a:schemeClr val="accent2"/>
                    </a:gs>
                  </a:gsLst>
                  <a:lin ang="3599321" scaled="0"/>
                </a:gradFill>
                <a:latin typeface="Arial"/>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0"/>
        <p:cNvGrpSpPr/>
        <p:nvPr/>
      </p:nvGrpSpPr>
      <p:grpSpPr>
        <a:xfrm>
          <a:off x="0" y="0"/>
          <a:ext cx="0" cy="0"/>
          <a:chOff x="0" y="0"/>
          <a:chExt cx="0" cy="0"/>
        </a:xfrm>
      </p:grpSpPr>
      <p:grpSp>
        <p:nvGrpSpPr>
          <p:cNvPr id="31" name="Google Shape;31;p5"/>
          <p:cNvGrpSpPr/>
          <p:nvPr/>
        </p:nvGrpSpPr>
        <p:grpSpPr>
          <a:xfrm>
            <a:off x="-5" y="-4"/>
            <a:ext cx="3882108" cy="2241339"/>
            <a:chOff x="-5" y="-4"/>
            <a:chExt cx="3882108" cy="2241339"/>
          </a:xfrm>
        </p:grpSpPr>
        <p:sp>
          <p:nvSpPr>
            <p:cNvPr id="32" name="Google Shape;32;p5"/>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5"/>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5"/>
          <p:cNvGrpSpPr/>
          <p:nvPr/>
        </p:nvGrpSpPr>
        <p:grpSpPr>
          <a:xfrm>
            <a:off x="6975702" y="3891625"/>
            <a:ext cx="2167839" cy="1251620"/>
            <a:chOff x="6975702" y="3891625"/>
            <a:chExt cx="2167839" cy="1251620"/>
          </a:xfrm>
        </p:grpSpPr>
        <p:sp>
          <p:nvSpPr>
            <p:cNvPr id="35" name="Google Shape;35;p5"/>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5"/>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 name="Google Shape;37;p5"/>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 name="Google Shape;38;p5"/>
          <p:cNvSpPr txBox="1">
            <a:spLocks noGrp="1"/>
          </p:cNvSpPr>
          <p:nvPr>
            <p:ph type="body" idx="1"/>
          </p:nvPr>
        </p:nvSpPr>
        <p:spPr>
          <a:xfrm>
            <a:off x="855300" y="1627900"/>
            <a:ext cx="7433400" cy="2760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1000"/>
              </a:spcBef>
              <a:spcAft>
                <a:spcPts val="0"/>
              </a:spcAft>
              <a:buSzPts val="2400"/>
              <a:buChar char="⌾"/>
              <a:defRPr/>
            </a:lvl2pPr>
            <a:lvl3pPr marL="1371600" lvl="2" indent="-381000" rtl="0">
              <a:spcBef>
                <a:spcPts val="1000"/>
              </a:spcBef>
              <a:spcAft>
                <a:spcPts val="0"/>
              </a:spcAft>
              <a:buSzPts val="2400"/>
              <a:buChar char="•"/>
              <a:defRPr/>
            </a:lvl3pPr>
            <a:lvl4pPr marL="1828800" lvl="3" indent="-381000" rtl="0">
              <a:spcBef>
                <a:spcPts val="1000"/>
              </a:spcBef>
              <a:spcAft>
                <a:spcPts val="0"/>
              </a:spcAft>
              <a:buSzPts val="2400"/>
              <a:buChar char="●"/>
              <a:defRPr/>
            </a:lvl4pPr>
            <a:lvl5pPr marL="2286000" lvl="4" indent="-381000" rtl="0">
              <a:spcBef>
                <a:spcPts val="1000"/>
              </a:spcBef>
              <a:spcAft>
                <a:spcPts val="0"/>
              </a:spcAft>
              <a:buSzPts val="2400"/>
              <a:buChar char="○"/>
              <a:defRPr/>
            </a:lvl5pPr>
            <a:lvl6pPr marL="2743200" lvl="5" indent="-381000" rtl="0">
              <a:spcBef>
                <a:spcPts val="1000"/>
              </a:spcBef>
              <a:spcAft>
                <a:spcPts val="0"/>
              </a:spcAft>
              <a:buSzPts val="2400"/>
              <a:buChar char="■"/>
              <a:defRPr/>
            </a:lvl6pPr>
            <a:lvl7pPr marL="3200400" lvl="6" indent="-381000" rtl="0">
              <a:spcBef>
                <a:spcPts val="1000"/>
              </a:spcBef>
              <a:spcAft>
                <a:spcPts val="0"/>
              </a:spcAft>
              <a:buSzPts val="2400"/>
              <a:buChar char="●"/>
              <a:defRPr/>
            </a:lvl7pPr>
            <a:lvl8pPr marL="3657600" lvl="7" indent="-381000" rtl="0">
              <a:spcBef>
                <a:spcPts val="1000"/>
              </a:spcBef>
              <a:spcAft>
                <a:spcPts val="0"/>
              </a:spcAft>
              <a:buSzPts val="2400"/>
              <a:buChar char="○"/>
              <a:defRPr/>
            </a:lvl8pPr>
            <a:lvl9pPr marL="4114800" lvl="8" indent="-381000" rtl="0">
              <a:spcBef>
                <a:spcPts val="1000"/>
              </a:spcBef>
              <a:spcAft>
                <a:spcPts val="1000"/>
              </a:spcAft>
              <a:buSzPts val="2400"/>
              <a:buChar char="■"/>
              <a:defRPr/>
            </a:lvl9pPr>
          </a:lstStyle>
          <a:p>
            <a:endParaRPr/>
          </a:p>
        </p:txBody>
      </p:sp>
      <p:sp>
        <p:nvSpPr>
          <p:cNvPr id="39" name="Google Shape;39;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
        <p:cNvGrpSpPr/>
        <p:nvPr/>
      </p:nvGrpSpPr>
      <p:grpSpPr>
        <a:xfrm>
          <a:off x="0" y="0"/>
          <a:ext cx="0" cy="0"/>
          <a:chOff x="0" y="0"/>
          <a:chExt cx="0" cy="0"/>
        </a:xfrm>
      </p:grpSpPr>
      <p:grpSp>
        <p:nvGrpSpPr>
          <p:cNvPr id="41" name="Google Shape;41;p6"/>
          <p:cNvGrpSpPr/>
          <p:nvPr/>
        </p:nvGrpSpPr>
        <p:grpSpPr>
          <a:xfrm>
            <a:off x="-5" y="-4"/>
            <a:ext cx="3882108" cy="2241339"/>
            <a:chOff x="-5" y="-4"/>
            <a:chExt cx="3882108" cy="2241339"/>
          </a:xfrm>
        </p:grpSpPr>
        <p:sp>
          <p:nvSpPr>
            <p:cNvPr id="42" name="Google Shape;42;p6"/>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 name="Google Shape;44;p6"/>
          <p:cNvGrpSpPr/>
          <p:nvPr/>
        </p:nvGrpSpPr>
        <p:grpSpPr>
          <a:xfrm>
            <a:off x="6975702" y="3891625"/>
            <a:ext cx="2167839" cy="1251620"/>
            <a:chOff x="6975702" y="3891625"/>
            <a:chExt cx="2167839" cy="1251620"/>
          </a:xfrm>
        </p:grpSpPr>
        <p:sp>
          <p:nvSpPr>
            <p:cNvPr id="45" name="Google Shape;45;p6"/>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 name="Google Shape;47;p6"/>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8" name="Google Shape;48;p6"/>
          <p:cNvSpPr txBox="1">
            <a:spLocks noGrp="1"/>
          </p:cNvSpPr>
          <p:nvPr>
            <p:ph type="body" idx="1"/>
          </p:nvPr>
        </p:nvSpPr>
        <p:spPr>
          <a:xfrm>
            <a:off x="855275"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49" name="Google Shape;49;p6"/>
          <p:cNvSpPr txBox="1">
            <a:spLocks noGrp="1"/>
          </p:cNvSpPr>
          <p:nvPr>
            <p:ph type="body" idx="2"/>
          </p:nvPr>
        </p:nvSpPr>
        <p:spPr>
          <a:xfrm>
            <a:off x="4815599" y="1627900"/>
            <a:ext cx="3473100" cy="2870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50" name="Google Shape;50;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grpSp>
        <p:nvGrpSpPr>
          <p:cNvPr id="79" name="Google Shape;79;p10"/>
          <p:cNvGrpSpPr/>
          <p:nvPr/>
        </p:nvGrpSpPr>
        <p:grpSpPr>
          <a:xfrm>
            <a:off x="6975702" y="3891625"/>
            <a:ext cx="2167839" cy="1251620"/>
            <a:chOff x="6975702" y="3891625"/>
            <a:chExt cx="2167839" cy="1251620"/>
          </a:xfrm>
        </p:grpSpPr>
        <p:sp>
          <p:nvSpPr>
            <p:cNvPr id="80" name="Google Shape;80;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3" name="Google Shape;83;p10"/>
          <p:cNvGrpSpPr/>
          <p:nvPr/>
        </p:nvGrpSpPr>
        <p:grpSpPr>
          <a:xfrm rot="10800000">
            <a:off x="2" y="0"/>
            <a:ext cx="2167839" cy="1251620"/>
            <a:chOff x="6975702" y="3891625"/>
            <a:chExt cx="2167839" cy="1251620"/>
          </a:xfrm>
        </p:grpSpPr>
        <p:sp>
          <p:nvSpPr>
            <p:cNvPr id="84" name="Google Shape;84;p10"/>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4"/>
                </a:gs>
                <a:gs pos="27000">
                  <a:schemeClr val="accent3"/>
                </a:gs>
                <a:gs pos="84000">
                  <a:schemeClr val="accent2"/>
                </a:gs>
                <a:gs pos="100000">
                  <a:schemeClr val="accent2"/>
                </a:gs>
              </a:gsLst>
              <a:lin ang="359932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0"/>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2"/>
          <p:cNvSpPr txBox="1">
            <a:spLocks noGrp="1"/>
          </p:cNvSpPr>
          <p:nvPr>
            <p:ph type="ctrTitle"/>
          </p:nvPr>
        </p:nvSpPr>
        <p:spPr>
          <a:xfrm>
            <a:off x="1336800" y="1421823"/>
            <a:ext cx="6470400" cy="2299854"/>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US" dirty="0">
                <a:latin typeface="+mj-lt"/>
                <a:ea typeface="A Nahar-Medium" panose="020B0800040000020004" pitchFamily="34" charset="-78"/>
                <a:cs typeface="B Nazanin" panose="00000400000000000000" pitchFamily="2" charset="-78"/>
              </a:rPr>
              <a:t>Internet of Things</a:t>
            </a:r>
            <a:br>
              <a:rPr lang="en-US" dirty="0">
                <a:latin typeface="+mj-lt"/>
                <a:ea typeface="A Nahar-Medium" panose="020B0800040000020004" pitchFamily="34" charset="-78"/>
                <a:cs typeface="B Nazanin" panose="00000400000000000000" pitchFamily="2" charset="-78"/>
              </a:rPr>
            </a:br>
            <a:br>
              <a:rPr lang="en-US" sz="2000" b="0" dirty="0">
                <a:latin typeface="+mj-lt"/>
                <a:ea typeface="A Nahar-Medium" panose="020B0800040000020004" pitchFamily="34" charset="-78"/>
                <a:cs typeface="B Nazanin" panose="00000400000000000000" pitchFamily="2" charset="-78"/>
              </a:rPr>
            </a:br>
            <a:r>
              <a:rPr lang="en-US" sz="2000" b="0" dirty="0">
                <a:latin typeface="+mj-lt"/>
                <a:ea typeface="A Nahar-Medium" panose="020B0800040000020004" pitchFamily="34" charset="-78"/>
                <a:cs typeface="B Nazanin" panose="00000400000000000000" pitchFamily="2" charset="-78"/>
              </a:rPr>
              <a:t>Assignment Number 01</a:t>
            </a:r>
            <a:br>
              <a:rPr lang="en-US" sz="2000" b="0" dirty="0">
                <a:latin typeface="+mj-lt"/>
                <a:ea typeface="A Nahar-Medium" panose="020B0800040000020004" pitchFamily="34" charset="-78"/>
                <a:cs typeface="B Nazanin" panose="00000400000000000000" pitchFamily="2" charset="-78"/>
              </a:rPr>
            </a:br>
            <a:r>
              <a:rPr lang="en-US" sz="2000" b="0" dirty="0">
                <a:latin typeface="+mj-lt"/>
                <a:ea typeface="A Nahar-Medium" panose="020B0800040000020004" pitchFamily="34" charset="-78"/>
                <a:cs typeface="B Nazanin" panose="00000400000000000000" pitchFamily="2" charset="-78"/>
              </a:rPr>
              <a:t>Authors:</a:t>
            </a:r>
            <a:br>
              <a:rPr lang="en-US" sz="2000" b="0" dirty="0">
                <a:latin typeface="+mj-lt"/>
                <a:ea typeface="A Nahar-Medium" panose="020B0800040000020004" pitchFamily="34" charset="-78"/>
                <a:cs typeface="B Nazanin" panose="00000400000000000000" pitchFamily="2" charset="-78"/>
              </a:rPr>
            </a:br>
            <a:r>
              <a:rPr lang="en-US" sz="2000" b="0" dirty="0">
                <a:latin typeface="+mj-lt"/>
                <a:ea typeface="A Nahar-Medium" panose="020B0800040000020004" pitchFamily="34" charset="-78"/>
                <a:cs typeface="B Nazanin" panose="00000400000000000000" pitchFamily="2" charset="-78"/>
              </a:rPr>
              <a:t>Shaghayegh Ghasemi 9639035</a:t>
            </a:r>
            <a:br>
              <a:rPr lang="en-US" sz="2000" b="0" dirty="0">
                <a:latin typeface="+mj-lt"/>
                <a:ea typeface="A Nahar-Medium" panose="020B0800040000020004" pitchFamily="34" charset="-78"/>
                <a:cs typeface="B Nazanin" panose="00000400000000000000" pitchFamily="2" charset="-78"/>
              </a:rPr>
            </a:br>
            <a:r>
              <a:rPr lang="en-US" sz="2000" b="0" dirty="0">
                <a:latin typeface="+mj-lt"/>
                <a:ea typeface="A Nahar-Medium" panose="020B0800040000020004" pitchFamily="34" charset="-78"/>
                <a:cs typeface="B Nazanin" panose="00000400000000000000" pitchFamily="2" charset="-78"/>
              </a:rPr>
              <a:t>Hassan </a:t>
            </a:r>
            <a:r>
              <a:rPr lang="en-US" sz="2000" b="0" dirty="0" err="1">
                <a:latin typeface="+mj-lt"/>
                <a:ea typeface="A Nahar-Medium" panose="020B0800040000020004" pitchFamily="34" charset="-78"/>
                <a:cs typeface="B Nazanin" panose="00000400000000000000" pitchFamily="2" charset="-78"/>
              </a:rPr>
              <a:t>Kazemi</a:t>
            </a:r>
            <a:r>
              <a:rPr lang="en-US" sz="2000" b="0" dirty="0">
                <a:latin typeface="+mj-lt"/>
                <a:ea typeface="A Nahar-Medium" panose="020B0800040000020004" pitchFamily="34" charset="-78"/>
                <a:cs typeface="B Nazanin" panose="00000400000000000000" pitchFamily="2" charset="-78"/>
              </a:rPr>
              <a:t> Tehrani 9629041</a:t>
            </a:r>
            <a:endParaRPr sz="3000" b="0" dirty="0">
              <a:latin typeface="+mj-lt"/>
              <a:ea typeface="A Nahar-Medium" panose="020B0800040000020004" pitchFamily="34" charset="-78"/>
              <a:cs typeface="B Nazanin"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55300" y="836000"/>
            <a:ext cx="7433400" cy="49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spc="-115" dirty="0">
                <a:solidFill>
                  <a:schemeClr val="tx1"/>
                </a:solidFill>
                <a:effectLst/>
                <a:latin typeface="Titillium Web" panose="020B0604020202020204" charset="0"/>
                <a:ea typeface="Times New Roman" panose="02020603050405020304" pitchFamily="18" charset="0"/>
                <a:cs typeface="Times New Roman" panose="02020603050405020304" pitchFamily="18" charset="0"/>
              </a:rPr>
              <a:t>Light-Sleep</a:t>
            </a:r>
            <a:endParaRPr dirty="0"/>
          </a:p>
        </p:txBody>
      </p:sp>
      <p:sp>
        <p:nvSpPr>
          <p:cNvPr id="132" name="Google Shape;132;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102;p13">
            <a:extLst>
              <a:ext uri="{FF2B5EF4-FFF2-40B4-BE49-F238E27FC236}">
                <a16:creationId xmlns:a16="http://schemas.microsoft.com/office/drawing/2014/main" id="{2C080A09-71AD-4C73-B564-2781AE5DBEA6}"/>
              </a:ext>
            </a:extLst>
          </p:cNvPr>
          <p:cNvSpPr txBox="1">
            <a:spLocks noGrp="1"/>
          </p:cNvSpPr>
          <p:nvPr>
            <p:ph type="body" idx="1"/>
          </p:nvPr>
        </p:nvSpPr>
        <p:spPr>
          <a:xfrm>
            <a:off x="855300" y="1660799"/>
            <a:ext cx="3473100" cy="2897345"/>
          </a:xfrm>
          <a:prstGeom prst="rect">
            <a:avLst/>
          </a:prstGeom>
        </p:spPr>
        <p:txBody>
          <a:bodyPr spcFirstLastPara="1" wrap="square" lIns="0" tIns="0" rIns="0" bIns="0" anchor="t" anchorCtr="0">
            <a:noAutofit/>
          </a:bodyPr>
          <a:lstStyle/>
          <a:p>
            <a:pPr marL="76200" indent="0" algn="just">
              <a:buNone/>
            </a:pPr>
            <a:r>
              <a:rPr lang="en-US" sz="1200" b="0" i="0" dirty="0">
                <a:solidFill>
                  <a:srgbClr val="677579"/>
                </a:solidFill>
                <a:effectLst/>
                <a:latin typeface="Titillium Web Light" panose="020B0604020202020204" charset="0"/>
              </a:rPr>
              <a:t>Light-sleep performs the same function as Modem-sleep, but also turns off the system clock and suspends the CPU. The CPU isn't off; it's just idling.</a:t>
            </a:r>
          </a:p>
          <a:p>
            <a:pPr marL="76200" indent="0" algn="just">
              <a:buNone/>
            </a:pPr>
            <a:endParaRPr lang="en-US" sz="1200" b="0" i="0" dirty="0">
              <a:solidFill>
                <a:srgbClr val="677579"/>
              </a:solidFill>
              <a:effectLst/>
              <a:latin typeface="Titillium Web Light" panose="020B0604020202020204" charset="0"/>
            </a:endParaRPr>
          </a:p>
          <a:p>
            <a:pPr marL="76200" indent="0" algn="just">
              <a:buNone/>
            </a:pPr>
            <a:r>
              <a:rPr lang="en-US" sz="1200" b="0" i="0" dirty="0">
                <a:solidFill>
                  <a:srgbClr val="677579"/>
                </a:solidFill>
                <a:effectLst/>
                <a:latin typeface="Titillium Web Light" panose="020B0604020202020204" charset="0"/>
              </a:rPr>
              <a:t>During light sleep mode, the CPU is paused by powering off its clock pulses, while RTC and ULP-coprocessor are kept active. This results in less power consumption than in modem sleep mode which is around 0.8mA.</a:t>
            </a:r>
          </a:p>
          <a:p>
            <a:pPr marL="76200" indent="0" algn="just">
              <a:buNone/>
            </a:pPr>
            <a:endParaRPr lang="en-US" sz="1200" b="0" i="0" dirty="0">
              <a:solidFill>
                <a:srgbClr val="677579"/>
              </a:solidFill>
              <a:effectLst/>
              <a:latin typeface="Titillium Web Light" panose="020B0604020202020204" charset="0"/>
            </a:endParaRPr>
          </a:p>
          <a:p>
            <a:pPr marL="76200" indent="0" algn="just">
              <a:buNone/>
            </a:pPr>
            <a:r>
              <a:rPr lang="en-US" sz="1200" b="0" i="0" dirty="0">
                <a:solidFill>
                  <a:srgbClr val="677579"/>
                </a:solidFill>
                <a:effectLst/>
                <a:latin typeface="Titillium Web Light" panose="020B0604020202020204" charset="0"/>
              </a:rPr>
              <a:t>Before entering light sleep mode, ESP32 preserves its internal state and resumes operation upon exit from the sleep. It is known Full RAM Retention.</a:t>
            </a:r>
          </a:p>
        </p:txBody>
      </p:sp>
      <p:pic>
        <p:nvPicPr>
          <p:cNvPr id="4" name="Picture 3">
            <a:extLst>
              <a:ext uri="{FF2B5EF4-FFF2-40B4-BE49-F238E27FC236}">
                <a16:creationId xmlns:a16="http://schemas.microsoft.com/office/drawing/2014/main" id="{18168BE8-14EB-4DD8-9B99-A467AE807EF8}"/>
              </a:ext>
            </a:extLst>
          </p:cNvPr>
          <p:cNvPicPr>
            <a:picLocks noChangeAspect="1"/>
          </p:cNvPicPr>
          <p:nvPr/>
        </p:nvPicPr>
        <p:blipFill>
          <a:blip r:embed="rId3"/>
          <a:stretch>
            <a:fillRect/>
          </a:stretch>
        </p:blipFill>
        <p:spPr>
          <a:xfrm>
            <a:off x="4580404" y="1849581"/>
            <a:ext cx="3900180" cy="20696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4E9FC5D3-343F-46A7-9476-5797DEEC046E}"/>
              </a:ext>
            </a:extLst>
          </p:cNvPr>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DEEP-SLEEP</a:t>
            </a:r>
            <a:endParaRPr dirty="0"/>
          </a:p>
        </p:txBody>
      </p:sp>
      <p:sp>
        <p:nvSpPr>
          <p:cNvPr id="5" name="Google Shape;119;p15">
            <a:extLst>
              <a:ext uri="{FF2B5EF4-FFF2-40B4-BE49-F238E27FC236}">
                <a16:creationId xmlns:a16="http://schemas.microsoft.com/office/drawing/2014/main" id="{505459C0-6732-405C-8723-3D5DB968077E}"/>
              </a:ext>
            </a:extLst>
          </p:cNvPr>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347146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4BFF-DAD1-4F78-BD07-09A7E1DDED25}"/>
              </a:ext>
            </a:extLst>
          </p:cNvPr>
          <p:cNvSpPr>
            <a:spLocks noGrp="1"/>
          </p:cNvSpPr>
          <p:nvPr>
            <p:ph type="title"/>
          </p:nvPr>
        </p:nvSpPr>
        <p:spPr/>
        <p:txBody>
          <a:bodyPr/>
          <a:lstStyle/>
          <a:p>
            <a:r>
              <a:rPr lang="en-US" dirty="0"/>
              <a:t>Deep-Sleep</a:t>
            </a:r>
          </a:p>
        </p:txBody>
      </p:sp>
      <p:sp>
        <p:nvSpPr>
          <p:cNvPr id="4" name="Slide Number Placeholder 3">
            <a:extLst>
              <a:ext uri="{FF2B5EF4-FFF2-40B4-BE49-F238E27FC236}">
                <a16:creationId xmlns:a16="http://schemas.microsoft.com/office/drawing/2014/main" id="{02A3D4FA-C371-447C-875B-60BA497ECD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5" name="Google Shape;102;p13">
            <a:extLst>
              <a:ext uri="{FF2B5EF4-FFF2-40B4-BE49-F238E27FC236}">
                <a16:creationId xmlns:a16="http://schemas.microsoft.com/office/drawing/2014/main" id="{89F22959-3A7F-4201-ABE5-88EAC95F6287}"/>
              </a:ext>
            </a:extLst>
          </p:cNvPr>
          <p:cNvSpPr txBox="1">
            <a:spLocks noGrp="1"/>
          </p:cNvSpPr>
          <p:nvPr>
            <p:ph type="body" idx="1"/>
          </p:nvPr>
        </p:nvSpPr>
        <p:spPr>
          <a:xfrm>
            <a:off x="855300" y="1660799"/>
            <a:ext cx="3473100" cy="3292201"/>
          </a:xfrm>
          <a:prstGeom prst="rect">
            <a:avLst/>
          </a:prstGeom>
        </p:spPr>
        <p:txBody>
          <a:bodyPr spcFirstLastPara="1" wrap="square" lIns="0" tIns="0" rIns="0" bIns="0" anchor="t" anchorCtr="0">
            <a:noAutofit/>
          </a:bodyPr>
          <a:lstStyle/>
          <a:p>
            <a:pPr marL="76200" indent="0" algn="just">
              <a:buNone/>
            </a:pPr>
            <a:r>
              <a:rPr lang="en-US" sz="1200" b="0" i="0" dirty="0">
                <a:solidFill>
                  <a:srgbClr val="677579"/>
                </a:solidFill>
                <a:effectLst/>
                <a:latin typeface="Titillium Web Light" panose="020B0604020202020204" charset="0"/>
              </a:rPr>
              <a:t>Everything is off but the Real Time Clock (RTC), which is how the computer keeps time. Since everything is off, this is the most power efficient option. </a:t>
            </a:r>
          </a:p>
          <a:p>
            <a:pPr marL="76200" indent="0" algn="just">
              <a:buNone/>
            </a:pPr>
            <a:endParaRPr lang="en-US" sz="1200" b="0" i="0" dirty="0">
              <a:solidFill>
                <a:srgbClr val="677579"/>
              </a:solidFill>
              <a:effectLst/>
              <a:latin typeface="Titillium Web Light" panose="020B0604020202020204" charset="0"/>
            </a:endParaRPr>
          </a:p>
          <a:p>
            <a:pPr marL="76200" indent="0" algn="just">
              <a:buNone/>
            </a:pPr>
            <a:r>
              <a:rPr lang="en-US" sz="1200" b="0" i="0" dirty="0">
                <a:solidFill>
                  <a:srgbClr val="677579"/>
                </a:solidFill>
                <a:effectLst/>
                <a:latin typeface="Titillium Web Light" panose="020B0604020202020204" charset="0"/>
              </a:rPr>
              <a:t>During deep sleep mode, the main CPU is powered down, while the ULP co-processor does sensor measurements and wakes up the main system, based on the measured data from sensors.</a:t>
            </a:r>
          </a:p>
          <a:p>
            <a:pPr marL="76200" indent="0" algn="just">
              <a:buNone/>
            </a:pPr>
            <a:endParaRPr lang="en-US" sz="1200" b="0" i="0" dirty="0">
              <a:solidFill>
                <a:srgbClr val="677579"/>
              </a:solidFill>
              <a:effectLst/>
              <a:latin typeface="Titillium Web Light" panose="020B0604020202020204" charset="0"/>
            </a:endParaRPr>
          </a:p>
          <a:p>
            <a:pPr marL="76200" indent="0" algn="just">
              <a:buNone/>
            </a:pPr>
            <a:r>
              <a:rPr lang="en-US" sz="1200" b="0" i="0" dirty="0">
                <a:solidFill>
                  <a:srgbClr val="677579"/>
                </a:solidFill>
                <a:effectLst/>
                <a:latin typeface="Titillium Web Light" panose="020B0604020202020204" charset="0"/>
              </a:rPr>
              <a:t>In Deep sleep mode, power is shut off to the entire chip except RTC module. So, any data that is not in the RTC recovery memory is lost, and the chip will thus restart with a reset. This means program execution starts from the beginning once again.</a:t>
            </a:r>
          </a:p>
        </p:txBody>
      </p:sp>
      <p:pic>
        <p:nvPicPr>
          <p:cNvPr id="7" name="Picture 6">
            <a:extLst>
              <a:ext uri="{FF2B5EF4-FFF2-40B4-BE49-F238E27FC236}">
                <a16:creationId xmlns:a16="http://schemas.microsoft.com/office/drawing/2014/main" id="{D642AE82-EC4C-4992-AD29-4A7EE3023196}"/>
              </a:ext>
            </a:extLst>
          </p:cNvPr>
          <p:cNvPicPr>
            <a:picLocks noChangeAspect="1"/>
          </p:cNvPicPr>
          <p:nvPr/>
        </p:nvPicPr>
        <p:blipFill>
          <a:blip r:embed="rId2"/>
          <a:stretch>
            <a:fillRect/>
          </a:stretch>
        </p:blipFill>
        <p:spPr>
          <a:xfrm>
            <a:off x="4781591" y="1981200"/>
            <a:ext cx="3698993" cy="2026721"/>
          </a:xfrm>
          <a:prstGeom prst="rect">
            <a:avLst/>
          </a:prstGeom>
        </p:spPr>
      </p:pic>
    </p:spTree>
    <p:extLst>
      <p:ext uri="{BB962C8B-B14F-4D97-AF65-F5344CB8AC3E}">
        <p14:creationId xmlns:p14="http://schemas.microsoft.com/office/powerpoint/2010/main" val="109433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4FC5DD6B-FC8A-4FB9-806F-EB3FDE9D57E8}"/>
              </a:ext>
            </a:extLst>
          </p:cNvPr>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HIBERNATION MODE</a:t>
            </a:r>
            <a:endParaRPr dirty="0"/>
          </a:p>
        </p:txBody>
      </p:sp>
      <p:sp>
        <p:nvSpPr>
          <p:cNvPr id="5" name="Google Shape;119;p15">
            <a:extLst>
              <a:ext uri="{FF2B5EF4-FFF2-40B4-BE49-F238E27FC236}">
                <a16:creationId xmlns:a16="http://schemas.microsoft.com/office/drawing/2014/main" id="{78E1AC99-5614-45D5-99DF-119A80C45D3B}"/>
              </a:ext>
            </a:extLst>
          </p:cNvPr>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598084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3D01-94B6-4928-A378-48B74F335E3D}"/>
              </a:ext>
            </a:extLst>
          </p:cNvPr>
          <p:cNvSpPr>
            <a:spLocks noGrp="1"/>
          </p:cNvSpPr>
          <p:nvPr>
            <p:ph type="title"/>
          </p:nvPr>
        </p:nvSpPr>
        <p:spPr/>
        <p:txBody>
          <a:bodyPr/>
          <a:lstStyle/>
          <a:p>
            <a:r>
              <a:rPr lang="en-US" dirty="0"/>
              <a:t>Hibernation Mode</a:t>
            </a:r>
          </a:p>
        </p:txBody>
      </p:sp>
      <p:sp>
        <p:nvSpPr>
          <p:cNvPr id="4" name="Slide Number Placeholder 3">
            <a:extLst>
              <a:ext uri="{FF2B5EF4-FFF2-40B4-BE49-F238E27FC236}">
                <a16:creationId xmlns:a16="http://schemas.microsoft.com/office/drawing/2014/main" id="{0AE77EE5-4430-47CE-9BD1-8127604774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102;p13">
            <a:extLst>
              <a:ext uri="{FF2B5EF4-FFF2-40B4-BE49-F238E27FC236}">
                <a16:creationId xmlns:a16="http://schemas.microsoft.com/office/drawing/2014/main" id="{7AECDA04-373F-4F7D-B6B7-8B5FE1E3F90C}"/>
              </a:ext>
            </a:extLst>
          </p:cNvPr>
          <p:cNvSpPr txBox="1">
            <a:spLocks noGrp="1"/>
          </p:cNvSpPr>
          <p:nvPr>
            <p:ph type="body" idx="1"/>
          </p:nvPr>
        </p:nvSpPr>
        <p:spPr>
          <a:xfrm>
            <a:off x="855300" y="1785491"/>
            <a:ext cx="3473100" cy="2149602"/>
          </a:xfrm>
          <a:prstGeom prst="rect">
            <a:avLst/>
          </a:prstGeom>
        </p:spPr>
        <p:txBody>
          <a:bodyPr spcFirstLastPara="1" wrap="square" lIns="0" tIns="0" rIns="0" bIns="0" anchor="t" anchorCtr="0">
            <a:noAutofit/>
          </a:bodyPr>
          <a:lstStyle/>
          <a:p>
            <a:pPr marL="76200" indent="0" algn="just">
              <a:buNone/>
            </a:pPr>
            <a:r>
              <a:rPr lang="en-US" sz="1200" b="0" i="0" dirty="0">
                <a:solidFill>
                  <a:srgbClr val="677579"/>
                </a:solidFill>
                <a:effectLst/>
                <a:latin typeface="Titillium Web Light" panose="020B0604020202020204" charset="0"/>
              </a:rPr>
              <a:t>Unlike deep sleep mode, in hibernation mode the chip disables internal 8MHz oscillator and ULP-coprocessor as well. The RTC recovery memory is also powered down, meaning there’s no way we can preserve any data during hibernation mode.</a:t>
            </a:r>
          </a:p>
          <a:p>
            <a:pPr marL="76200" indent="0" algn="just">
              <a:buNone/>
            </a:pPr>
            <a:endParaRPr lang="en-US" sz="1200" b="0" i="0" dirty="0">
              <a:solidFill>
                <a:srgbClr val="677579"/>
              </a:solidFill>
              <a:effectLst/>
              <a:latin typeface="Titillium Web Light" panose="020B0604020202020204" charset="0"/>
            </a:endParaRPr>
          </a:p>
          <a:p>
            <a:pPr marL="76200" indent="0" algn="just">
              <a:buNone/>
            </a:pPr>
            <a:r>
              <a:rPr lang="en-US" sz="1200" b="0" i="0" dirty="0">
                <a:solidFill>
                  <a:srgbClr val="677579"/>
                </a:solidFill>
                <a:effectLst/>
                <a:latin typeface="Titillium Web Light" panose="020B0604020202020204" charset="0"/>
              </a:rPr>
              <a:t>Everything else is shut off except only one RTC timer on the slow clock and some RTC GPIOs are active. They are responsible for waking up the chip from the hibernation mode.</a:t>
            </a:r>
          </a:p>
        </p:txBody>
      </p:sp>
      <p:pic>
        <p:nvPicPr>
          <p:cNvPr id="7" name="Picture 6">
            <a:extLst>
              <a:ext uri="{FF2B5EF4-FFF2-40B4-BE49-F238E27FC236}">
                <a16:creationId xmlns:a16="http://schemas.microsoft.com/office/drawing/2014/main" id="{A2F89369-EFA1-4AD1-BC7D-3527945C5995}"/>
              </a:ext>
            </a:extLst>
          </p:cNvPr>
          <p:cNvPicPr>
            <a:picLocks noChangeAspect="1"/>
          </p:cNvPicPr>
          <p:nvPr/>
        </p:nvPicPr>
        <p:blipFill>
          <a:blip r:embed="rId2"/>
          <a:stretch>
            <a:fillRect/>
          </a:stretch>
        </p:blipFill>
        <p:spPr>
          <a:xfrm>
            <a:off x="4750711" y="1785491"/>
            <a:ext cx="3729873" cy="1901336"/>
          </a:xfrm>
          <a:prstGeom prst="rect">
            <a:avLst/>
          </a:prstGeom>
        </p:spPr>
      </p:pic>
    </p:spTree>
    <p:extLst>
      <p:ext uri="{BB962C8B-B14F-4D97-AF65-F5344CB8AC3E}">
        <p14:creationId xmlns:p14="http://schemas.microsoft.com/office/powerpoint/2010/main" val="258564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ctrTitle" idx="4294967295"/>
          </p:nvPr>
        </p:nvSpPr>
        <p:spPr>
          <a:xfrm>
            <a:off x="791499" y="1666476"/>
            <a:ext cx="6424200" cy="674941"/>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800" dirty="0"/>
              <a:t>THANKS!</a:t>
            </a:r>
            <a:endParaRPr sz="4800" dirty="0"/>
          </a:p>
        </p:txBody>
      </p:sp>
      <p:sp>
        <p:nvSpPr>
          <p:cNvPr id="349" name="Google Shape;349;p34"/>
          <p:cNvSpPr txBox="1">
            <a:spLocks noGrp="1"/>
          </p:cNvSpPr>
          <p:nvPr>
            <p:ph type="subTitle" idx="4294967295"/>
          </p:nvPr>
        </p:nvSpPr>
        <p:spPr>
          <a:xfrm>
            <a:off x="791499" y="2571750"/>
            <a:ext cx="5109082" cy="1248698"/>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 sz="1600" dirty="0"/>
              <a:t>You can find us at:</a:t>
            </a:r>
            <a:endParaRPr sz="1600" dirty="0"/>
          </a:p>
          <a:p>
            <a:pPr marL="457200" lvl="0" indent="-381000" algn="l" rtl="0">
              <a:spcBef>
                <a:spcPts val="1000"/>
              </a:spcBef>
              <a:spcAft>
                <a:spcPts val="0"/>
              </a:spcAft>
              <a:buSzPts val="2400"/>
              <a:buChar char="⦿"/>
            </a:pPr>
            <a:r>
              <a:rPr lang="en-US" sz="1600" dirty="0"/>
              <a:t>Shaghayegh5ghasemi@gmail.com</a:t>
            </a:r>
            <a:endParaRPr sz="1600" dirty="0"/>
          </a:p>
          <a:p>
            <a:pPr marL="457200" lvl="0" indent="-381000" algn="l" rtl="0">
              <a:spcBef>
                <a:spcPts val="0"/>
              </a:spcBef>
              <a:spcAft>
                <a:spcPts val="0"/>
              </a:spcAft>
              <a:buSzPts val="2400"/>
              <a:buChar char="⦿"/>
            </a:pPr>
            <a:r>
              <a:rPr lang="en" sz="1600" dirty="0"/>
              <a:t>Shayanthrn@gmail.com</a:t>
            </a:r>
            <a:endParaRPr sz="1600" dirty="0"/>
          </a:p>
        </p:txBody>
      </p:sp>
      <p:sp>
        <p:nvSpPr>
          <p:cNvPr id="351" name="Google Shape;351;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ESP8266</a:t>
            </a:r>
            <a:br>
              <a:rPr lang="en" dirty="0"/>
            </a:br>
            <a:r>
              <a:rPr lang="en" dirty="0"/>
              <a:t>Power Consumption</a:t>
            </a:r>
            <a:endParaRPr dirty="0"/>
          </a:p>
        </p:txBody>
      </p:sp>
      <p:sp>
        <p:nvSpPr>
          <p:cNvPr id="118" name="Google Shape;118;p15"/>
          <p:cNvSpPr txBox="1">
            <a:spLocks noGrp="1"/>
          </p:cNvSpPr>
          <p:nvPr>
            <p:ph type="subTitle" idx="1"/>
          </p:nvPr>
        </p:nvSpPr>
        <p:spPr>
          <a:xfrm>
            <a:off x="855300" y="3983051"/>
            <a:ext cx="6958664" cy="4281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 sz="2000" dirty="0"/>
              <a:t>Let’s talk about ESP8266 functioning modes</a:t>
            </a:r>
            <a:endParaRPr sz="2000" dirty="0"/>
          </a:p>
        </p:txBody>
      </p:sp>
      <p:sp>
        <p:nvSpPr>
          <p:cNvPr id="119" name="Google Shape;119;p15"/>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55299" y="766727"/>
            <a:ext cx="7433400" cy="497100"/>
          </a:xfrm>
          <a:prstGeom prst="rect">
            <a:avLst/>
          </a:prstGeom>
        </p:spPr>
        <p:txBody>
          <a:bodyPr spcFirstLastPara="1" wrap="square" lIns="0" tIns="0" rIns="0" bIns="0" anchor="t" anchorCtr="0">
            <a:noAutofit/>
          </a:bodyPr>
          <a:lstStyle/>
          <a:p>
            <a:pPr fontAlgn="base">
              <a:lnSpc>
                <a:spcPct val="107000"/>
              </a:lnSpc>
            </a:pPr>
            <a:r>
              <a:rPr lang="en-US" b="0" i="0" cap="all" dirty="0">
                <a:solidFill>
                  <a:schemeClr val="tx1"/>
                </a:solidFill>
                <a:effectLst/>
                <a:latin typeface="Titillium Web" panose="020B0604020202020204" charset="0"/>
              </a:rPr>
              <a:t>TYPES OF SLEEP </a:t>
            </a:r>
            <a:br>
              <a:rPr lang="en-US" b="0" i="0" cap="all" dirty="0">
                <a:solidFill>
                  <a:srgbClr val="284FFF"/>
                </a:solidFill>
                <a:effectLst/>
                <a:latin typeface="alternate-gothic-no-3-d"/>
              </a:rPr>
            </a:br>
            <a:endParaRPr lang="en-US" b="1" dirty="0">
              <a:solidFill>
                <a:schemeClr val="tx1"/>
              </a:solidFill>
              <a:effectLst/>
              <a:latin typeface="Titillium Web" panose="020B0604020202020204" charset="0"/>
              <a:ea typeface="Times New Roman" panose="02020603050405020304" pitchFamily="18" charset="0"/>
              <a:cs typeface="Times New Roman" panose="02020603050405020304" pitchFamily="18" charset="0"/>
            </a:endParaRPr>
          </a:p>
        </p:txBody>
      </p:sp>
      <p:sp>
        <p:nvSpPr>
          <p:cNvPr id="102" name="Google Shape;102;p13"/>
          <p:cNvSpPr txBox="1">
            <a:spLocks noGrp="1"/>
          </p:cNvSpPr>
          <p:nvPr>
            <p:ph type="body" idx="1"/>
          </p:nvPr>
        </p:nvSpPr>
        <p:spPr>
          <a:xfrm>
            <a:off x="855300" y="1585945"/>
            <a:ext cx="7433399" cy="887091"/>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US" sz="1200" b="0" i="0" dirty="0">
                <a:solidFill>
                  <a:srgbClr val="677579"/>
                </a:solidFill>
                <a:effectLst/>
                <a:latin typeface="Titillium Web Light" panose="020B0604020202020204" charset="0"/>
              </a:rPr>
              <a:t>There are four types of sleep modes for the ESP8266: No-sleep, Modem-sleep, Light-sleep, and Deep-sleep.</a:t>
            </a:r>
          </a:p>
          <a:p>
            <a:pPr marL="0" lvl="0" indent="0" algn="l" rtl="0">
              <a:spcBef>
                <a:spcPts val="1000"/>
              </a:spcBef>
              <a:spcAft>
                <a:spcPts val="0"/>
              </a:spcAft>
              <a:buClr>
                <a:schemeClr val="dk1"/>
              </a:buClr>
              <a:buSzPts val="1100"/>
              <a:buFont typeface="Arial"/>
              <a:buNone/>
            </a:pPr>
            <a:r>
              <a:rPr lang="en-US" sz="1200" b="0" i="0" dirty="0">
                <a:solidFill>
                  <a:srgbClr val="677579"/>
                </a:solidFill>
                <a:effectLst/>
                <a:latin typeface="Titillium Web Light" panose="020B0604020202020204" charset="0"/>
              </a:rPr>
              <a:t>They all have different functions.</a:t>
            </a:r>
          </a:p>
        </p:txBody>
      </p:sp>
      <p:sp>
        <p:nvSpPr>
          <p:cNvPr id="104" name="Google Shape;104;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601B3F29-A64B-4F82-8332-6FA4B570B935}"/>
              </a:ext>
            </a:extLst>
          </p:cNvPr>
          <p:cNvPicPr>
            <a:picLocks noChangeAspect="1"/>
          </p:cNvPicPr>
          <p:nvPr/>
        </p:nvPicPr>
        <p:blipFill>
          <a:blip r:embed="rId3"/>
          <a:stretch>
            <a:fillRect/>
          </a:stretch>
        </p:blipFill>
        <p:spPr>
          <a:xfrm>
            <a:off x="1794268" y="2473036"/>
            <a:ext cx="5555461" cy="23776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D31FEC2E-CCEB-407C-9E86-644E47678BC2}"/>
              </a:ext>
            </a:extLst>
          </p:cNvPr>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NO-SLEEP</a:t>
            </a:r>
            <a:endParaRPr dirty="0"/>
          </a:p>
        </p:txBody>
      </p:sp>
      <p:sp>
        <p:nvSpPr>
          <p:cNvPr id="5" name="Google Shape;119;p15">
            <a:extLst>
              <a:ext uri="{FF2B5EF4-FFF2-40B4-BE49-F238E27FC236}">
                <a16:creationId xmlns:a16="http://schemas.microsoft.com/office/drawing/2014/main" id="{34FC2C20-60AA-49CB-A146-CB8BEB5038AD}"/>
              </a:ext>
            </a:extLst>
          </p:cNvPr>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170012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A7EB-8AA6-4560-801A-49AA4E4053F1}"/>
              </a:ext>
            </a:extLst>
          </p:cNvPr>
          <p:cNvSpPr>
            <a:spLocks noGrp="1"/>
          </p:cNvSpPr>
          <p:nvPr>
            <p:ph type="title"/>
          </p:nvPr>
        </p:nvSpPr>
        <p:spPr/>
        <p:txBody>
          <a:bodyPr/>
          <a:lstStyle/>
          <a:p>
            <a:r>
              <a:rPr lang="en-US" dirty="0"/>
              <a:t>NO-SLEEP</a:t>
            </a:r>
          </a:p>
        </p:txBody>
      </p:sp>
      <p:sp>
        <p:nvSpPr>
          <p:cNvPr id="5" name="Slide Number Placeholder 4">
            <a:extLst>
              <a:ext uri="{FF2B5EF4-FFF2-40B4-BE49-F238E27FC236}">
                <a16:creationId xmlns:a16="http://schemas.microsoft.com/office/drawing/2014/main" id="{9BBC4A0E-2C4B-4096-8D85-29C6946C5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Google Shape;101;p13">
            <a:extLst>
              <a:ext uri="{FF2B5EF4-FFF2-40B4-BE49-F238E27FC236}">
                <a16:creationId xmlns:a16="http://schemas.microsoft.com/office/drawing/2014/main" id="{FEFB20FC-D109-48C9-8002-71F656F43E7E}"/>
              </a:ext>
            </a:extLst>
          </p:cNvPr>
          <p:cNvSpPr txBox="1">
            <a:spLocks/>
          </p:cNvSpPr>
          <p:nvPr/>
        </p:nvSpPr>
        <p:spPr>
          <a:xfrm>
            <a:off x="4725545" y="1333100"/>
            <a:ext cx="3473100" cy="18219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1000"/>
              </a:spcBef>
              <a:spcAft>
                <a:spcPts val="0"/>
              </a:spcAft>
              <a:buClr>
                <a:schemeClr val="dk1"/>
              </a:buClr>
              <a:buSzPts val="1100"/>
              <a:buFont typeface="Arial"/>
              <a:buNone/>
            </a:pPr>
            <a:endParaRPr lang="en-US" sz="1200" dirty="0">
              <a:solidFill>
                <a:srgbClr val="677579"/>
              </a:solidFill>
              <a:latin typeface="Titillium Web Light" panose="020B0604020202020204" charset="0"/>
            </a:endParaRPr>
          </a:p>
        </p:txBody>
      </p:sp>
      <p:sp>
        <p:nvSpPr>
          <p:cNvPr id="7" name="Google Shape;102;p13">
            <a:extLst>
              <a:ext uri="{FF2B5EF4-FFF2-40B4-BE49-F238E27FC236}">
                <a16:creationId xmlns:a16="http://schemas.microsoft.com/office/drawing/2014/main" id="{F8458533-0C22-43E3-ACCA-760BBD91F8B1}"/>
              </a:ext>
            </a:extLst>
          </p:cNvPr>
          <p:cNvSpPr txBox="1">
            <a:spLocks noGrp="1"/>
          </p:cNvSpPr>
          <p:nvPr>
            <p:ph type="body" idx="1"/>
          </p:nvPr>
        </p:nvSpPr>
        <p:spPr>
          <a:xfrm>
            <a:off x="855300" y="1620141"/>
            <a:ext cx="3473100" cy="2591642"/>
          </a:xfrm>
          <a:prstGeom prst="rect">
            <a:avLst/>
          </a:prstGeom>
        </p:spPr>
        <p:txBody>
          <a:bodyPr spcFirstLastPara="1" wrap="square" lIns="0" tIns="0" rIns="0" bIns="0" anchor="t" anchorCtr="0">
            <a:noAutofit/>
          </a:bodyPr>
          <a:lstStyle/>
          <a:p>
            <a:pPr marL="0" lvl="0" indent="0" algn="just" rtl="0">
              <a:spcBef>
                <a:spcPts val="1000"/>
              </a:spcBef>
              <a:spcAft>
                <a:spcPts val="0"/>
              </a:spcAft>
              <a:buClr>
                <a:schemeClr val="dk1"/>
              </a:buClr>
              <a:buSzPts val="1100"/>
              <a:buFont typeface="Arial"/>
              <a:buNone/>
            </a:pPr>
            <a:r>
              <a:rPr lang="en-US" sz="1200" b="0" i="0" dirty="0">
                <a:solidFill>
                  <a:srgbClr val="677579"/>
                </a:solidFill>
                <a:effectLst/>
                <a:latin typeface="Titillium Web Light" panose="020B0604020202020204" charset="0"/>
              </a:rPr>
              <a:t>The normal mode is also known as Active Mode. In this mode all the features of the chip are active.</a:t>
            </a:r>
          </a:p>
          <a:p>
            <a:pPr marL="0" lvl="0" indent="0" algn="just" rtl="0">
              <a:spcBef>
                <a:spcPts val="1000"/>
              </a:spcBef>
              <a:spcAft>
                <a:spcPts val="0"/>
              </a:spcAft>
              <a:buClr>
                <a:schemeClr val="dk1"/>
              </a:buClr>
              <a:buSzPts val="1100"/>
              <a:buFont typeface="Arial"/>
              <a:buNone/>
            </a:pPr>
            <a:r>
              <a:rPr lang="en-US" sz="1200" b="0" i="0" dirty="0">
                <a:solidFill>
                  <a:srgbClr val="677579"/>
                </a:solidFill>
                <a:effectLst/>
                <a:latin typeface="Titillium Web Light" panose="020B0604020202020204" charset="0"/>
              </a:rPr>
              <a:t>As the active mode keeps everything (especially the </a:t>
            </a:r>
            <a:r>
              <a:rPr lang="en-US" sz="1200" b="0" i="0" dirty="0" err="1">
                <a:solidFill>
                  <a:srgbClr val="677579"/>
                </a:solidFill>
                <a:effectLst/>
                <a:latin typeface="Titillium Web Light" panose="020B0604020202020204" charset="0"/>
              </a:rPr>
              <a:t>WiFi</a:t>
            </a:r>
            <a:r>
              <a:rPr lang="en-US" sz="1200" b="0" i="0" dirty="0">
                <a:solidFill>
                  <a:srgbClr val="677579"/>
                </a:solidFill>
                <a:effectLst/>
                <a:latin typeface="Titillium Web Light" panose="020B0604020202020204" charset="0"/>
              </a:rPr>
              <a:t> module, the Processing Cores and the Bluetooth module) ON at all times, the chip requires more than 240mA current to operate.</a:t>
            </a:r>
          </a:p>
          <a:p>
            <a:pPr marL="0" indent="0" algn="just">
              <a:spcBef>
                <a:spcPts val="1000"/>
              </a:spcBef>
              <a:buClr>
                <a:schemeClr val="dk1"/>
              </a:buClr>
              <a:buSzPts val="1100"/>
              <a:buNone/>
            </a:pPr>
            <a:r>
              <a:rPr lang="en-US" sz="1200" b="0" i="0" dirty="0">
                <a:solidFill>
                  <a:srgbClr val="677579"/>
                </a:solidFill>
                <a:effectLst/>
                <a:latin typeface="Titillium Web Light" panose="020B0604020202020204" charset="0"/>
              </a:rPr>
              <a:t>Obviously, this is the most inefficient mode and will drain the most current. So, if we want to conserve power we have to disable them (by leveraging one of the other power modes) when not in use.</a:t>
            </a:r>
            <a:endParaRPr lang="en-US" sz="1200" dirty="0">
              <a:solidFill>
                <a:srgbClr val="677579"/>
              </a:solidFill>
              <a:latin typeface="Titillium Web Light" panose="020B0604020202020204" charset="0"/>
            </a:endParaRPr>
          </a:p>
          <a:p>
            <a:pPr marL="0" lvl="0" indent="0" algn="just" rtl="0">
              <a:spcBef>
                <a:spcPts val="1000"/>
              </a:spcBef>
              <a:spcAft>
                <a:spcPts val="0"/>
              </a:spcAft>
              <a:buClr>
                <a:schemeClr val="dk1"/>
              </a:buClr>
              <a:buSzPts val="1100"/>
              <a:buFont typeface="Arial"/>
              <a:buNone/>
            </a:pPr>
            <a:endParaRPr lang="en-US" sz="1200" i="0" dirty="0">
              <a:solidFill>
                <a:srgbClr val="677579"/>
              </a:solidFill>
              <a:effectLst/>
              <a:latin typeface="Titillium Web Light" panose="020B0604020202020204" charset="0"/>
            </a:endParaRPr>
          </a:p>
        </p:txBody>
      </p:sp>
      <p:pic>
        <p:nvPicPr>
          <p:cNvPr id="9" name="Picture 8">
            <a:extLst>
              <a:ext uri="{FF2B5EF4-FFF2-40B4-BE49-F238E27FC236}">
                <a16:creationId xmlns:a16="http://schemas.microsoft.com/office/drawing/2014/main" id="{D2356B8D-E102-489F-B778-52DB0838DBD9}"/>
              </a:ext>
            </a:extLst>
          </p:cNvPr>
          <p:cNvPicPr>
            <a:picLocks noChangeAspect="1"/>
          </p:cNvPicPr>
          <p:nvPr/>
        </p:nvPicPr>
        <p:blipFill>
          <a:blip r:embed="rId2"/>
          <a:stretch>
            <a:fillRect/>
          </a:stretch>
        </p:blipFill>
        <p:spPr>
          <a:xfrm>
            <a:off x="4638370" y="1901167"/>
            <a:ext cx="3650330" cy="1893716"/>
          </a:xfrm>
          <a:prstGeom prst="rect">
            <a:avLst/>
          </a:prstGeom>
        </p:spPr>
      </p:pic>
    </p:spTree>
    <p:extLst>
      <p:ext uri="{BB962C8B-B14F-4D97-AF65-F5344CB8AC3E}">
        <p14:creationId xmlns:p14="http://schemas.microsoft.com/office/powerpoint/2010/main" val="392994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1DAD1848-5ABD-4AC0-A7A4-14546CE429C0}"/>
              </a:ext>
            </a:extLst>
          </p:cNvPr>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MODEM-SLEEP</a:t>
            </a:r>
            <a:endParaRPr dirty="0"/>
          </a:p>
        </p:txBody>
      </p:sp>
      <p:sp>
        <p:nvSpPr>
          <p:cNvPr id="5" name="Google Shape;119;p15">
            <a:extLst>
              <a:ext uri="{FF2B5EF4-FFF2-40B4-BE49-F238E27FC236}">
                <a16:creationId xmlns:a16="http://schemas.microsoft.com/office/drawing/2014/main" id="{1D603B2E-E186-4FEC-B300-3A76A5EF01AB}"/>
              </a:ext>
            </a:extLst>
          </p:cNvPr>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166585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42D9-BB0B-48C0-A422-FB3739602FD0}"/>
              </a:ext>
            </a:extLst>
          </p:cNvPr>
          <p:cNvSpPr>
            <a:spLocks noGrp="1"/>
          </p:cNvSpPr>
          <p:nvPr>
            <p:ph type="title"/>
          </p:nvPr>
        </p:nvSpPr>
        <p:spPr>
          <a:xfrm>
            <a:off x="855300" y="877563"/>
            <a:ext cx="7433400" cy="497100"/>
          </a:xfrm>
        </p:spPr>
        <p:txBody>
          <a:bodyPr/>
          <a:lstStyle/>
          <a:p>
            <a:r>
              <a:rPr lang="en-US" dirty="0"/>
              <a:t>Modem-Sleep</a:t>
            </a:r>
          </a:p>
        </p:txBody>
      </p:sp>
      <p:sp>
        <p:nvSpPr>
          <p:cNvPr id="5" name="Slide Number Placeholder 4">
            <a:extLst>
              <a:ext uri="{FF2B5EF4-FFF2-40B4-BE49-F238E27FC236}">
                <a16:creationId xmlns:a16="http://schemas.microsoft.com/office/drawing/2014/main" id="{6879733B-8B16-4621-ABFE-3C2D501039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9" name="Google Shape;102;p13">
            <a:extLst>
              <a:ext uri="{FF2B5EF4-FFF2-40B4-BE49-F238E27FC236}">
                <a16:creationId xmlns:a16="http://schemas.microsoft.com/office/drawing/2014/main" id="{53389F17-3661-4087-9779-D32AEA255AB5}"/>
              </a:ext>
            </a:extLst>
          </p:cNvPr>
          <p:cNvSpPr txBox="1">
            <a:spLocks noGrp="1"/>
          </p:cNvSpPr>
          <p:nvPr>
            <p:ph type="body" idx="1"/>
          </p:nvPr>
        </p:nvSpPr>
        <p:spPr>
          <a:xfrm>
            <a:off x="855300" y="1660799"/>
            <a:ext cx="3473100" cy="3089051"/>
          </a:xfrm>
          <a:prstGeom prst="rect">
            <a:avLst/>
          </a:prstGeom>
        </p:spPr>
        <p:txBody>
          <a:bodyPr spcFirstLastPara="1" wrap="square" lIns="0" tIns="0" rIns="0" bIns="0" anchor="t" anchorCtr="0">
            <a:noAutofit/>
          </a:bodyPr>
          <a:lstStyle/>
          <a:p>
            <a:pPr marL="0" lvl="0" indent="0" algn="just" rtl="0">
              <a:spcBef>
                <a:spcPts val="1000"/>
              </a:spcBef>
              <a:spcAft>
                <a:spcPts val="0"/>
              </a:spcAft>
              <a:buClr>
                <a:schemeClr val="dk1"/>
              </a:buClr>
              <a:buSzPts val="1100"/>
              <a:buFont typeface="Arial"/>
              <a:buNone/>
            </a:pPr>
            <a:r>
              <a:rPr lang="en-US" sz="1200" i="0" dirty="0">
                <a:solidFill>
                  <a:srgbClr val="677579"/>
                </a:solidFill>
                <a:effectLst/>
                <a:latin typeface="Titillium Web Light" panose="020B0604020202020204" charset="0"/>
              </a:rPr>
              <a:t>Modem-sleep is the default mode for the ESP8266. However, it's only enabled when you're connected to an access point.</a:t>
            </a:r>
          </a:p>
          <a:p>
            <a:pPr marL="0" lvl="0" indent="0" algn="just" rtl="0">
              <a:spcBef>
                <a:spcPts val="1000"/>
              </a:spcBef>
              <a:spcAft>
                <a:spcPts val="0"/>
              </a:spcAft>
              <a:buClr>
                <a:schemeClr val="dk1"/>
              </a:buClr>
              <a:buSzPts val="1100"/>
              <a:buFont typeface="Arial"/>
              <a:buNone/>
            </a:pPr>
            <a:r>
              <a:rPr lang="en-US" sz="1200" i="0" dirty="0">
                <a:solidFill>
                  <a:srgbClr val="677579"/>
                </a:solidFill>
                <a:effectLst/>
                <a:latin typeface="Titillium Web Light" panose="020B0604020202020204" charset="0"/>
              </a:rPr>
              <a:t>In modem sleep mode everything is active while only </a:t>
            </a:r>
            <a:r>
              <a:rPr lang="en-US" sz="1200" i="0" dirty="0" err="1">
                <a:solidFill>
                  <a:srgbClr val="677579"/>
                </a:solidFill>
                <a:effectLst/>
                <a:latin typeface="Titillium Web Light" panose="020B0604020202020204" charset="0"/>
              </a:rPr>
              <a:t>WiFi</a:t>
            </a:r>
            <a:r>
              <a:rPr lang="en-US" sz="1200" i="0" dirty="0">
                <a:solidFill>
                  <a:srgbClr val="677579"/>
                </a:solidFill>
                <a:effectLst/>
                <a:latin typeface="Titillium Web Light" panose="020B0604020202020204" charset="0"/>
              </a:rPr>
              <a:t>, Bluetooth and radio are disabled. </a:t>
            </a:r>
          </a:p>
          <a:p>
            <a:pPr marL="0" lvl="0" indent="0" algn="just" rtl="0">
              <a:spcBef>
                <a:spcPts val="1000"/>
              </a:spcBef>
              <a:spcAft>
                <a:spcPts val="0"/>
              </a:spcAft>
              <a:buClr>
                <a:schemeClr val="dk1"/>
              </a:buClr>
              <a:buSzPts val="1100"/>
              <a:buFont typeface="Arial"/>
              <a:buNone/>
            </a:pPr>
            <a:r>
              <a:rPr lang="en-US" sz="1200" i="0" dirty="0">
                <a:solidFill>
                  <a:srgbClr val="677579"/>
                </a:solidFill>
                <a:effectLst/>
                <a:latin typeface="Titillium Web Light" panose="020B0604020202020204" charset="0"/>
              </a:rPr>
              <a:t>To keep </a:t>
            </a:r>
            <a:r>
              <a:rPr lang="en-US" sz="1200" i="0" dirty="0" err="1">
                <a:solidFill>
                  <a:srgbClr val="677579"/>
                </a:solidFill>
                <a:effectLst/>
                <a:latin typeface="Titillium Web Light" panose="020B0604020202020204" charset="0"/>
              </a:rPr>
              <a:t>WiFi</a:t>
            </a:r>
            <a:r>
              <a:rPr lang="en-US" sz="1200" i="0" dirty="0">
                <a:solidFill>
                  <a:srgbClr val="677579"/>
                </a:solidFill>
                <a:effectLst/>
                <a:latin typeface="Titillium Web Light" panose="020B0604020202020204" charset="0"/>
              </a:rPr>
              <a:t>/Bluetooth connections alive, the CPU, Wi-Fi, Bluetooth, and radio are woken up at predefined intervals.</a:t>
            </a:r>
          </a:p>
          <a:p>
            <a:pPr marL="0" lvl="0" indent="0" algn="just" rtl="0">
              <a:spcBef>
                <a:spcPts val="1000"/>
              </a:spcBef>
              <a:spcAft>
                <a:spcPts val="0"/>
              </a:spcAft>
              <a:buClr>
                <a:schemeClr val="dk1"/>
              </a:buClr>
              <a:buSzPts val="1100"/>
              <a:buFont typeface="Arial"/>
              <a:buNone/>
            </a:pPr>
            <a:r>
              <a:rPr lang="en-US" sz="1200" i="0" dirty="0">
                <a:solidFill>
                  <a:srgbClr val="677579"/>
                </a:solidFill>
                <a:effectLst/>
                <a:latin typeface="Titillium Web Light" panose="020B0604020202020204" charset="0"/>
              </a:rPr>
              <a:t>In order to save power, ESP32 disables the Wi-Fi module between two DTIM Beacon intervals and wakes up automatically before the next Beacon arrival.</a:t>
            </a:r>
            <a:endParaRPr lang="en-US" sz="1200" dirty="0">
              <a:solidFill>
                <a:srgbClr val="677579"/>
              </a:solidFill>
              <a:latin typeface="Titillium Web Light" panose="020B0604020202020204" charset="0"/>
            </a:endParaRPr>
          </a:p>
        </p:txBody>
      </p:sp>
      <p:pic>
        <p:nvPicPr>
          <p:cNvPr id="11" name="Picture 10">
            <a:extLst>
              <a:ext uri="{FF2B5EF4-FFF2-40B4-BE49-F238E27FC236}">
                <a16:creationId xmlns:a16="http://schemas.microsoft.com/office/drawing/2014/main" id="{7464EC68-AEB8-4B74-A98A-B990F26A783E}"/>
              </a:ext>
            </a:extLst>
          </p:cNvPr>
          <p:cNvPicPr>
            <a:picLocks noChangeAspect="1"/>
          </p:cNvPicPr>
          <p:nvPr/>
        </p:nvPicPr>
        <p:blipFill>
          <a:blip r:embed="rId2"/>
          <a:stretch>
            <a:fillRect/>
          </a:stretch>
        </p:blipFill>
        <p:spPr>
          <a:xfrm>
            <a:off x="4820408" y="2216381"/>
            <a:ext cx="3660176" cy="1977886"/>
          </a:xfrm>
          <a:prstGeom prst="rect">
            <a:avLst/>
          </a:prstGeom>
        </p:spPr>
      </p:pic>
    </p:spTree>
    <p:extLst>
      <p:ext uri="{BB962C8B-B14F-4D97-AF65-F5344CB8AC3E}">
        <p14:creationId xmlns:p14="http://schemas.microsoft.com/office/powerpoint/2010/main" val="24078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552749" y="906351"/>
            <a:ext cx="6510595" cy="819900"/>
          </a:xfrm>
          <a:prstGeom prst="rect">
            <a:avLst/>
          </a:prstGeom>
        </p:spPr>
        <p:txBody>
          <a:bodyPr spcFirstLastPara="1" wrap="square" lIns="0" tIns="0" rIns="0" bIns="0" anchor="t" anchorCtr="0">
            <a:noAutofit/>
          </a:bodyPr>
          <a:lstStyle/>
          <a:p>
            <a:pPr marL="0" lvl="0" indent="0" algn="l" rtl="0">
              <a:spcBef>
                <a:spcPts val="0"/>
              </a:spcBef>
              <a:spcAft>
                <a:spcPts val="1000"/>
              </a:spcAft>
              <a:buNone/>
            </a:pPr>
            <a:r>
              <a:rPr lang="en-US" dirty="0"/>
              <a:t>What is DTIM beacon mechanism?</a:t>
            </a:r>
          </a:p>
        </p:txBody>
      </p:sp>
      <p:sp>
        <p:nvSpPr>
          <p:cNvPr id="125" name="Google Shape;125;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TextBox 1">
            <a:extLst>
              <a:ext uri="{FF2B5EF4-FFF2-40B4-BE49-F238E27FC236}">
                <a16:creationId xmlns:a16="http://schemas.microsoft.com/office/drawing/2014/main" id="{AD851047-7BD1-4392-8634-A4AA2D262175}"/>
              </a:ext>
            </a:extLst>
          </p:cNvPr>
          <p:cNvSpPr txBox="1"/>
          <p:nvPr/>
        </p:nvSpPr>
        <p:spPr>
          <a:xfrm>
            <a:off x="908513" y="2226297"/>
            <a:ext cx="3663487" cy="1569660"/>
          </a:xfrm>
          <a:prstGeom prst="rect">
            <a:avLst/>
          </a:prstGeom>
          <a:noFill/>
        </p:spPr>
        <p:txBody>
          <a:bodyPr wrap="square" rtlCol="0">
            <a:spAutoFit/>
          </a:bodyPr>
          <a:lstStyle/>
          <a:p>
            <a:pPr algn="just"/>
            <a:r>
              <a:rPr lang="en-US" sz="1200" b="0" i="0" dirty="0">
                <a:solidFill>
                  <a:srgbClr val="677579"/>
                </a:solidFill>
                <a:effectLst/>
                <a:latin typeface="Titillium Web Light" panose="020B0604020202020204" charset="0"/>
              </a:rPr>
              <a:t>DTIM is acronym for Delivery Traffic Indication Message.</a:t>
            </a:r>
          </a:p>
          <a:p>
            <a:pPr algn="just"/>
            <a:endParaRPr lang="en-US" sz="1200" dirty="0">
              <a:solidFill>
                <a:srgbClr val="677579"/>
              </a:solidFill>
              <a:latin typeface="Titillium Web Light" panose="020B0604020202020204" charset="0"/>
            </a:endParaRPr>
          </a:p>
          <a:p>
            <a:pPr algn="just"/>
            <a:r>
              <a:rPr lang="en-US" sz="1200" b="0" i="0" dirty="0">
                <a:solidFill>
                  <a:srgbClr val="677579"/>
                </a:solidFill>
                <a:effectLst/>
                <a:latin typeface="Titillium Web Light" panose="020B0604020202020204" charset="0"/>
              </a:rPr>
              <a:t>In this mechanism, the access point(AP)/router transmits beacon frames periodically. Each frame contains all the information about the network. It is used to announce the presence of a wireless network and synchronize all the connected members.</a:t>
            </a:r>
            <a:endParaRPr lang="en-US" sz="1200" dirty="0">
              <a:solidFill>
                <a:srgbClr val="677579"/>
              </a:solidFill>
              <a:latin typeface="Titillium Web Light" panose="020B0604020202020204" charset="0"/>
            </a:endParaRPr>
          </a:p>
        </p:txBody>
      </p:sp>
      <p:pic>
        <p:nvPicPr>
          <p:cNvPr id="4" name="Picture 3">
            <a:extLst>
              <a:ext uri="{FF2B5EF4-FFF2-40B4-BE49-F238E27FC236}">
                <a16:creationId xmlns:a16="http://schemas.microsoft.com/office/drawing/2014/main" id="{DB074D2A-0E71-46AC-A499-7D279073F792}"/>
              </a:ext>
            </a:extLst>
          </p:cNvPr>
          <p:cNvPicPr>
            <a:picLocks noChangeAspect="1"/>
          </p:cNvPicPr>
          <p:nvPr/>
        </p:nvPicPr>
        <p:blipFill>
          <a:blip r:embed="rId3"/>
          <a:stretch>
            <a:fillRect/>
          </a:stretch>
        </p:blipFill>
        <p:spPr>
          <a:xfrm>
            <a:off x="4906207" y="1785106"/>
            <a:ext cx="3157137" cy="24520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p15">
            <a:extLst>
              <a:ext uri="{FF2B5EF4-FFF2-40B4-BE49-F238E27FC236}">
                <a16:creationId xmlns:a16="http://schemas.microsoft.com/office/drawing/2014/main" id="{8F65A2FE-34FC-48D4-A243-033B0BE4825A}"/>
              </a:ext>
            </a:extLst>
          </p:cNvPr>
          <p:cNvSpPr txBox="1">
            <a:spLocks noGrp="1"/>
          </p:cNvSpPr>
          <p:nvPr>
            <p:ph type="ctrTitle"/>
          </p:nvPr>
        </p:nvSpPr>
        <p:spPr>
          <a:xfrm>
            <a:off x="855300" y="2726350"/>
            <a:ext cx="59691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LIGHT-SLEEP</a:t>
            </a:r>
            <a:endParaRPr dirty="0"/>
          </a:p>
        </p:txBody>
      </p:sp>
      <p:sp>
        <p:nvSpPr>
          <p:cNvPr id="6" name="Google Shape;119;p15">
            <a:extLst>
              <a:ext uri="{FF2B5EF4-FFF2-40B4-BE49-F238E27FC236}">
                <a16:creationId xmlns:a16="http://schemas.microsoft.com/office/drawing/2014/main" id="{D5FA34CB-3558-47AD-BBCE-6A072CDC2C18}"/>
              </a:ext>
            </a:extLst>
          </p:cNvPr>
          <p:cNvSpPr txBox="1"/>
          <p:nvPr/>
        </p:nvSpPr>
        <p:spPr>
          <a:xfrm>
            <a:off x="739328" y="543375"/>
            <a:ext cx="967200" cy="16305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13000" b="1" dirty="0">
                <a:solidFill>
                  <a:schemeClr val="accent4"/>
                </a:solidFill>
                <a:latin typeface="Titillium Web"/>
                <a:ea typeface="Titillium Web"/>
                <a:cs typeface="Titillium Web"/>
                <a:sym typeface="Titillium Web"/>
              </a:rPr>
              <a:t>7</a:t>
            </a:r>
            <a:endParaRPr sz="13000" b="1" dirty="0">
              <a:solidFill>
                <a:schemeClr val="accent4"/>
              </a:solidFill>
              <a:latin typeface="Titillium Web"/>
              <a:ea typeface="Titillium Web"/>
              <a:cs typeface="Titillium Web"/>
              <a:sym typeface="Titillium Web"/>
            </a:endParaRPr>
          </a:p>
        </p:txBody>
      </p:sp>
    </p:spTree>
    <p:extLst>
      <p:ext uri="{BB962C8B-B14F-4D97-AF65-F5344CB8AC3E}">
        <p14:creationId xmlns:p14="http://schemas.microsoft.com/office/powerpoint/2010/main" val="4173131215"/>
      </p:ext>
    </p:extLst>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642</Words>
  <Application>Microsoft Office PowerPoint</Application>
  <PresentationFormat>On-screen Show (16:9)</PresentationFormat>
  <Paragraphs>58</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alternate-gothic-no-3-d</vt:lpstr>
      <vt:lpstr>Titillium Web SemiBold</vt:lpstr>
      <vt:lpstr>Titillium Web</vt:lpstr>
      <vt:lpstr>Calibri</vt:lpstr>
      <vt:lpstr>Arial</vt:lpstr>
      <vt:lpstr>Titillium Web Light</vt:lpstr>
      <vt:lpstr>Donalbain template</vt:lpstr>
      <vt:lpstr>Internet of Things  Assignment Number 01 Authors: Shaghayegh Ghasemi 9639035 Hassan Kazemi Tehrani 9629041</vt:lpstr>
      <vt:lpstr>ESP8266 Power Consumption</vt:lpstr>
      <vt:lpstr>TYPES OF SLEEP  </vt:lpstr>
      <vt:lpstr>NO-SLEEP</vt:lpstr>
      <vt:lpstr>NO-SLEEP</vt:lpstr>
      <vt:lpstr>MODEM-SLEEP</vt:lpstr>
      <vt:lpstr>Modem-Sleep</vt:lpstr>
      <vt:lpstr>PowerPoint Presentation</vt:lpstr>
      <vt:lpstr>LIGHT-SLEEP</vt:lpstr>
      <vt:lpstr>Light-Sleep</vt:lpstr>
      <vt:lpstr>DEEP-SLEEP</vt:lpstr>
      <vt:lpstr>Deep-Sleep</vt:lpstr>
      <vt:lpstr>HIBERNATION MODE</vt:lpstr>
      <vt:lpstr>Hibernation Mode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مبانی اینترنت اشیا  تمرین پیاده سازی سری اول تهیه کنندگان: شقایق قاسمی 9639035 حسن کاظمی طهرانی 9629041</dc:title>
  <dc:creator>Shaghayegh Ghasemi</dc:creator>
  <cp:lastModifiedBy>Shaghayegh Ghasemi</cp:lastModifiedBy>
  <cp:revision>38</cp:revision>
  <dcterms:modified xsi:type="dcterms:W3CDTF">2021-04-14T07:30:25Z</dcterms:modified>
</cp:coreProperties>
</file>