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6/27/2024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6/27/2024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762000"/>
            <a:ext cx="8735325" cy="2000251"/>
          </a:xfrm>
        </p:spPr>
        <p:txBody>
          <a:bodyPr>
            <a:normAutofit/>
          </a:bodyPr>
          <a:lstStyle/>
          <a:p>
            <a:pPr algn="r"/>
            <a:r>
              <a:rPr lang="fa-IR" sz="4400" dirty="0">
                <a:latin typeface="Dubai Medium" panose="020B0603030403030204" pitchFamily="34" charset="-78"/>
                <a:cs typeface="Dubai Medium" panose="020B0603030403030204" pitchFamily="34" charset="-78"/>
              </a:rPr>
              <a:t>مراقبت های بهداشتی و هوش مصنوعی</a:t>
            </a:r>
            <a:endParaRPr lang="en-US" sz="4400" dirty="0">
              <a:latin typeface="Dubai Medium" panose="020B0603030403030204" pitchFamily="34" charset="-78"/>
              <a:cs typeface="Dubai Medium" panose="020B0603030403030204" pitchFamily="34" charset="-78"/>
            </a:endParaRPr>
          </a:p>
        </p:txBody>
      </p:sp>
      <p:sp>
        <p:nvSpPr>
          <p:cNvPr id="3" name="TextBox 2">
            <a:extLst>
              <a:ext uri="{FF2B5EF4-FFF2-40B4-BE49-F238E27FC236}">
                <a16:creationId xmlns:a16="http://schemas.microsoft.com/office/drawing/2014/main" id="{50ECDB9F-C193-7DD6-A1C1-5909F9284728}"/>
              </a:ext>
            </a:extLst>
          </p:cNvPr>
          <p:cNvSpPr txBox="1"/>
          <p:nvPr/>
        </p:nvSpPr>
        <p:spPr>
          <a:xfrm>
            <a:off x="5103812" y="3126254"/>
            <a:ext cx="5181600" cy="1938992"/>
          </a:xfrm>
          <a:prstGeom prst="rect">
            <a:avLst/>
          </a:prstGeom>
          <a:noFill/>
        </p:spPr>
        <p:txBody>
          <a:bodyPr wrap="square" rtlCol="0">
            <a:spAutoFit/>
          </a:bodyPr>
          <a:lstStyle/>
          <a:p>
            <a:pPr algn="r"/>
            <a:r>
              <a:rPr lang="fa-IR" dirty="0">
                <a:latin typeface="Dubai Medium" panose="020B0603030403030204" pitchFamily="34" charset="-78"/>
                <a:cs typeface="Dubai Medium" panose="020B0603030403030204" pitchFamily="34" charset="-78"/>
              </a:rPr>
              <a:t>درس : هوش مصنوعی و سیستم های خبره</a:t>
            </a:r>
          </a:p>
          <a:p>
            <a:endParaRPr lang="fa-IR" dirty="0">
              <a:latin typeface="Dubai Medium" panose="020B0603030403030204" pitchFamily="34" charset="-78"/>
              <a:cs typeface="Dubai Medium" panose="020B0603030403030204" pitchFamily="34" charset="-78"/>
            </a:endParaRPr>
          </a:p>
          <a:p>
            <a:pPr algn="r"/>
            <a:r>
              <a:rPr lang="fa-IR" dirty="0">
                <a:latin typeface="Dubai Medium" panose="020B0603030403030204" pitchFamily="34" charset="-78"/>
                <a:cs typeface="Dubai Medium" panose="020B0603030403030204" pitchFamily="34" charset="-78"/>
              </a:rPr>
              <a:t>نام استاد :زهرا سادات عصایی معمم</a:t>
            </a:r>
          </a:p>
          <a:p>
            <a:pPr algn="r"/>
            <a:endParaRPr lang="fa-IR" dirty="0">
              <a:latin typeface="Dubai Medium" panose="020B0603030403030204" pitchFamily="34" charset="-78"/>
              <a:cs typeface="Dubai Medium" panose="020B0603030403030204" pitchFamily="34" charset="-78"/>
            </a:endParaRPr>
          </a:p>
          <a:p>
            <a:pPr algn="r"/>
            <a:r>
              <a:rPr lang="fa-IR" dirty="0">
                <a:latin typeface="Dubai Medium" panose="020B0603030403030204" pitchFamily="34" charset="-78"/>
                <a:cs typeface="Dubai Medium" panose="020B0603030403030204" pitchFamily="34" charset="-78"/>
              </a:rPr>
              <a:t>-شقایق صادقی نیا و زهرا قاموسی </a:t>
            </a:r>
            <a:endParaRPr lang="en-US"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D85C-E0C9-FAC8-BA8E-CE816B9B592A}"/>
              </a:ext>
            </a:extLst>
          </p:cNvPr>
          <p:cNvSpPr>
            <a:spLocks noGrp="1"/>
          </p:cNvSpPr>
          <p:nvPr>
            <p:ph type="title"/>
          </p:nvPr>
        </p:nvSpPr>
        <p:spPr>
          <a:xfrm>
            <a:off x="1218883" y="274637"/>
            <a:ext cx="10360501" cy="1223963"/>
          </a:xfrm>
        </p:spPr>
        <p:txBody>
          <a:bodyPr anchor="b">
            <a:normAutofit/>
          </a:bodyPr>
          <a:lstStyle/>
          <a:p>
            <a:pPr algn="r"/>
            <a:r>
              <a:rPr lang="fa-IR" sz="3200" dirty="0">
                <a:latin typeface="Dubai Medium" panose="020B0603030403030204" pitchFamily="34" charset="-78"/>
                <a:cs typeface="Dubai Medium" panose="020B0603030403030204" pitchFamily="34" charset="-78"/>
              </a:rPr>
              <a:t>٣. پرستاری مجازی</a:t>
            </a:r>
            <a:endParaRPr lang="en-US" sz="3200" dirty="0">
              <a:latin typeface="Dubai Medium" panose="020B0603030403030204" pitchFamily="34" charset="-78"/>
              <a:cs typeface="Dubai Medium" panose="020B0603030403030204" pitchFamily="34" charset="-78"/>
            </a:endParaRPr>
          </a:p>
        </p:txBody>
      </p:sp>
      <p:pic>
        <p:nvPicPr>
          <p:cNvPr id="11" name="Content Placeholder 10" descr="A robot in a hospital bed&#10;&#10;Description automatically generated">
            <a:extLst>
              <a:ext uri="{FF2B5EF4-FFF2-40B4-BE49-F238E27FC236}">
                <a16:creationId xmlns:a16="http://schemas.microsoft.com/office/drawing/2014/main" id="{A6A93DD0-56FC-777F-C5A8-5C870626A9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0506" y="1676400"/>
            <a:ext cx="4495800" cy="4495800"/>
          </a:xfrm>
        </p:spPr>
      </p:pic>
      <p:sp>
        <p:nvSpPr>
          <p:cNvPr id="9" name="TextBox 8">
            <a:extLst>
              <a:ext uri="{FF2B5EF4-FFF2-40B4-BE49-F238E27FC236}">
                <a16:creationId xmlns:a16="http://schemas.microsoft.com/office/drawing/2014/main" id="{DB4BFC8F-209B-E7A4-1009-25145EC8CCE9}"/>
              </a:ext>
            </a:extLst>
          </p:cNvPr>
          <p:cNvSpPr txBox="1"/>
          <p:nvPr/>
        </p:nvSpPr>
        <p:spPr>
          <a:xfrm>
            <a:off x="6780212" y="1694329"/>
            <a:ext cx="4419600" cy="2277547"/>
          </a:xfrm>
          <a:prstGeom prst="rect">
            <a:avLst/>
          </a:prstGeom>
          <a:noFill/>
        </p:spPr>
        <p:txBody>
          <a:bodyPr wrap="square" rtlCol="0">
            <a:spAutoFit/>
          </a:bodyPr>
          <a:lstStyle/>
          <a:p>
            <a:pPr algn="r">
              <a:lnSpc>
                <a:spcPct val="150000"/>
              </a:lnSpc>
            </a:pPr>
            <a:r>
              <a:rPr lang="fa-IR" sz="1600">
                <a:latin typeface="Dubai Medium" panose="020B0603030403030204" pitchFamily="34" charset="-78"/>
                <a:cs typeface="Dubai Medium" panose="020B0603030403030204" pitchFamily="34" charset="-78"/>
              </a:rPr>
              <a:t>دستیاران مجازی پرستاری توانایی شناسایی بیماری‌ها بر اساس علائم، نظارت بر وضعیت سلامت، ترتیب قرار ملاقات با پزشک و ارائه خدمات مختلف دیگر را دارند. با مداخله به موقع و قبل از بدتر شدن شرایط مزمن بیمار، آن‌ها کمک قابل‌توجهی به مراقبت‌های بهداشتی پیشگیرانه می‌کنند.</a:t>
            </a:r>
            <a:endParaRPr lang="en-US" sz="16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13766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39AFE-388F-A673-A8FA-B74827F582A6}"/>
              </a:ext>
            </a:extLst>
          </p:cNvPr>
          <p:cNvSpPr txBox="1"/>
          <p:nvPr/>
        </p:nvSpPr>
        <p:spPr>
          <a:xfrm>
            <a:off x="989012" y="609600"/>
            <a:ext cx="10210800" cy="3043141"/>
          </a:xfrm>
          <a:prstGeom prst="rect">
            <a:avLst/>
          </a:prstGeom>
          <a:noFill/>
        </p:spPr>
        <p:txBody>
          <a:bodyPr wrap="square" rtlCol="0">
            <a:spAutoFit/>
          </a:bodyPr>
          <a:lstStyle/>
          <a:p>
            <a:pPr algn="r"/>
            <a:r>
              <a:rPr lang="fa-IR" sz="3200" dirty="0">
                <a:latin typeface="Dubai Medium" panose="020B0603030403030204" pitchFamily="34" charset="-78"/>
                <a:cs typeface="Dubai Medium" panose="020B0603030403030204" pitchFamily="34" charset="-78"/>
              </a:rPr>
              <a:t>4. درمان مناسب برای فرد</a:t>
            </a:r>
            <a:endParaRPr lang="en-US" sz="3200" dirty="0">
              <a:latin typeface="Dubai Medium" panose="020B0603030403030204" pitchFamily="34" charset="-78"/>
              <a:cs typeface="Dubai Medium" panose="020B0603030403030204" pitchFamily="34" charset="-78"/>
            </a:endParaRPr>
          </a:p>
          <a:p>
            <a:pPr algn="r">
              <a:lnSpc>
                <a:spcPct val="150000"/>
              </a:lnSpc>
            </a:pPr>
            <a:r>
              <a:rPr lang="fa-IR" sz="1800" dirty="0">
                <a:latin typeface="Dubai Medium" panose="020B0603030403030204" pitchFamily="34" charset="-78"/>
                <a:cs typeface="Dubai Medium" panose="020B0603030403030204" pitchFamily="34" charset="-78"/>
              </a:rPr>
              <a:t>قدرت درمان شخصی در پتانسیل آن برای افزایش طول عمر بیماران نهفته است. یادگیری ماشینی با ایجاد رویکردهای درمانی سفارشی‌شده، پیشرو این حوزه است. در این زمینه یادگیری ماشینی الگوهایی را آشکار می‌کند که نشان می‌دهد بیماران خاص چگونه به درمان‌های خاص پاسخ می‌دهند؛ و واکنش احتمالی بیمار به درمان داده شده را پیش‌بینی می‌کند.</a:t>
            </a:r>
            <a:endParaRPr lang="en-US" sz="1800" dirty="0">
              <a:latin typeface="Dubai Medium" panose="020B0603030403030204" pitchFamily="34" charset="-78"/>
              <a:cs typeface="Dubai Medium" panose="020B0603030403030204" pitchFamily="34" charset="-78"/>
            </a:endParaRPr>
          </a:p>
          <a:p>
            <a:pPr algn="r">
              <a:lnSpc>
                <a:spcPct val="150000"/>
              </a:lnSpc>
            </a:pPr>
            <a:endParaRPr lang="en-US" sz="1800" dirty="0">
              <a:latin typeface="Dubai Medium" panose="020B0603030403030204" pitchFamily="34" charset="-78"/>
              <a:cs typeface="Dubai Medium" panose="020B0603030403030204" pitchFamily="34" charset="-78"/>
            </a:endParaRPr>
          </a:p>
          <a:p>
            <a:pPr algn="r">
              <a:lnSpc>
                <a:spcPct val="150000"/>
              </a:lnSpc>
            </a:pPr>
            <a:r>
              <a:rPr lang="fa-IR" sz="1800" dirty="0">
                <a:latin typeface="Dubai Medium" panose="020B0603030403030204" pitchFamily="34" charset="-78"/>
                <a:cs typeface="Dubai Medium" panose="020B0603030403030204" pitchFamily="34" charset="-78"/>
              </a:rPr>
              <a:t>ین توانایی پیش‌بینی با تجزیه‌وتحلیل داده‌های بیماران مشابه، بررسی دقیق درمان‌ها و نتایج آن‌ها پرورش می‌یابد. چنین بینش‌هایی پزشکان را قادر می‌سازد تا استراتژی‌های درمانی بهینه را برای هر بیمار تدوین کنند.</a:t>
            </a:r>
            <a:endParaRPr lang="en-US" sz="18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4980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7919-5F5C-8412-9CF6-7C9E5498BB01}"/>
              </a:ext>
            </a:extLst>
          </p:cNvPr>
          <p:cNvSpPr>
            <a:spLocks noGrp="1"/>
          </p:cNvSpPr>
          <p:nvPr>
            <p:ph type="title"/>
          </p:nvPr>
        </p:nvSpPr>
        <p:spPr>
          <a:xfrm>
            <a:off x="1255496" y="685800"/>
            <a:ext cx="10210800" cy="1147763"/>
          </a:xfrm>
        </p:spPr>
        <p:txBody>
          <a:bodyPr anchor="b">
            <a:normAutofit fontScale="90000"/>
          </a:bodyPr>
          <a:lstStyle/>
          <a:p>
            <a:pPr algn="r">
              <a:lnSpc>
                <a:spcPct val="150000"/>
              </a:lnSpc>
            </a:pPr>
            <a:r>
              <a:rPr lang="fa-IR" dirty="0">
                <a:latin typeface="Dubai Medium" panose="020B0603030403030204" pitchFamily="34" charset="-78"/>
                <a:cs typeface="Dubai Medium" panose="020B0603030403030204" pitchFamily="34" charset="-78"/>
              </a:rPr>
              <a:t>5. تقویت دست‌کاری ژنتیکی</a:t>
            </a:r>
            <a:br>
              <a:rPr lang="en-US" dirty="0">
                <a:latin typeface="Dubai Medium" panose="020B0603030403030204" pitchFamily="34" charset="-78"/>
                <a:cs typeface="Dubai Medium" panose="020B0603030403030204" pitchFamily="34" charset="-78"/>
              </a:rPr>
            </a:br>
            <a:r>
              <a:rPr lang="fa-IR" sz="2000" dirty="0">
                <a:latin typeface="Dubai Medium" panose="020B0603030403030204" pitchFamily="34" charset="-78"/>
                <a:cs typeface="Dubai Medium" panose="020B0603030403030204" pitchFamily="34" charset="-78"/>
              </a:rPr>
              <a:t>نفوذ هوش مصنوعی فراتر از مراقبت‌های بهداشتی مرسوم است و به تحقیقات ژنومی نفوذ می‌کند. روش‌های یادگیری ماشینی به توالی‌یابی ژنوم بسیار می‌کنند.</a:t>
            </a:r>
            <a:endParaRPr lang="en-US" sz="2000" dirty="0">
              <a:latin typeface="Dubai Medium" panose="020B0603030403030204" pitchFamily="34" charset="-78"/>
              <a:cs typeface="Dubai Medium" panose="020B0603030403030204" pitchFamily="34" charset="-78"/>
            </a:endParaRPr>
          </a:p>
        </p:txBody>
      </p:sp>
      <p:pic>
        <p:nvPicPr>
          <p:cNvPr id="6" name="Content Placeholder 5" descr="A light bulb with a light in the middle of a dna strand&#10;&#10;Description automatically generated with medium confidence">
            <a:extLst>
              <a:ext uri="{FF2B5EF4-FFF2-40B4-BE49-F238E27FC236}">
                <a16:creationId xmlns:a16="http://schemas.microsoft.com/office/drawing/2014/main" id="{D837D056-B0C5-FA8F-0345-2081658113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163" r="-1" b="18268"/>
          <a:stretch/>
        </p:blipFill>
        <p:spPr>
          <a:xfrm>
            <a:off x="2055812" y="2209800"/>
            <a:ext cx="8610168" cy="3708403"/>
          </a:xfrm>
          <a:noFill/>
        </p:spPr>
      </p:pic>
    </p:spTree>
    <p:extLst>
      <p:ext uri="{BB962C8B-B14F-4D97-AF65-F5344CB8AC3E}">
        <p14:creationId xmlns:p14="http://schemas.microsoft.com/office/powerpoint/2010/main" val="182392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B4BD-CAA4-0DA5-1EA6-6FF37C8749BC}"/>
              </a:ext>
            </a:extLst>
          </p:cNvPr>
          <p:cNvSpPr>
            <a:spLocks noGrp="1"/>
          </p:cNvSpPr>
          <p:nvPr>
            <p:ph type="title"/>
          </p:nvPr>
        </p:nvSpPr>
        <p:spPr/>
        <p:txBody>
          <a:bodyPr/>
          <a:lstStyle/>
          <a:p>
            <a:pPr algn="r">
              <a:lnSpc>
                <a:spcPct val="150000"/>
              </a:lnSpc>
            </a:pPr>
            <a:r>
              <a:rPr lang="fa-IR" dirty="0">
                <a:latin typeface="Dubai Medium" panose="020B0603030403030204" pitchFamily="34" charset="-78"/>
                <a:cs typeface="Dubai Medium" panose="020B0603030403030204" pitchFamily="34" charset="-78"/>
              </a:rPr>
              <a:t>کاربرد هوش مصنوعی در پزشکی برای آینده</a:t>
            </a:r>
            <a:endParaRPr lang="en-US" dirty="0">
              <a:latin typeface="Dubai Medium" panose="020B0603030403030204" pitchFamily="34" charset="-78"/>
              <a:cs typeface="Dubai Medium" panose="020B0603030403030204" pitchFamily="34" charset="-78"/>
            </a:endParaRPr>
          </a:p>
        </p:txBody>
      </p:sp>
      <p:pic>
        <p:nvPicPr>
          <p:cNvPr id="8" name="Content Placeholder 7" descr="A robot with a stethoscope holding a clipboard&#10;&#10;Description automatically generated">
            <a:extLst>
              <a:ext uri="{FF2B5EF4-FFF2-40B4-BE49-F238E27FC236}">
                <a16:creationId xmlns:a16="http://schemas.microsoft.com/office/drawing/2014/main" id="{57DECAE5-793D-66E5-F682-AFF62E7E7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7200" y="1706563"/>
            <a:ext cx="4465637" cy="4465637"/>
          </a:xfrm>
        </p:spPr>
      </p:pic>
      <p:sp>
        <p:nvSpPr>
          <p:cNvPr id="6" name="TextBox 5">
            <a:extLst>
              <a:ext uri="{FF2B5EF4-FFF2-40B4-BE49-F238E27FC236}">
                <a16:creationId xmlns:a16="http://schemas.microsoft.com/office/drawing/2014/main" id="{9D2369D7-78D8-3C70-7FB4-4D7F2FCF166D}"/>
              </a:ext>
            </a:extLst>
          </p:cNvPr>
          <p:cNvSpPr txBox="1"/>
          <p:nvPr/>
        </p:nvSpPr>
        <p:spPr>
          <a:xfrm>
            <a:off x="1598612" y="1706880"/>
            <a:ext cx="4648200" cy="3381695"/>
          </a:xfrm>
          <a:prstGeom prst="rect">
            <a:avLst/>
          </a:prstGeom>
          <a:noFill/>
        </p:spPr>
        <p:txBody>
          <a:bodyPr wrap="square" rtlCol="0">
            <a:spAutoFit/>
          </a:bodyPr>
          <a:lstStyle/>
          <a:p>
            <a:pPr algn="r">
              <a:lnSpc>
                <a:spcPct val="150000"/>
              </a:lnSpc>
            </a:pPr>
            <a:r>
              <a:rPr lang="fa-IR" sz="1800">
                <a:latin typeface="Dubai Medium" panose="020B0603030403030204" pitchFamily="34" charset="-78"/>
                <a:cs typeface="Dubai Medium" panose="020B0603030403030204" pitchFamily="34" charset="-78"/>
              </a:rPr>
              <a:t>قلمرو هوش مصنوعی دارای پتانسیل بسیار زیادی است و استفاده از آن به طور کامل نیازمند تلاش‌های مشترک متخصصان پزشکی، علوم کامپیوتر، ریاضیات و فراتر از آن است. در کل روندهای زیر را می‌توان امری محتمل در زمینه کاربرد هوش مصنوعی در پزشکی دانست. هوش مصنوعی آماده است تا پزشکی را در حوزه‌های مختلف متحول کند. در زیر برخی از این حوزه‌ها آورده شده‌اند.</a:t>
            </a:r>
            <a:endParaRPr lang="en-US" sz="18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89738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F17B0-0292-B3A6-9374-2C6E23ECF2D7}"/>
              </a:ext>
            </a:extLst>
          </p:cNvPr>
          <p:cNvSpPr txBox="1"/>
          <p:nvPr/>
        </p:nvSpPr>
        <p:spPr>
          <a:xfrm>
            <a:off x="1065212" y="491657"/>
            <a:ext cx="10058400" cy="5874685"/>
          </a:xfrm>
          <a:prstGeom prst="rect">
            <a:avLst/>
          </a:prstGeom>
          <a:noFill/>
        </p:spPr>
        <p:txBody>
          <a:bodyPr wrap="square" rtlCol="0">
            <a:spAutoFit/>
          </a:bodyPr>
          <a:lstStyle/>
          <a:p>
            <a:pPr algn="r">
              <a:lnSpc>
                <a:spcPct val="150000"/>
              </a:lnSpc>
            </a:pPr>
            <a:r>
              <a:rPr lang="fa-IR" dirty="0">
                <a:latin typeface="Dubai Medium" panose="020B0603030403030204" pitchFamily="34" charset="-78"/>
                <a:cs typeface="Dubai Medium" panose="020B0603030403030204" pitchFamily="34" charset="-78"/>
              </a:rPr>
              <a:t>کاهش خطاهای پزشکی</a:t>
            </a:r>
          </a:p>
          <a:p>
            <a:pPr algn="r">
              <a:lnSpc>
                <a:spcPct val="150000"/>
              </a:lnSpc>
            </a:pPr>
            <a:r>
              <a:rPr lang="fa-IR" sz="1800" dirty="0">
                <a:latin typeface="Dubai Medium" panose="020B0603030403030204" pitchFamily="34" charset="-78"/>
                <a:cs typeface="Dubai Medium" panose="020B0603030403030204" pitchFamily="34" charset="-78"/>
              </a:rPr>
              <a:t>هوش مصنوعی به‌عنوان یک ابزار قدرتمند در کاهش خطاهای پزشکی که منجر به تشخیص اشتباه می‌شود ظاهر خواهد شد. برای مثال، چالش‌هایی مانند نتایج ماموگرافی منفی کاذب در موارد سرطان پستان را برطرف کرده و تشخیص ناهنجاری‌هایی را که از مشاهده انسان دور می‌شوند، تسهیل می‌کند.</a:t>
            </a:r>
          </a:p>
          <a:p>
            <a:pPr algn="r">
              <a:lnSpc>
                <a:spcPct val="150000"/>
              </a:lnSpc>
            </a:pPr>
            <a:endParaRPr lang="fa-IR" sz="1800" dirty="0">
              <a:latin typeface="Dubai Medium" panose="020B0603030403030204" pitchFamily="34" charset="-78"/>
              <a:cs typeface="Dubai Medium" panose="020B0603030403030204" pitchFamily="34" charset="-78"/>
            </a:endParaRPr>
          </a:p>
          <a:p>
            <a:pPr algn="r">
              <a:lnSpc>
                <a:spcPct val="150000"/>
              </a:lnSpc>
            </a:pPr>
            <a:r>
              <a:rPr lang="fa-IR" dirty="0">
                <a:latin typeface="Dubai Medium" panose="020B0603030403030204" pitchFamily="34" charset="-78"/>
                <a:cs typeface="Dubai Medium" panose="020B0603030403030204" pitchFamily="34" charset="-78"/>
              </a:rPr>
              <a:t>انسانی کردن مراقبت‌های بهداشتی</a:t>
            </a:r>
          </a:p>
          <a:p>
            <a:pPr algn="r">
              <a:lnSpc>
                <a:spcPct val="150000"/>
              </a:lnSpc>
            </a:pPr>
            <a:r>
              <a:rPr lang="fa-IR" sz="1800" dirty="0">
                <a:latin typeface="Dubai Medium" panose="020B0603030403030204" pitchFamily="34" charset="-78"/>
                <a:cs typeface="Dubai Medium" panose="020B0603030403030204" pitchFamily="34" charset="-78"/>
              </a:rPr>
              <a:t>تأثیرگذارترین کاربرد هوش مصنوعی در پزشکت ممکن است در انسان‌سازی مجدد تجربیات مراقبت‌های بهداشتی باشد. با رهایی پزشکان از وظایف دست‌وپا گیر، هوش مصنوعی تمرکز پزشکان را بر بیماران بازمی‌گرداند و ارائه مراقبت‌های دلسوزانه را تقویت می‌کند.</a:t>
            </a:r>
          </a:p>
          <a:p>
            <a:pPr algn="r">
              <a:lnSpc>
                <a:spcPct val="150000"/>
              </a:lnSpc>
            </a:pPr>
            <a:endParaRPr lang="fa-IR" sz="1800" dirty="0">
              <a:latin typeface="Dubai Medium" panose="020B0603030403030204" pitchFamily="34" charset="-78"/>
              <a:cs typeface="Dubai Medium" panose="020B0603030403030204" pitchFamily="34" charset="-78"/>
            </a:endParaRPr>
          </a:p>
          <a:p>
            <a:pPr algn="r">
              <a:lnSpc>
                <a:spcPct val="150000"/>
              </a:lnSpc>
            </a:pPr>
            <a:r>
              <a:rPr lang="fa-IR" dirty="0">
                <a:latin typeface="Dubai Medium" panose="020B0603030403030204" pitchFamily="34" charset="-78"/>
                <a:cs typeface="Dubai Medium" panose="020B0603030403030204" pitchFamily="34" charset="-78"/>
              </a:rPr>
              <a:t>تشخیص از طریق تصویربرداری</a:t>
            </a:r>
          </a:p>
          <a:p>
            <a:pPr algn="r">
              <a:lnSpc>
                <a:spcPct val="150000"/>
              </a:lnSpc>
            </a:pPr>
            <a:r>
              <a:rPr lang="fa-IR" sz="1800" dirty="0">
                <a:latin typeface="Dubai Medium" panose="020B0603030403030204" pitchFamily="34" charset="-78"/>
                <a:cs typeface="Dubai Medium" panose="020B0603030403030204" pitchFamily="34" charset="-78"/>
              </a:rPr>
              <a:t>افق کاربردهای هوش مصنوعی پزشکی در تشخیص می‌تواند مفهوم و کاربردهای عکس‌برداری را متحول کند. به‌عنوان یک واقعیت در آینده، تشخیص را می‌توان از طریق عکس‌ها بسیار ساده‌تر از امروز کرد.</a:t>
            </a:r>
            <a:endParaRPr lang="en-US" sz="18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00097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C84F3-C7C9-5342-08C3-35947257ECAB}"/>
              </a:ext>
            </a:extLst>
          </p:cNvPr>
          <p:cNvSpPr txBox="1"/>
          <p:nvPr/>
        </p:nvSpPr>
        <p:spPr>
          <a:xfrm>
            <a:off x="989012" y="420484"/>
            <a:ext cx="10820400" cy="6017032"/>
          </a:xfrm>
          <a:prstGeom prst="rect">
            <a:avLst/>
          </a:prstGeom>
          <a:noFill/>
        </p:spPr>
        <p:txBody>
          <a:bodyPr wrap="square" rtlCol="0">
            <a:spAutoFit/>
          </a:bodyPr>
          <a:lstStyle/>
          <a:p>
            <a:pPr algn="r">
              <a:lnSpc>
                <a:spcPct val="150000"/>
              </a:lnSpc>
            </a:pPr>
            <a:r>
              <a:rPr lang="fa-IR" sz="2200" dirty="0">
                <a:latin typeface="Dubai Medium" panose="020B0603030403030204" pitchFamily="34" charset="-78"/>
                <a:cs typeface="Dubai Medium" panose="020B0603030403030204" pitchFamily="34" charset="-78"/>
              </a:rPr>
              <a:t>دموکراتیک کردن دسترسی به داده‌ها</a:t>
            </a:r>
          </a:p>
          <a:p>
            <a:pPr algn="r">
              <a:lnSpc>
                <a:spcPct val="150000"/>
              </a:lnSpc>
            </a:pPr>
            <a:r>
              <a:rPr lang="fa-IR" sz="1600" dirty="0">
                <a:latin typeface="Dubai Medium" panose="020B0603030403030204" pitchFamily="34" charset="-78"/>
                <a:cs typeface="Dubai Medium" panose="020B0603030403030204" pitchFamily="34" charset="-78"/>
              </a:rPr>
              <a:t>صرفاً ایجاد محصولات هوش مصنوعی در علوم پزشکی کافی نیست. دسترسی عادلانه در این زمینه امری محوری است. کاربرد هوش مصنوعی در پزشکی باید از مرزهای جغرافیایی فراتر رود. با گنجاندن جزئیات مدل‌های هوش مصنوعی در مجموعه داده‌های آموزشی در سطح جهانی، هوش مصنوعی می‌تواند مزایای خود را به طور جهانی تعمیم داده و گسترش دهد.</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r>
              <a:rPr lang="fa-IR" sz="2200" dirty="0">
                <a:latin typeface="Dubai Medium" panose="020B0603030403030204" pitchFamily="34" charset="-78"/>
                <a:cs typeface="Dubai Medium" panose="020B0603030403030204" pitchFamily="34" charset="-78"/>
              </a:rPr>
              <a:t>همگرایی اینترنت اشیاء پزشکی</a:t>
            </a:r>
            <a:endParaRPr lang="en-US" sz="2200" dirty="0">
              <a:latin typeface="Dubai Medium" panose="020B0603030403030204" pitchFamily="34" charset="-78"/>
              <a:cs typeface="Dubai Medium" panose="020B0603030403030204" pitchFamily="34" charset="-78"/>
            </a:endParaRPr>
          </a:p>
          <a:p>
            <a:pPr algn="r">
              <a:lnSpc>
                <a:spcPct val="150000"/>
              </a:lnSpc>
            </a:pPr>
            <a:r>
              <a:rPr lang="fa-IR" sz="1600" dirty="0">
                <a:latin typeface="Dubai Medium" panose="020B0603030403030204" pitchFamily="34" charset="-78"/>
                <a:cs typeface="Dubai Medium" panose="020B0603030403030204" pitchFamily="34" charset="-78"/>
              </a:rPr>
              <a:t>یکی از مهم‌ترین کاربردهای هوش مصنوعی در آینده که با ادغام آن با دستگاه‌های اینترنت اشیا ممکن است، ردیابی و پیشگیری از بیماری خواهد بود. تکثیر دستگاه‌ها و برنامه‌های تلفن همراه نقشی اساسی در ردیابی و پیشگیری از بیماری‌های مزمن دارد و بینش‌های ارزشمندی را هم به بیماران و هم به پزشکان ارائه می‌دهد.</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r>
              <a:rPr lang="fa-IR" sz="2200" dirty="0">
                <a:latin typeface="Dubai Medium" panose="020B0603030403030204" pitchFamily="34" charset="-78"/>
                <a:cs typeface="Dubai Medium" panose="020B0603030403030204" pitchFamily="34" charset="-78"/>
              </a:rPr>
              <a:t>تلفیق هوش مصنوعی و پزشکی</a:t>
            </a:r>
          </a:p>
          <a:p>
            <a:pPr algn="r">
              <a:lnSpc>
                <a:spcPct val="150000"/>
              </a:lnSpc>
            </a:pPr>
            <a:r>
              <a:rPr lang="fa-IR" sz="1600" dirty="0">
                <a:latin typeface="Dubai Medium" panose="020B0603030403030204" pitchFamily="34" charset="-78"/>
                <a:cs typeface="Dubai Medium" panose="020B0603030403030204" pitchFamily="34" charset="-78"/>
              </a:rPr>
              <a:t>کاربر هوش مصنوعی در پزشکی دامنه‌های زیادی را در برمی‌گیرد و این سفر تازه آغازشده است. همان‌طور که ما به دیجیتالی کردن داده‌های پزشکی می‌پردازیم، پتانسیل هوش مصنوعی بیشتر شکوفا می‌شود. این تکامل پزشکان را برای تصمیم‌گیری دقیق و مقرون‌به‌صرفه در فرآیندهای تحلیلی پیچیده مجهز می‌کند و روند تشخیص و درمان بسیار سریع و مقرون‌به‌صرفه خواهد شد.</a:t>
            </a:r>
          </a:p>
          <a:p>
            <a:pPr algn="r">
              <a:lnSpc>
                <a:spcPct val="150000"/>
              </a:lnSpc>
            </a:pPr>
            <a:endParaRPr lang="en-US" sz="16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17461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8AD6-76AE-15B5-3821-2AF319212493}"/>
              </a:ext>
            </a:extLst>
          </p:cNvPr>
          <p:cNvSpPr>
            <a:spLocks noGrp="1"/>
          </p:cNvSpPr>
          <p:nvPr>
            <p:ph type="title"/>
          </p:nvPr>
        </p:nvSpPr>
        <p:spPr>
          <a:xfrm>
            <a:off x="1217612" y="609600"/>
            <a:ext cx="10360501" cy="1223963"/>
          </a:xfrm>
        </p:spPr>
        <p:txBody>
          <a:bodyPr>
            <a:normAutofit fontScale="90000"/>
          </a:bodyPr>
          <a:lstStyle/>
          <a:p>
            <a:pPr algn="r">
              <a:lnSpc>
                <a:spcPct val="150000"/>
              </a:lnSpc>
            </a:pPr>
            <a:r>
              <a:rPr lang="fa-IR" sz="2800" dirty="0">
                <a:latin typeface="Dubai Medium" panose="020B0603030403030204" pitchFamily="34" charset="-78"/>
                <a:cs typeface="Dubai Medium" panose="020B0603030403030204" pitchFamily="34" charset="-78"/>
              </a:rPr>
              <a:t>نتیجه گیری :</a:t>
            </a:r>
            <a:br>
              <a:rPr lang="fa-IR" sz="2800" dirty="0">
                <a:latin typeface="Dubai Medium" panose="020B0603030403030204" pitchFamily="34" charset="-78"/>
                <a:cs typeface="Dubai Medium" panose="020B0603030403030204" pitchFamily="34" charset="-78"/>
              </a:rPr>
            </a:br>
            <a:r>
              <a:rPr lang="fa-IR" sz="1800" dirty="0">
                <a:latin typeface="Dubai Medium" panose="020B0603030403030204" pitchFamily="34" charset="-78"/>
                <a:cs typeface="Dubai Medium" panose="020B0603030403030204" pitchFamily="34" charset="-78"/>
              </a:rPr>
              <a:t>به طور خلاصه، آینده هوش مصنوعی در پزشکی نویدبخش است ولی این امر مشروط به همکاری چند رشته‌ای، دسترسی عادلانه به داده‌ها ومدل‌های توسعه‌یافته و همسویی استراتژیک با فناوری‌های نوظهور مراقبت‌های بهداشتی است. تاثیر هوش مصنوعی در پزشکی امروزه امری انکار ناپذیر بوده و قطعا در آینده موارد بسیار بیشتری از استفاده از هوش مصنوعی در پزشکی ظهور خواهند کرد.</a:t>
            </a:r>
            <a:endParaRPr lang="en-US" sz="1800" dirty="0">
              <a:latin typeface="Dubai Medium" panose="020B0603030403030204" pitchFamily="34" charset="-78"/>
              <a:cs typeface="Dubai Medium" panose="020B0603030403030204" pitchFamily="34" charset="-78"/>
            </a:endParaRPr>
          </a:p>
        </p:txBody>
      </p:sp>
      <p:pic>
        <p:nvPicPr>
          <p:cNvPr id="5" name="Content Placeholder 4" descr="A person in a medical uniform&#10;&#10;Description automatically generated">
            <a:extLst>
              <a:ext uri="{FF2B5EF4-FFF2-40B4-BE49-F238E27FC236}">
                <a16:creationId xmlns:a16="http://schemas.microsoft.com/office/drawing/2014/main" id="{5FD2BC20-2ADA-BD90-3F7D-7989BA50C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12" y="1981200"/>
            <a:ext cx="4462463" cy="4462463"/>
          </a:xfrm>
        </p:spPr>
      </p:pic>
    </p:spTree>
    <p:extLst>
      <p:ext uri="{BB962C8B-B14F-4D97-AF65-F5344CB8AC3E}">
        <p14:creationId xmlns:p14="http://schemas.microsoft.com/office/powerpoint/2010/main" val="165765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2F0-82DA-1E0A-C183-084DC2FECA1F}"/>
              </a:ext>
            </a:extLst>
          </p:cNvPr>
          <p:cNvSpPr>
            <a:spLocks noGrp="1"/>
          </p:cNvSpPr>
          <p:nvPr>
            <p:ph type="title"/>
          </p:nvPr>
        </p:nvSpPr>
        <p:spPr>
          <a:xfrm>
            <a:off x="1614623" y="381000"/>
            <a:ext cx="8938472" cy="2764335"/>
          </a:xfrm>
        </p:spPr>
        <p:txBody>
          <a:bodyPr>
            <a:normAutofit/>
          </a:bodyPr>
          <a:lstStyle/>
          <a:p>
            <a:pPr algn="ctr"/>
            <a:r>
              <a:rPr lang="fa-IR" sz="3200" dirty="0">
                <a:latin typeface="Dubai Medium" panose="020B0603030403030204" pitchFamily="34" charset="-78"/>
                <a:cs typeface="Dubai Medium" panose="020B0603030403030204" pitchFamily="34" charset="-78"/>
              </a:rPr>
              <a:t>ممنون از توجه و همراهی شما</a:t>
            </a:r>
            <a:endParaRPr lang="en-US" sz="3200" dirty="0">
              <a:latin typeface="Dubai Medium" panose="020B0603030403030204" pitchFamily="34" charset="-78"/>
              <a:cs typeface="Dubai Medium" panose="020B0603030403030204" pitchFamily="34" charset="-78"/>
            </a:endParaRPr>
          </a:p>
        </p:txBody>
      </p:sp>
      <p:sp>
        <p:nvSpPr>
          <p:cNvPr id="3" name="Text Placeholder 2">
            <a:extLst>
              <a:ext uri="{FF2B5EF4-FFF2-40B4-BE49-F238E27FC236}">
                <a16:creationId xmlns:a16="http://schemas.microsoft.com/office/drawing/2014/main" id="{EA1454B6-249B-9350-4D1F-D23A92C60BAE}"/>
              </a:ext>
            </a:extLst>
          </p:cNvPr>
          <p:cNvSpPr>
            <a:spLocks noGrp="1"/>
          </p:cNvSpPr>
          <p:nvPr>
            <p:ph type="body" idx="1"/>
          </p:nvPr>
        </p:nvSpPr>
        <p:spPr>
          <a:xfrm>
            <a:off x="2741612" y="4343400"/>
            <a:ext cx="7069519" cy="1220933"/>
          </a:xfrm>
        </p:spPr>
        <p:txBody>
          <a:bodyPr>
            <a:normAutofit/>
          </a:bodyPr>
          <a:lstStyle/>
          <a:p>
            <a:pPr algn="r"/>
            <a:r>
              <a:rPr lang="fa-IR" sz="1600" dirty="0">
                <a:latin typeface="Dubai Medium" panose="020B0603030403030204" pitchFamily="34" charset="-78"/>
                <a:cs typeface="Dubai Medium" panose="020B0603030403030204" pitchFamily="34" charset="-78"/>
              </a:rPr>
              <a:t>منابع :</a:t>
            </a:r>
          </a:p>
          <a:p>
            <a:pPr algn="r"/>
            <a:r>
              <a:rPr lang="en-US" sz="1600" dirty="0">
                <a:latin typeface="Dubai Medium" panose="020B0603030403030204" pitchFamily="34" charset="-78"/>
                <a:cs typeface="Dubai Medium" panose="020B0603030403030204" pitchFamily="34" charset="-78"/>
              </a:rPr>
              <a:t>https://maktabkhooneh.org/mag/application-of-artificial-intelligence-in-medicine/</a:t>
            </a:r>
          </a:p>
        </p:txBody>
      </p:sp>
    </p:spTree>
    <p:extLst>
      <p:ext uri="{BB962C8B-B14F-4D97-AF65-F5344CB8AC3E}">
        <p14:creationId xmlns:p14="http://schemas.microsoft.com/office/powerpoint/2010/main" val="41809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8BFA72-5F1F-B55F-65F7-3EF40012964F}"/>
              </a:ext>
            </a:extLst>
          </p:cNvPr>
          <p:cNvSpPr>
            <a:spLocks noGrp="1"/>
          </p:cNvSpPr>
          <p:nvPr>
            <p:ph idx="1"/>
          </p:nvPr>
        </p:nvSpPr>
        <p:spPr>
          <a:xfrm>
            <a:off x="1217612" y="457200"/>
            <a:ext cx="10360501" cy="6096000"/>
          </a:xfrm>
        </p:spPr>
        <p:txBody>
          <a:bodyPr>
            <a:normAutofit/>
          </a:bodyPr>
          <a:lstStyle/>
          <a:p>
            <a:pPr marL="0" indent="0" algn="r">
              <a:buNone/>
            </a:pPr>
            <a:r>
              <a:rPr lang="fa-IR" sz="3200" dirty="0">
                <a:latin typeface="Dubai Medium" panose="020B0603030403030204" pitchFamily="34" charset="-78"/>
                <a:cs typeface="Dubai Medium" panose="020B0603030403030204" pitchFamily="34" charset="-78"/>
              </a:rPr>
              <a:t>فهرست :</a:t>
            </a:r>
          </a:p>
          <a:p>
            <a:pPr marL="0" indent="0" algn="r">
              <a:buNone/>
            </a:pPr>
            <a:r>
              <a:rPr lang="fa-IR" dirty="0">
                <a:latin typeface="Dubai Medium" panose="020B0603030403030204" pitchFamily="34" charset="-78"/>
                <a:cs typeface="Dubai Medium" panose="020B0603030403030204" pitchFamily="34" charset="-78"/>
              </a:rPr>
              <a:t>کاربرد هوش مصنوعی در پزشکی</a:t>
            </a:r>
          </a:p>
          <a:p>
            <a:pPr marL="0" indent="0" algn="r">
              <a:buNone/>
            </a:pPr>
            <a:r>
              <a:rPr lang="fa-IR" sz="1800" dirty="0">
                <a:latin typeface="Dubai Medium" panose="020B0603030403030204" pitchFamily="34" charset="-78"/>
                <a:cs typeface="Dubai Medium" panose="020B0603030403030204" pitchFamily="34" charset="-78"/>
              </a:rPr>
              <a:t>1. تشخیص بیماری با هوش مصنوعی</a:t>
            </a:r>
          </a:p>
          <a:p>
            <a:pPr marL="0" indent="0" algn="r">
              <a:buNone/>
            </a:pPr>
            <a:r>
              <a:rPr lang="fa-IR" sz="1800" dirty="0">
                <a:latin typeface="Dubai Medium" panose="020B0603030403030204" pitchFamily="34" charset="-78"/>
                <a:cs typeface="Dubai Medium" panose="020B0603030403030204" pitchFamily="34" charset="-78"/>
              </a:rPr>
              <a:t>٢. تولید سریع دارو با هوش مصنوعی</a:t>
            </a:r>
          </a:p>
          <a:p>
            <a:pPr marL="0" indent="0" algn="r">
              <a:buNone/>
            </a:pPr>
            <a:r>
              <a:rPr lang="fa-IR" sz="1800" dirty="0">
                <a:latin typeface="Dubai Medium" panose="020B0603030403030204" pitchFamily="34" charset="-78"/>
                <a:cs typeface="Dubai Medium" panose="020B0603030403030204" pitchFamily="34" charset="-78"/>
              </a:rPr>
              <a:t>٣. پرستاری مجازی </a:t>
            </a:r>
          </a:p>
          <a:p>
            <a:pPr marL="0" indent="0" algn="r">
              <a:buNone/>
            </a:pPr>
            <a:r>
              <a:rPr lang="fa-IR" sz="1800" dirty="0">
                <a:latin typeface="Dubai Medium" panose="020B0603030403030204" pitchFamily="34" charset="-78"/>
                <a:cs typeface="Dubai Medium" panose="020B0603030403030204" pitchFamily="34" charset="-78"/>
              </a:rPr>
              <a:t>4. درمان مناسب برای فرد</a:t>
            </a:r>
          </a:p>
          <a:p>
            <a:pPr marL="0" indent="0" algn="r">
              <a:buNone/>
            </a:pPr>
            <a:r>
              <a:rPr lang="fa-IR" sz="1800" dirty="0">
                <a:latin typeface="Dubai Medium" panose="020B0603030403030204" pitchFamily="34" charset="-78"/>
                <a:cs typeface="Dubai Medium" panose="020B0603030403030204" pitchFamily="34" charset="-78"/>
              </a:rPr>
              <a:t>5. تقویت دست‌کاری ژنتیکی</a:t>
            </a:r>
          </a:p>
          <a:p>
            <a:pPr marL="0" indent="0" algn="r">
              <a:buNone/>
            </a:pPr>
            <a:r>
              <a:rPr lang="fa-IR" dirty="0">
                <a:latin typeface="Dubai Medium" panose="020B0603030403030204" pitchFamily="34" charset="-78"/>
                <a:cs typeface="Dubai Medium" panose="020B0603030403030204" pitchFamily="34" charset="-78"/>
              </a:rPr>
              <a:t>کاربرد هوش مصنوعی در پزشکی برای آینده</a:t>
            </a:r>
            <a:endParaRPr lang="en-US"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F8386956-BEFF-D6EA-6D9F-6BECF1948921}"/>
              </a:ext>
            </a:extLst>
          </p:cNvPr>
          <p:cNvSpPr>
            <a:spLocks noGrp="1"/>
          </p:cNvSpPr>
          <p:nvPr>
            <p:ph sz="half" idx="1"/>
          </p:nvPr>
        </p:nvSpPr>
        <p:spPr>
          <a:xfrm>
            <a:off x="912813" y="533400"/>
            <a:ext cx="5384748" cy="5638800"/>
          </a:xfrm>
        </p:spPr>
        <p:txBody>
          <a:bodyPr>
            <a:normAutofit/>
          </a:bodyPr>
          <a:lstStyle/>
          <a:p>
            <a:pPr algn="r">
              <a:lnSpc>
                <a:spcPct val="150000"/>
              </a:lnSpc>
            </a:pPr>
            <a:r>
              <a:rPr lang="fa-IR" sz="1800" dirty="0">
                <a:latin typeface="Dubai Medium" panose="020B0603030403030204" pitchFamily="34" charset="-78"/>
                <a:cs typeface="Dubai Medium" panose="020B0603030403030204" pitchFamily="34" charset="-78"/>
              </a:rPr>
              <a:t>در آینده نزدیک، به دلیل پیشرفت‌های چشم‌گیری که در هوش مصنوعی (</a:t>
            </a:r>
            <a:r>
              <a:rPr lang="en-US" sz="1800" dirty="0">
                <a:latin typeface="Dubai Medium" panose="020B0603030403030204" pitchFamily="34" charset="-78"/>
                <a:cs typeface="Dubai Medium" panose="020B0603030403030204" pitchFamily="34" charset="-78"/>
              </a:rPr>
              <a:t>Artificial Intelligence) </a:t>
            </a:r>
            <a:r>
              <a:rPr lang="fa-IR" sz="1800" dirty="0">
                <a:latin typeface="Dubai Medium" panose="020B0603030403030204" pitchFamily="34" charset="-78"/>
                <a:cs typeface="Dubai Medium" panose="020B0603030403030204" pitchFamily="34" charset="-78"/>
              </a:rPr>
              <a:t>به وجود آمده است، بیماران امکان دارد قبل از مراجعه به پزشک با کامپیوترها و سیستم‌های هوش مصنوعی دیدار کنند. عجیب است اما واقعاً این اتفاق غیرمحتمل نیست. داده‌های رو به رشد سوابق پزشکی و تصویربرداری، پزشکی مبتنی بر هوش مصنوعی را قادر می‌سازد و نحوه حل مشکلات بالینی را برای پزشکان و محققان تغییر می‌دهد. علیرغم توانایی هوش مصنوعی در عملکرد بهتر از پزشکان در برخی از وظایف، ادغام آن در عمل پزشکی روزانه به دلیل نگرانی‌های نظارتی هنوز به چشم‌انداز روشنی نرسیده است.</a:t>
            </a:r>
            <a:endParaRPr lang="en-US" sz="1800" dirty="0">
              <a:latin typeface="Dubai Medium" panose="020B0603030403030204" pitchFamily="34" charset="-78"/>
              <a:cs typeface="Dubai Medium" panose="020B0603030403030204" pitchFamily="34" charset="-78"/>
            </a:endParaRPr>
          </a:p>
        </p:txBody>
      </p:sp>
      <p:pic>
        <p:nvPicPr>
          <p:cNvPr id="6" name="Content Placeholder 5" descr="A group of people in lab coats&#10;&#10;Description automatically generated">
            <a:extLst>
              <a:ext uri="{FF2B5EF4-FFF2-40B4-BE49-F238E27FC236}">
                <a16:creationId xmlns:a16="http://schemas.microsoft.com/office/drawing/2014/main" id="{326135A1-CE37-9F33-C31C-A993AB67359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9937" r="2" b="2142"/>
          <a:stretch/>
        </p:blipFill>
        <p:spPr>
          <a:xfrm>
            <a:off x="6466041" y="533400"/>
            <a:ext cx="5113344" cy="5638800"/>
          </a:xfrm>
          <a:noFill/>
        </p:spPr>
      </p:pic>
    </p:spTree>
    <p:extLst>
      <p:ext uri="{BB962C8B-B14F-4D97-AF65-F5344CB8AC3E}">
        <p14:creationId xmlns:p14="http://schemas.microsoft.com/office/powerpoint/2010/main" val="258843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60D1-B089-A492-ED85-D40E105ACD44}"/>
              </a:ext>
            </a:extLst>
          </p:cNvPr>
          <p:cNvSpPr>
            <a:spLocks noGrp="1"/>
          </p:cNvSpPr>
          <p:nvPr>
            <p:ph type="ctrTitle"/>
          </p:nvPr>
        </p:nvSpPr>
        <p:spPr>
          <a:xfrm>
            <a:off x="1625176" y="584201"/>
            <a:ext cx="8735325" cy="939800"/>
          </a:xfrm>
        </p:spPr>
        <p:txBody>
          <a:bodyPr>
            <a:normAutofit/>
          </a:bodyPr>
          <a:lstStyle/>
          <a:p>
            <a:pPr algn="r"/>
            <a:r>
              <a:rPr lang="fa-IR" sz="2800" dirty="0">
                <a:latin typeface="Dubai Medium" panose="020B0603030403030204" pitchFamily="34" charset="-78"/>
                <a:cs typeface="Dubai Medium" panose="020B0603030403030204" pitchFamily="34" charset="-78"/>
              </a:rPr>
              <a:t>چشم‌انداز هوش مصنوعی پزشکی</a:t>
            </a:r>
            <a:endParaRPr lang="en-US" sz="2800" dirty="0">
              <a:latin typeface="Dubai Medium" panose="020B0603030403030204" pitchFamily="34" charset="-78"/>
              <a:cs typeface="Dubai Medium" panose="020B0603030403030204" pitchFamily="34" charset="-78"/>
            </a:endParaRPr>
          </a:p>
        </p:txBody>
      </p:sp>
      <p:sp>
        <p:nvSpPr>
          <p:cNvPr id="4" name="TextBox 3">
            <a:extLst>
              <a:ext uri="{FF2B5EF4-FFF2-40B4-BE49-F238E27FC236}">
                <a16:creationId xmlns:a16="http://schemas.microsoft.com/office/drawing/2014/main" id="{A9B365A2-8F01-E232-EC8F-26721E2F9DC6}"/>
              </a:ext>
            </a:extLst>
          </p:cNvPr>
          <p:cNvSpPr txBox="1"/>
          <p:nvPr/>
        </p:nvSpPr>
        <p:spPr>
          <a:xfrm>
            <a:off x="1446212" y="1752600"/>
            <a:ext cx="8991600" cy="3381695"/>
          </a:xfrm>
          <a:prstGeom prst="rect">
            <a:avLst/>
          </a:prstGeom>
          <a:noFill/>
        </p:spPr>
        <p:txBody>
          <a:bodyPr wrap="square" rtlCol="0">
            <a:spAutoFit/>
          </a:bodyPr>
          <a:lstStyle/>
          <a:p>
            <a:pPr algn="r">
              <a:lnSpc>
                <a:spcPct val="150000"/>
              </a:lnSpc>
            </a:pPr>
            <a:r>
              <a:rPr lang="fa-IR" sz="1800" dirty="0">
                <a:latin typeface="Dubai Medium" panose="020B0603030403030204" pitchFamily="34" charset="-78"/>
                <a:cs typeface="Dubai Medium" panose="020B0603030403030204" pitchFamily="34" charset="-78"/>
              </a:rPr>
              <a:t>- پیشرفت در قدرت محاسباتی : تکامل قابلیت‌های محاسباتی باعث ادغام هوش مصنوعی در اقدامات پزشکی می‌شود.</a:t>
            </a:r>
          </a:p>
          <a:p>
            <a:pPr algn="r">
              <a:lnSpc>
                <a:spcPct val="150000"/>
              </a:lnSpc>
            </a:pPr>
            <a:r>
              <a:rPr lang="fa-IR" sz="1800" dirty="0">
                <a:latin typeface="Dubai Medium" panose="020B0603030403030204" pitchFamily="34" charset="-78"/>
                <a:cs typeface="Dubai Medium" panose="020B0603030403030204" pitchFamily="34" charset="-78"/>
              </a:rPr>
              <a:t>- الگوریتم‌های یادگیری : استفاده از الگوریتم‌های یادگیری ماشین پیچیده، پتانسیل و کاربرد هوش مصنوعی در پزشکی را افزایش می‌دهد.</a:t>
            </a:r>
          </a:p>
          <a:p>
            <a:pPr algn="r">
              <a:lnSpc>
                <a:spcPct val="150000"/>
              </a:lnSpc>
            </a:pPr>
            <a:r>
              <a:rPr lang="fa-IR" sz="1800" dirty="0">
                <a:latin typeface="Dubai Medium" panose="020B0603030403030204" pitchFamily="34" charset="-78"/>
                <a:cs typeface="Dubai Medium" panose="020B0603030403030204" pitchFamily="34" charset="-78"/>
              </a:rPr>
              <a:t>- فراوانی داده‌های پزشکی : در دسترس بودن مجموعه داده‌های وسیعی که از سوابق پزشکی تهیه شده‌اند، کاربرد هوش مصنوعی در بهداشت و درمان را بیشتر تقویت می‌کند.</a:t>
            </a:r>
          </a:p>
          <a:p>
            <a:pPr algn="r">
              <a:lnSpc>
                <a:spcPct val="150000"/>
              </a:lnSpc>
            </a:pPr>
            <a:r>
              <a:rPr lang="fa-IR" sz="1800" dirty="0">
                <a:latin typeface="Dubai Medium" panose="020B0603030403030204" pitchFamily="34" charset="-78"/>
                <a:cs typeface="Dubai Medium" panose="020B0603030403030204" pitchFamily="34" charset="-78"/>
              </a:rPr>
              <a:t>- دستگاه‌های بهداشتی پوشیدنی : تکثیر دستگاه‌های پوشیدنی سلامت تأثیر هوش مصنوعی بر نظارت بر سلامت را تقویت می‌کند.</a:t>
            </a:r>
            <a:endParaRPr lang="en-US" sz="18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42580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6C1B-F657-62FE-E7CA-735469635A94}"/>
              </a:ext>
            </a:extLst>
          </p:cNvPr>
          <p:cNvSpPr>
            <a:spLocks noGrp="1"/>
          </p:cNvSpPr>
          <p:nvPr>
            <p:ph type="title"/>
          </p:nvPr>
        </p:nvSpPr>
        <p:spPr/>
        <p:txBody>
          <a:bodyPr>
            <a:normAutofit/>
          </a:bodyPr>
          <a:lstStyle/>
          <a:p>
            <a:pPr algn="r"/>
            <a:r>
              <a:rPr lang="fa-IR" sz="3200" dirty="0">
                <a:latin typeface="Dubai Medium" panose="020B0603030403030204" pitchFamily="34" charset="-78"/>
                <a:cs typeface="Dubai Medium" panose="020B0603030403030204" pitchFamily="34" charset="-78"/>
              </a:rPr>
              <a:t>کاربرد هوش مصنوعی در پزشکی</a:t>
            </a:r>
            <a:endParaRPr lang="en-US" sz="3200" dirty="0">
              <a:latin typeface="Dubai Medium" panose="020B0603030403030204" pitchFamily="34" charset="-78"/>
              <a:cs typeface="Dubai Medium" panose="020B0603030403030204" pitchFamily="34" charset="-78"/>
            </a:endParaRPr>
          </a:p>
        </p:txBody>
      </p:sp>
      <p:pic>
        <p:nvPicPr>
          <p:cNvPr id="6" name="Content Placeholder 5" descr="A digital image of a human heart&#10;&#10;Description automatically generated">
            <a:extLst>
              <a:ext uri="{FF2B5EF4-FFF2-40B4-BE49-F238E27FC236}">
                <a16:creationId xmlns:a16="http://schemas.microsoft.com/office/drawing/2014/main" id="{8758548F-20F4-5B4E-045B-BC61DDDAB3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5588" y="1706563"/>
            <a:ext cx="4465637" cy="4465637"/>
          </a:xfrm>
        </p:spPr>
      </p:pic>
      <p:sp>
        <p:nvSpPr>
          <p:cNvPr id="4" name="Content Placeholder 3">
            <a:extLst>
              <a:ext uri="{FF2B5EF4-FFF2-40B4-BE49-F238E27FC236}">
                <a16:creationId xmlns:a16="http://schemas.microsoft.com/office/drawing/2014/main" id="{0EF2FC5F-7BD5-B96B-FAF2-6C9FAB3A2F39}"/>
              </a:ext>
            </a:extLst>
          </p:cNvPr>
          <p:cNvSpPr>
            <a:spLocks noGrp="1"/>
          </p:cNvSpPr>
          <p:nvPr>
            <p:ph sz="half" idx="2"/>
          </p:nvPr>
        </p:nvSpPr>
        <p:spPr>
          <a:xfrm>
            <a:off x="6399133" y="1706880"/>
            <a:ext cx="5078677" cy="4465320"/>
          </a:xfrm>
        </p:spPr>
        <p:txBody>
          <a:bodyPr>
            <a:noAutofit/>
          </a:bodyPr>
          <a:lstStyle/>
          <a:p>
            <a:pPr algn="r">
              <a:lnSpc>
                <a:spcPct val="150000"/>
              </a:lnSpc>
            </a:pPr>
            <a:r>
              <a:rPr lang="fa-IR" sz="1600" dirty="0">
                <a:latin typeface="Dubai Medium" panose="020B0603030403030204" pitchFamily="34" charset="-78"/>
                <a:cs typeface="Dubai Medium" panose="020B0603030403030204" pitchFamily="34" charset="-78"/>
              </a:rPr>
              <a:t>در چشم‌انداز وسیع مراقبت‌های بهداشتی، هوش مصنوعی آماده است تا به‌عنوان یک نیروی دگرگون کننده عمل کرده و از انبوه داده‌های موجود برای ایجاد تغییرات اساسی در زمینه پزشکی استفاده کند. با استفاده از هوش مصنوعی و الگوریتم‌های یادگیری آن، انسان‌ها بینش‌هایی را در مورد تشخیص، رویکردهای درمانی و روش‌های مراقبت به دست می‌آورند. در اینجا نمونه‌های ملموسی از کاربرد هوش مصنوعی در حوزه پزشکی آورده شده که هم برای بیماران و هم متخصصان مراقبت‌های بهداشتی مفید است.</a:t>
            </a:r>
            <a:endParaRPr lang="en-US" sz="16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116751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92160-3FE2-0F98-7B49-8767453ACA69}"/>
              </a:ext>
            </a:extLst>
          </p:cNvPr>
          <p:cNvSpPr txBox="1"/>
          <p:nvPr/>
        </p:nvSpPr>
        <p:spPr>
          <a:xfrm>
            <a:off x="1065212" y="997565"/>
            <a:ext cx="10515600" cy="4862870"/>
          </a:xfrm>
          <a:prstGeom prst="rect">
            <a:avLst/>
          </a:prstGeom>
          <a:noFill/>
        </p:spPr>
        <p:txBody>
          <a:bodyPr wrap="square" rtlCol="0">
            <a:spAutoFit/>
          </a:bodyPr>
          <a:lstStyle/>
          <a:p>
            <a:pPr algn="r">
              <a:lnSpc>
                <a:spcPct val="150000"/>
              </a:lnSpc>
            </a:pPr>
            <a:r>
              <a:rPr lang="fa-IR" sz="1600" dirty="0">
                <a:latin typeface="Dubai Medium" panose="020B0603030403030204" pitchFamily="34" charset="-78"/>
                <a:cs typeface="Dubai Medium" panose="020B0603030403030204" pitchFamily="34" charset="-78"/>
              </a:rPr>
              <a:t>1. تشخیص بیماری با هوش مصنوعی</a:t>
            </a:r>
          </a:p>
          <a:p>
            <a:pPr algn="r">
              <a:lnSpc>
                <a:spcPct val="150000"/>
              </a:lnSpc>
            </a:pPr>
            <a:r>
              <a:rPr lang="fa-IR" sz="1600" dirty="0">
                <a:latin typeface="Dubai Medium" panose="020B0603030403030204" pitchFamily="34" charset="-78"/>
                <a:cs typeface="Dubai Medium" panose="020B0603030403030204" pitchFamily="34" charset="-78"/>
              </a:rPr>
              <a:t>تشخیص دقیق برای درمان مؤثر بسیار مهم است. تشخیص اشتباه می‌تواند منجر به عواقب قابل‌توجهی شود که بر اهمیت آن تأکید می‌کند. کاربرد هوش مصنوعی در تشخیص بیماری و مراقبت‌های بهداشتی مزایای متعددی را برای بخش پزشکی به همراه دارد.</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r>
              <a:rPr lang="fa-IR" sz="1600" dirty="0">
                <a:latin typeface="Dubai Medium" panose="020B0603030403030204" pitchFamily="34" charset="-78"/>
                <a:cs typeface="Dubai Medium" panose="020B0603030403030204" pitchFamily="34" charset="-78"/>
              </a:rPr>
              <a:t>کاربرد یادگیری ماشین در پزشکی</a:t>
            </a:r>
          </a:p>
          <a:p>
            <a:pPr algn="r">
              <a:lnSpc>
                <a:spcPct val="150000"/>
              </a:lnSpc>
            </a:pPr>
            <a:r>
              <a:rPr lang="fa-IR" sz="1600" dirty="0">
                <a:latin typeface="Dubai Medium" panose="020B0603030403030204" pitchFamily="34" charset="-78"/>
                <a:cs typeface="Dubai Medium" panose="020B0603030403030204" pitchFamily="34" charset="-78"/>
              </a:rPr>
              <a:t>کاربرد یادگیری ماشین در زمینه پزشکی بسیار فراوان است که از مهم‌ترین آن‌ها می‌توانیم که به موارد زیر اشاره داشته باشیم:</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r>
              <a:rPr lang="fa-IR" sz="1600" dirty="0">
                <a:latin typeface="Dubai Medium" panose="020B0603030403030204" pitchFamily="34" charset="-78"/>
                <a:cs typeface="Dubai Medium" panose="020B0603030403030204" pitchFamily="34" charset="-78"/>
              </a:rPr>
              <a:t>تشخیص تومورهای مغزی یا سرطان ریه از طریق سی تی اسکن.</a:t>
            </a:r>
          </a:p>
          <a:p>
            <a:pPr algn="r">
              <a:lnSpc>
                <a:spcPct val="150000"/>
              </a:lnSpc>
            </a:pPr>
            <a:r>
              <a:rPr lang="fa-IR" sz="1600" dirty="0">
                <a:latin typeface="Dubai Medium" panose="020B0603030403030204" pitchFamily="34" charset="-78"/>
                <a:cs typeface="Dubai Medium" panose="020B0603030403030204" pitchFamily="34" charset="-78"/>
              </a:rPr>
              <a:t>سنجش خطر ایست قلبی ناگهانی و بیماری‌های قلبی بر اساس تصاویر </a:t>
            </a:r>
            <a:r>
              <a:rPr lang="en-US" sz="1600" dirty="0">
                <a:latin typeface="Dubai Medium" panose="020B0603030403030204" pitchFamily="34" charset="-78"/>
                <a:cs typeface="Dubai Medium" panose="020B0603030403030204" pitchFamily="34" charset="-78"/>
              </a:rPr>
              <a:t>ECG </a:t>
            </a:r>
            <a:r>
              <a:rPr lang="fa-IR" sz="1600" dirty="0">
                <a:latin typeface="Dubai Medium" panose="020B0603030403030204" pitchFamily="34" charset="-78"/>
                <a:cs typeface="Dubai Medium" panose="020B0603030403030204" pitchFamily="34" charset="-78"/>
              </a:rPr>
              <a:t>و </a:t>
            </a:r>
            <a:r>
              <a:rPr lang="en-US" sz="1600" dirty="0">
                <a:latin typeface="Dubai Medium" panose="020B0603030403030204" pitchFamily="34" charset="-78"/>
                <a:cs typeface="Dubai Medium" panose="020B0603030403030204" pitchFamily="34" charset="-78"/>
              </a:rPr>
              <a:t>MRI </a:t>
            </a:r>
            <a:r>
              <a:rPr lang="fa-IR" sz="1600" dirty="0">
                <a:latin typeface="Dubai Medium" panose="020B0603030403030204" pitchFamily="34" charset="-78"/>
                <a:cs typeface="Dubai Medium" panose="020B0603030403030204" pitchFamily="34" charset="-78"/>
              </a:rPr>
              <a:t>قلب.</a:t>
            </a:r>
          </a:p>
          <a:p>
            <a:pPr algn="r">
              <a:lnSpc>
                <a:spcPct val="150000"/>
              </a:lnSpc>
            </a:pPr>
            <a:r>
              <a:rPr lang="fa-IR" sz="1600" dirty="0">
                <a:latin typeface="Dubai Medium" panose="020B0603030403030204" pitchFamily="34" charset="-78"/>
                <a:cs typeface="Dubai Medium" panose="020B0603030403030204" pitchFamily="34" charset="-78"/>
              </a:rPr>
              <a:t>طبقه‌بندی ضایعات پوستی در تصاویر پوستی.</a:t>
            </a:r>
          </a:p>
          <a:p>
            <a:pPr algn="r">
              <a:lnSpc>
                <a:spcPct val="150000"/>
              </a:lnSpc>
            </a:pPr>
            <a:r>
              <a:rPr lang="fa-IR" sz="1600" dirty="0">
                <a:latin typeface="Dubai Medium" panose="020B0603030403030204" pitchFamily="34" charset="-78"/>
                <a:cs typeface="Dubai Medium" panose="020B0603030403030204" pitchFamily="34" charset="-78"/>
              </a:rPr>
              <a:t>شناسایی علائم رتینوپاتی دیابتی در تصاویر چشم.</a:t>
            </a:r>
            <a:endParaRPr lang="en-US" sz="16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137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erson in a white coat and a blue hat&#10;&#10;Description automatically generated">
            <a:extLst>
              <a:ext uri="{FF2B5EF4-FFF2-40B4-BE49-F238E27FC236}">
                <a16:creationId xmlns:a16="http://schemas.microsoft.com/office/drawing/2014/main" id="{F39985E2-BE5A-FFD2-BD46-D7B57245D2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7200" y="1706563"/>
            <a:ext cx="4465637" cy="4465637"/>
          </a:xfrm>
        </p:spPr>
      </p:pic>
      <p:sp>
        <p:nvSpPr>
          <p:cNvPr id="9" name="TextBox 8">
            <a:extLst>
              <a:ext uri="{FF2B5EF4-FFF2-40B4-BE49-F238E27FC236}">
                <a16:creationId xmlns:a16="http://schemas.microsoft.com/office/drawing/2014/main" id="{12CD3D1F-FE8B-A86D-F4D3-6C874416092E}"/>
              </a:ext>
            </a:extLst>
          </p:cNvPr>
          <p:cNvSpPr txBox="1"/>
          <p:nvPr/>
        </p:nvSpPr>
        <p:spPr>
          <a:xfrm>
            <a:off x="1446212" y="1711045"/>
            <a:ext cx="5181600" cy="3935693"/>
          </a:xfrm>
          <a:prstGeom prst="rect">
            <a:avLst/>
          </a:prstGeom>
          <a:noFill/>
        </p:spPr>
        <p:txBody>
          <a:bodyPr wrap="square" rtlCol="0">
            <a:spAutoFit/>
          </a:bodyPr>
          <a:lstStyle/>
          <a:p>
            <a:pPr algn="r">
              <a:lnSpc>
                <a:spcPct val="150000"/>
              </a:lnSpc>
            </a:pPr>
            <a:r>
              <a:rPr lang="fa-IR" dirty="0">
                <a:latin typeface="Dubai Medium" panose="020B0603030403030204" pitchFamily="34" charset="-78"/>
                <a:cs typeface="Dubai Medium" panose="020B0603030403030204" pitchFamily="34" charset="-78"/>
              </a:rPr>
              <a:t>مزایای هوش مصنوعی در تشخیص پزشکی</a:t>
            </a:r>
          </a:p>
          <a:p>
            <a:pPr algn="r">
              <a:lnSpc>
                <a:spcPct val="150000"/>
              </a:lnSpc>
            </a:pPr>
            <a:r>
              <a:rPr lang="fa-IR" sz="1800" dirty="0">
                <a:latin typeface="Dubai Medium" panose="020B0603030403030204" pitchFamily="34" charset="-78"/>
                <a:cs typeface="Dubai Medium" panose="020B0603030403030204" pitchFamily="34" charset="-78"/>
              </a:rPr>
              <a:t>در حالی که پزشکان انسانی مهارت‌های خارق‌العاده‌ای دارند، هوش مصنوعی مجموعه مکملی از کاربردها را ارائه می‌دهد که قادر به ارزیابی سلامت بیمار بر اساس بینش‌های مقطر از داده‌های گسترده هستند. در مواردی که شامل منابع داده دیجیتالی مانند سی تی اسکن، ژنومیک، سوابق بیمار و فایل‌های دست‌نویس است، الگوریتم‌ های یادگیری ماشینی به کارایی تشخیصی قابل مقایسه با متخصصان دست می‌یابند.</a:t>
            </a:r>
            <a:endParaRPr lang="en-US" sz="18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1498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3A07-C3BB-579A-7F92-EBA1D99039BF}"/>
              </a:ext>
            </a:extLst>
          </p:cNvPr>
          <p:cNvSpPr>
            <a:spLocks noGrp="1"/>
          </p:cNvSpPr>
          <p:nvPr>
            <p:ph type="title"/>
          </p:nvPr>
        </p:nvSpPr>
        <p:spPr/>
        <p:txBody>
          <a:bodyPr>
            <a:normAutofit/>
          </a:bodyPr>
          <a:lstStyle/>
          <a:p>
            <a:pPr algn="r"/>
            <a:r>
              <a:rPr lang="fa-IR" sz="2800" dirty="0">
                <a:latin typeface="Dubai Medium" panose="020B0603030403030204" pitchFamily="34" charset="-78"/>
                <a:cs typeface="Dubai Medium" panose="020B0603030403030204" pitchFamily="34" charset="-78"/>
              </a:rPr>
              <a:t>٢. تولید سریع دارو با هوش مصنوعی</a:t>
            </a:r>
            <a:endParaRPr lang="en-US" sz="2800" dirty="0">
              <a:latin typeface="Dubai Medium" panose="020B0603030403030204" pitchFamily="34" charset="-78"/>
              <a:cs typeface="Dubai Medium" panose="020B0603030403030204" pitchFamily="34" charset="-78"/>
            </a:endParaRPr>
          </a:p>
        </p:txBody>
      </p:sp>
      <p:pic>
        <p:nvPicPr>
          <p:cNvPr id="6" name="Content Placeholder 5" descr="A person touching a pill&#10;&#10;Description automatically generated">
            <a:extLst>
              <a:ext uri="{FF2B5EF4-FFF2-40B4-BE49-F238E27FC236}">
                <a16:creationId xmlns:a16="http://schemas.microsoft.com/office/drawing/2014/main" id="{E2E41F9B-B353-5137-45D2-75E0F39AA4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98612" y="1706563"/>
            <a:ext cx="4724400" cy="4465637"/>
          </a:xfrm>
        </p:spPr>
      </p:pic>
      <p:sp>
        <p:nvSpPr>
          <p:cNvPr id="7" name="TextBox 6">
            <a:extLst>
              <a:ext uri="{FF2B5EF4-FFF2-40B4-BE49-F238E27FC236}">
                <a16:creationId xmlns:a16="http://schemas.microsoft.com/office/drawing/2014/main" id="{A5B876CA-E90D-E438-526E-9501ABCAE842}"/>
              </a:ext>
            </a:extLst>
          </p:cNvPr>
          <p:cNvSpPr txBox="1"/>
          <p:nvPr/>
        </p:nvSpPr>
        <p:spPr>
          <a:xfrm>
            <a:off x="6551612" y="1706563"/>
            <a:ext cx="5105400" cy="2135200"/>
          </a:xfrm>
          <a:prstGeom prst="rect">
            <a:avLst/>
          </a:prstGeom>
          <a:noFill/>
        </p:spPr>
        <p:txBody>
          <a:bodyPr wrap="square" rtlCol="0">
            <a:spAutoFit/>
          </a:bodyPr>
          <a:lstStyle/>
          <a:p>
            <a:pPr algn="r">
              <a:lnSpc>
                <a:spcPct val="150000"/>
              </a:lnSpc>
            </a:pPr>
            <a:r>
              <a:rPr lang="fa-IR" sz="1800" dirty="0">
                <a:latin typeface="Dubai Medium" panose="020B0603030403030204" pitchFamily="34" charset="-78"/>
                <a:cs typeface="Dubai Medium" panose="020B0603030403030204" pitchFamily="34" charset="-78"/>
              </a:rPr>
              <a:t>در حوزه پیچیده تولید و ساخت دارو، هوش مصنوعی به‌عنوان یک کاتالیزور محوری برای پیشرفت و تولید سریع در حال ظهور است. از آنجایی که تولید داروهای جدید به تدریج رقابتی‌تر می‌شود، نفوذ هوش مصنوعی راه‌حلی متحول کننده ارائه می‌دهد.</a:t>
            </a:r>
            <a:endParaRPr lang="en-US" sz="18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4924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94749-2899-1445-95A9-6B3EB063960B}"/>
              </a:ext>
            </a:extLst>
          </p:cNvPr>
          <p:cNvSpPr txBox="1"/>
          <p:nvPr/>
        </p:nvSpPr>
        <p:spPr>
          <a:xfrm>
            <a:off x="874712" y="457200"/>
            <a:ext cx="10439400" cy="6986528"/>
          </a:xfrm>
          <a:prstGeom prst="rect">
            <a:avLst/>
          </a:prstGeom>
          <a:noFill/>
        </p:spPr>
        <p:txBody>
          <a:bodyPr wrap="square" rtlCol="0">
            <a:spAutoFit/>
          </a:bodyPr>
          <a:lstStyle/>
          <a:p>
            <a:pPr algn="r">
              <a:lnSpc>
                <a:spcPct val="150000"/>
              </a:lnSpc>
            </a:pPr>
            <a:r>
              <a:rPr lang="fa-IR" sz="2800" dirty="0">
                <a:latin typeface="Dubai Medium" panose="020B0603030403030204" pitchFamily="34" charset="-78"/>
                <a:cs typeface="Dubai Medium" panose="020B0603030403030204" pitchFamily="34" charset="-78"/>
              </a:rPr>
              <a:t>فرایند تولید دارو با هوش مصنوعی</a:t>
            </a:r>
          </a:p>
          <a:p>
            <a:pPr algn="r">
              <a:lnSpc>
                <a:spcPct val="150000"/>
              </a:lnSpc>
            </a:pPr>
            <a:r>
              <a:rPr lang="fa-IR" sz="1600" dirty="0">
                <a:latin typeface="Dubai Medium" panose="020B0603030403030204" pitchFamily="34" charset="-78"/>
                <a:cs typeface="Dubai Medium" panose="020B0603030403030204" pitchFamily="34" charset="-78"/>
              </a:rPr>
              <a:t>2- شناسایی هدف برای مداخله:</a:t>
            </a:r>
          </a:p>
          <a:p>
            <a:pPr algn="r">
              <a:lnSpc>
                <a:spcPct val="150000"/>
              </a:lnSpc>
            </a:pPr>
            <a:r>
              <a:rPr lang="fa-IR" sz="1600" dirty="0">
                <a:latin typeface="Dubai Medium" panose="020B0603030403030204" pitchFamily="34" charset="-78"/>
                <a:cs typeface="Dubai Medium" panose="020B0603030403030204" pitchFamily="34" charset="-78"/>
              </a:rPr>
              <a:t>شروع توسعه دارو شامل درک زیربنای بیولوژیکی یک بیماری و مکانیسم‌های مقاومت آن است. این با شناسایی اهداف درمانی مناسب، به طور معمول پروتئین‌ها دنبال می‌شود. الگوریتم‌های یادگیری ماشینی مجموعه وسیعی از داده‌ها را تجزیه‌وتحلیل می‌کنند و یاد می‌گیرند که پروتئین‌های هدف مناسب را به سرعت تشخیص دهند.</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r>
              <a:rPr lang="fa-IR" sz="1600" dirty="0">
                <a:latin typeface="Dubai Medium" panose="020B0603030403030204" pitchFamily="34" charset="-78"/>
                <a:cs typeface="Dubai Medium" panose="020B0603030403030204" pitchFamily="34" charset="-78"/>
              </a:rPr>
              <a:t>1- کشف ترکیبات:</a:t>
            </a:r>
          </a:p>
          <a:p>
            <a:pPr algn="r">
              <a:lnSpc>
                <a:spcPct val="150000"/>
              </a:lnSpc>
            </a:pPr>
            <a:r>
              <a:rPr lang="fa-IR" sz="1600" dirty="0">
                <a:latin typeface="Dubai Medium" panose="020B0603030403030204" pitchFamily="34" charset="-78"/>
                <a:cs typeface="Dubai Medium" panose="020B0603030403030204" pitchFamily="34" charset="-78"/>
              </a:rPr>
              <a:t>فاز بعدی مستلزم شناسایی ترکیباتی است که می‌توانند به طور مؤثر با مولکول‌های هدف انتخاب شده تعامل داشته باشند. الگوریتم‌های یادگیری ماشین، مناسب بودن مولکول را بر اساس هویت ساختاری و توصیفگرهای مولکولی پیش‌بینی می‌کنند، روند انتخاب را تسریع کرده و گزینه‌ها را محدود می‌کنند.</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r>
              <a:rPr lang="fa-IR" sz="1600" dirty="0">
                <a:latin typeface="Dubai Medium" panose="020B0603030403030204" pitchFamily="34" charset="-78"/>
                <a:cs typeface="Dubai Medium" panose="020B0603030403030204" pitchFamily="34" charset="-78"/>
              </a:rPr>
              <a:t>3- تسریع آزمایشات بالینی:</a:t>
            </a:r>
          </a:p>
          <a:p>
            <a:pPr algn="r">
              <a:lnSpc>
                <a:spcPct val="150000"/>
              </a:lnSpc>
            </a:pPr>
            <a:r>
              <a:rPr lang="fa-IR" sz="1600" dirty="0">
                <a:latin typeface="Dubai Medium" panose="020B0603030403030204" pitchFamily="34" charset="-78"/>
                <a:cs typeface="Dubai Medium" panose="020B0603030403030204" pitchFamily="34" charset="-78"/>
              </a:rPr>
              <a:t>شناسایی کاندیداهای مناسب برای آزمایشات بالینی بسیار مهم است. یادگیری ماشینی انتخاب شرکت‌کنندگان را تسریع کرده و توزیع متعادلی را در بین گروه‌های آزمایشی تضمین می‌کند. این فناوری باعث تسریع، افزایش قابلیت اطمینان و افزایش امنیت در فرآیند کارآزمایی بالینی می‌شود. علاوه بر این، سیستم‌های هوش مصنوعی هشدارهای اولیه را برای نتایج آزمایش‌های غیرقطعی ارائه می‌دهند و مداخلات به موقع را تسهیل می‌کنند.</a:t>
            </a:r>
          </a:p>
          <a:p>
            <a:pPr algn="r">
              <a:lnSpc>
                <a:spcPct val="150000"/>
              </a:lnSpc>
            </a:pPr>
            <a:endParaRPr lang="fa-IR" sz="1600" dirty="0">
              <a:latin typeface="Dubai Medium" panose="020B0603030403030204" pitchFamily="34" charset="-78"/>
              <a:cs typeface="Dubai Medium" panose="020B0603030403030204" pitchFamily="34" charset="-78"/>
            </a:endParaRPr>
          </a:p>
          <a:p>
            <a:pPr algn="r">
              <a:lnSpc>
                <a:spcPct val="150000"/>
              </a:lnSpc>
            </a:pPr>
            <a:endParaRPr lang="en-US" sz="16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401898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infopath/2007/PartnerControls"/>
    <ds:schemaRef ds:uri="http://purl.org/dc/dcmitype/"/>
    <ds:schemaRef ds:uri="http://purl.org/dc/elements/1.1/"/>
    <ds:schemaRef ds:uri="http://www.w3.org/XML/1998/namespace"/>
    <ds:schemaRef ds:uri="4873beb7-5857-4685-be1f-d57550cc96cc"/>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260</TotalTime>
  <Words>1477</Words>
  <Application>Microsoft Office PowerPoint</Application>
  <PresentationFormat>Custom</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Dubai Medium</vt:lpstr>
      <vt:lpstr>Tech 16x9</vt:lpstr>
      <vt:lpstr>مراقبت های بهداشتی و هوش مصنوعی</vt:lpstr>
      <vt:lpstr>PowerPoint Presentation</vt:lpstr>
      <vt:lpstr>PowerPoint Presentation</vt:lpstr>
      <vt:lpstr>چشم‌انداز هوش مصنوعی پزشکی</vt:lpstr>
      <vt:lpstr>کاربرد هوش مصنوعی در پزشکی</vt:lpstr>
      <vt:lpstr>PowerPoint Presentation</vt:lpstr>
      <vt:lpstr>PowerPoint Presentation</vt:lpstr>
      <vt:lpstr>٢. تولید سریع دارو با هوش مصنوعی</vt:lpstr>
      <vt:lpstr>PowerPoint Presentation</vt:lpstr>
      <vt:lpstr>٣. پرستاری مجازی</vt:lpstr>
      <vt:lpstr>PowerPoint Presentation</vt:lpstr>
      <vt:lpstr>5. تقویت دست‌کاری ژنتیکی نفوذ هوش مصنوعی فراتر از مراقبت‌های بهداشتی مرسوم است و به تحقیقات ژنومی نفوذ می‌کند. روش‌های یادگیری ماشینی به توالی‌یابی ژنوم بسیار می‌کنند.</vt:lpstr>
      <vt:lpstr>کاربرد هوش مصنوعی در پزشکی برای آینده</vt:lpstr>
      <vt:lpstr>PowerPoint Presentation</vt:lpstr>
      <vt:lpstr>PowerPoint Presentation</vt:lpstr>
      <vt:lpstr>نتیجه گیری : به طور خلاصه، آینده هوش مصنوعی در پزشکی نویدبخش است ولی این امر مشروط به همکاری چند رشته‌ای، دسترسی عادلانه به داده‌ها ومدل‌های توسعه‌یافته و همسویی استراتژیک با فناوری‌های نوظهور مراقبت‌های بهداشتی است. تاثیر هوش مصنوعی در پزشکی امروزه امری انکار ناپذیر بوده و قطعا در آینده موارد بسیار بیشتری از استفاده از هوش مصنوعی در پزشکی ظهور خواهند کرد.</vt:lpstr>
      <vt:lpstr>ممنون از توجه و همراهی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مراقبت های بهداشتی و هوش مصنوعی</dc:title>
  <dc:creator>Datis</dc:creator>
  <cp:lastModifiedBy>Datis</cp:lastModifiedBy>
  <cp:revision>2</cp:revision>
  <dcterms:created xsi:type="dcterms:W3CDTF">2024-06-27T10:04:19Z</dcterms:created>
  <dcterms:modified xsi:type="dcterms:W3CDTF">2024-06-27T14:24:32Z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