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Yc+a8W2rd3VlRDK+qeSjXhMA0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64e853722c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64e853722c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fa8977a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ffa8977a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4e853722c_0_9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64e853722c_0_9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164e853722c_0_915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164e853722c_0_915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164e853722c_0_915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164e853722c_0_9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64e853722c_0_915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64e853722c_0_915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164e853722c_0_915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164e853722c_0_915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64e853722c_0_91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64e853722c_0_91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64e853722c_0_915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164e853722c_0_9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64e853722c_0_9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64e853722c_0_9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64e853722c_0_915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164e853722c_0_9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64e853722c_0_9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64e853722c_0_9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64e853722c_0_915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164e853722c_0_9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64e853722c_0_9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64e853722c_0_9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164e853722c_0_9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164e853722c_0_9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164e853722c_0_9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4e853722c_0_1015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164e853722c_0_1015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164e853722c_0_10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64e853722c_0_10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64e853722c_0_10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164e853722c_0_10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164e853722c_0_10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64e853722c_0_10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64e853722c_0_10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164e853722c_0_1015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64e853722c_0_101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164e853722c_0_10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e853722c_0_10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4e853722c_0_10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g164e853722c_0_1030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64e853722c_0_1030"/>
          <p:cNvSpPr txBox="1"/>
          <p:nvPr>
            <p:ph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8" name="Google Shape;128;g164e853722c_0_1030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64e853722c_0_1030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64e853722c_0_1030"/>
          <p:cNvSpPr txBox="1"/>
          <p:nvPr>
            <p:ph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1" name="Google Shape;131;g164e853722c_0_1030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64e853722c_0_1030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64e853722c_0_1030"/>
          <p:cNvSpPr txBox="1"/>
          <p:nvPr>
            <p:ph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4" name="Google Shape;134;g164e853722c_0_1030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5" name="Google Shape;135;g164e853722c_0_1030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6" name="Google Shape;136;g164e853722c_0_10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64e853722c_0_10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64e853722c_0_10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64e853722c_0_10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64e853722c_0_10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g164e853722c_0_1030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42" name="Google Shape;142;g164e853722c_0_10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64e853722c_0_10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64e853722c_0_10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64e853722c_0_10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64e853722c_0_10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g164e853722c_0_10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e853722c_0_1054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g164e853722c_0_1054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g164e853722c_0_1054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g164e853722c_0_1054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g164e853722c_0_105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4" name="Google Shape;154;g164e853722c_0_1054"/>
          <p:cNvGrpSpPr/>
          <p:nvPr/>
        </p:nvGrpSpPr>
        <p:grpSpPr>
          <a:xfrm>
            <a:off x="0" y="4569045"/>
            <a:ext cx="1022509" cy="572747"/>
            <a:chOff x="-77" y="3784091"/>
            <a:chExt cx="2423582" cy="1357541"/>
          </a:xfrm>
        </p:grpSpPr>
        <p:sp>
          <p:nvSpPr>
            <p:cNvPr id="155" name="Google Shape;155;g164e853722c_0_105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64e853722c_0_105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64e853722c_0_105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64e853722c_0_105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64e853722c_0_105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g164e853722c_0_1054"/>
          <p:cNvGrpSpPr/>
          <p:nvPr/>
        </p:nvGrpSpPr>
        <p:grpSpPr>
          <a:xfrm flipH="1">
            <a:off x="8121500" y="4569045"/>
            <a:ext cx="1022509" cy="572747"/>
            <a:chOff x="-77" y="3784091"/>
            <a:chExt cx="2423582" cy="1357541"/>
          </a:xfrm>
        </p:grpSpPr>
        <p:sp>
          <p:nvSpPr>
            <p:cNvPr id="161" name="Google Shape;161;g164e853722c_0_105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64e853722c_0_105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64e853722c_0_105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64e853722c_0_105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164e853722c_0_105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g164e853722c_0_1054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167" name="Google Shape;167;g164e853722c_0_105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164e853722c_0_105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164e853722c_0_105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164e853722c_0_105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64e853722c_0_105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5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64e853722c_0_105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3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g164e853722c_0_10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64e853722c_0_94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164e853722c_0_94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164e853722c_0_9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64e853722c_0_9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64e853722c_0_9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64e853722c_0_9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164e853722c_0_9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64e853722c_0_9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64e853722c_0_9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164e853722c_0_94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64e853722c_0_9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4e853722c_0_95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64e853722c_0_95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64e853722c_0_95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64e853722c_0_9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164e853722c_0_9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164e853722c_0_9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4e853722c_0_96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64e853722c_0_96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64e853722c_0_96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64e853722c_0_9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164e853722c_0_96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164e853722c_0_9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164e853722c_0_96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4e853722c_0_97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64e853722c_0_97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64e853722c_0_97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64e853722c_0_9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164e853722c_0_97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4e853722c_0_97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64e853722c_0_97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64e853722c_0_97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64e853722c_0_97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164e853722c_0_97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164e853722c_0_9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4e853722c_0_983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64e853722c_0_983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164e853722c_0_983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164e853722c_0_98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64e853722c_0_98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64e853722c_0_9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164e853722c_0_98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164e853722c_0_983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164e853722c_0_98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64e853722c_0_98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64e853722c_0_98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164e853722c_0_983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164e853722c_0_98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64e853722c_0_98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64e853722c_0_98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64e853722c_0_98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164e853722c_0_98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4e853722c_0_100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64e853722c_0_100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64e853722c_0_100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64e853722c_0_100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164e853722c_0_100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164e853722c_0_10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164e853722c_0_100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4e853722c_0_100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64e853722c_0_100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64e853722c_0_100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64e853722c_0_100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164e853722c_0_100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4e853722c_0_9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164e853722c_0_91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64e853722c_0_9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>
            <p:ph type="ctrTitle"/>
          </p:nvPr>
        </p:nvSpPr>
        <p:spPr>
          <a:xfrm>
            <a:off x="0" y="1184525"/>
            <a:ext cx="88605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solidFill>
                  <a:srgbClr val="0B5394"/>
                </a:solidFill>
              </a:rPr>
              <a:t>AIRLINE RESERVATION SYSTEM PROJECT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79" name="Google Shape;179;p1"/>
          <p:cNvSpPr txBox="1"/>
          <p:nvPr>
            <p:ph idx="1" type="subTitle"/>
          </p:nvPr>
        </p:nvSpPr>
        <p:spPr>
          <a:xfrm>
            <a:off x="5224025" y="2701675"/>
            <a:ext cx="34059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/>
              <a:t>-Presentation by 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900"/>
              <a:t>                      </a:t>
            </a:r>
            <a:r>
              <a:rPr b="1" lang="en" sz="1900"/>
              <a:t>Group 4</a:t>
            </a:r>
            <a:endParaRPr b="1"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900"/>
              <a:t>Mentor: Shankar Sir </a:t>
            </a:r>
            <a:endParaRPr b="1"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900"/>
          </a:p>
        </p:txBody>
      </p:sp>
      <p:sp>
        <p:nvSpPr>
          <p:cNvPr id="180" name="Google Shape;180;p1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idx="4294967295" type="title"/>
          </p:nvPr>
        </p:nvSpPr>
        <p:spPr>
          <a:xfrm>
            <a:off x="720000" y="196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100">
                <a:solidFill>
                  <a:srgbClr val="003284"/>
                </a:solidFill>
              </a:rPr>
              <a:t>BRIEF DESCRIPTION OF CODE (READ_FLIGHT FUNCTION)</a:t>
            </a:r>
            <a:endParaRPr b="1" sz="2100">
              <a:solidFill>
                <a:srgbClr val="003284"/>
              </a:solidFill>
            </a:endParaRPr>
          </a:p>
        </p:txBody>
      </p:sp>
      <p:pic>
        <p:nvPicPr>
          <p:cNvPr id="266" name="Google Shape;266;p10"/>
          <p:cNvPicPr preferRelativeResize="0"/>
          <p:nvPr/>
        </p:nvPicPr>
        <p:blipFill rotWithShape="1">
          <a:blip r:embed="rId3">
            <a:alphaModFix/>
          </a:blip>
          <a:srcRect b="33805" l="0" r="0" t="0"/>
          <a:stretch/>
        </p:blipFill>
        <p:spPr>
          <a:xfrm>
            <a:off x="384100" y="826350"/>
            <a:ext cx="4330774" cy="14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4049" y="826350"/>
            <a:ext cx="3372902" cy="38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438" y="2405400"/>
            <a:ext cx="4238099" cy="23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/>
          <p:nvPr/>
        </p:nvSpPr>
        <p:spPr>
          <a:xfrm>
            <a:off x="4572000" y="1366975"/>
            <a:ext cx="695100" cy="1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4572000" y="3846050"/>
            <a:ext cx="629400" cy="16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idx="4294967295" type="title"/>
          </p:nvPr>
        </p:nvSpPr>
        <p:spPr>
          <a:xfrm>
            <a:off x="799875" y="253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100">
                <a:solidFill>
                  <a:srgbClr val="003284"/>
                </a:solidFill>
              </a:rPr>
              <a:t>BRIEF DESCRIPTION OF CODE (READ_CUSTOMER_DATA)</a:t>
            </a:r>
            <a:endParaRPr b="1" sz="2100">
              <a:solidFill>
                <a:srgbClr val="003284"/>
              </a:solidFill>
            </a:endParaRPr>
          </a:p>
        </p:txBody>
      </p:sp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00" y="826338"/>
            <a:ext cx="4608409" cy="18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6901" y="826350"/>
            <a:ext cx="3538243" cy="40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650" y="2781775"/>
            <a:ext cx="4668700" cy="19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1"/>
          <p:cNvSpPr/>
          <p:nvPr/>
        </p:nvSpPr>
        <p:spPr>
          <a:xfrm>
            <a:off x="4680125" y="1482800"/>
            <a:ext cx="695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4680125" y="3764950"/>
            <a:ext cx="695100" cy="15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/>
          <p:nvPr>
            <p:ph idx="4294967295" type="title"/>
          </p:nvPr>
        </p:nvSpPr>
        <p:spPr>
          <a:xfrm>
            <a:off x="615750" y="253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300">
                <a:solidFill>
                  <a:srgbClr val="003284"/>
                </a:solidFill>
              </a:rPr>
              <a:t>BRIEF DESCRIPTION OF CODE (ALLOCATE_TICKETS)</a:t>
            </a:r>
            <a:endParaRPr b="1" sz="2300">
              <a:solidFill>
                <a:srgbClr val="003284"/>
              </a:solidFill>
            </a:endParaRPr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50" y="826350"/>
            <a:ext cx="3705225" cy="21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8053" y="826350"/>
            <a:ext cx="4195947" cy="21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0575" y="3123450"/>
            <a:ext cx="4075899" cy="19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/>
          <p:nvPr/>
        </p:nvSpPr>
        <p:spPr>
          <a:xfrm>
            <a:off x="3753375" y="1865100"/>
            <a:ext cx="6141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 rot="10800000">
            <a:off x="6045700" y="3035250"/>
            <a:ext cx="348900" cy="949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title"/>
          </p:nvPr>
        </p:nvSpPr>
        <p:spPr>
          <a:xfrm>
            <a:off x="1209300" y="264875"/>
            <a:ext cx="81303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900">
                <a:solidFill>
                  <a:srgbClr val="003284"/>
                </a:solidFill>
              </a:rPr>
              <a:t>RESERVATION CHART OF A FLIGHT </a:t>
            </a:r>
            <a:endParaRPr b="1" sz="2900">
              <a:solidFill>
                <a:srgbClr val="003284"/>
              </a:solidFill>
            </a:endParaRPr>
          </a:p>
        </p:txBody>
      </p:sp>
      <p:sp>
        <p:nvSpPr>
          <p:cNvPr id="299" name="Google Shape;29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87" y="917075"/>
            <a:ext cx="6940276" cy="3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/>
          <p:nvPr>
            <p:ph type="title"/>
          </p:nvPr>
        </p:nvSpPr>
        <p:spPr>
          <a:xfrm>
            <a:off x="720000" y="145775"/>
            <a:ext cx="7339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500">
                <a:solidFill>
                  <a:srgbClr val="003284"/>
                </a:solidFill>
              </a:rPr>
              <a:t>CUNIT</a:t>
            </a:r>
            <a:endParaRPr b="1" sz="3500">
              <a:solidFill>
                <a:srgbClr val="003284"/>
              </a:solidFill>
            </a:endParaRPr>
          </a:p>
        </p:txBody>
      </p:sp>
      <p:pic>
        <p:nvPicPr>
          <p:cNvPr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00" y="2926875"/>
            <a:ext cx="4083549" cy="18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0613" y="847225"/>
            <a:ext cx="4802775" cy="19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4"/>
          <p:cNvPicPr preferRelativeResize="0"/>
          <p:nvPr/>
        </p:nvPicPr>
        <p:blipFill rotWithShape="1">
          <a:blip r:embed="rId5">
            <a:alphaModFix/>
          </a:blip>
          <a:srcRect b="0" l="0" r="0" t="8475"/>
          <a:stretch/>
        </p:blipFill>
        <p:spPr>
          <a:xfrm>
            <a:off x="4652100" y="2926875"/>
            <a:ext cx="4223951" cy="18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title"/>
          </p:nvPr>
        </p:nvSpPr>
        <p:spPr>
          <a:xfrm>
            <a:off x="592700" y="178175"/>
            <a:ext cx="7339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500">
                <a:solidFill>
                  <a:srgbClr val="003284"/>
                </a:solidFill>
              </a:rPr>
              <a:t>CUNIT</a:t>
            </a:r>
            <a:endParaRPr b="1" sz="3500">
              <a:solidFill>
                <a:srgbClr val="003284"/>
              </a:solidFill>
            </a:endParaRPr>
          </a:p>
        </p:txBody>
      </p:sp>
      <p:sp>
        <p:nvSpPr>
          <p:cNvPr id="315" name="Google Shape;31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350" y="830375"/>
            <a:ext cx="6470850" cy="3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4e853722c_0_1082"/>
          <p:cNvSpPr txBox="1"/>
          <p:nvPr/>
        </p:nvSpPr>
        <p:spPr>
          <a:xfrm>
            <a:off x="3081900" y="2006600"/>
            <a:ext cx="298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328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3900">
              <a:solidFill>
                <a:srgbClr val="0032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500">
                <a:solidFill>
                  <a:srgbClr val="003284"/>
                </a:solidFill>
              </a:rPr>
              <a:t>CONTENTS</a:t>
            </a:r>
            <a:endParaRPr b="1" sz="3500">
              <a:solidFill>
                <a:srgbClr val="00328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2"/>
          <p:cNvSpPr txBox="1"/>
          <p:nvPr>
            <p:ph idx="1" type="subTitle"/>
          </p:nvPr>
        </p:nvSpPr>
        <p:spPr>
          <a:xfrm>
            <a:off x="3784038" y="132636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9" name="Google Shape;189;p2"/>
          <p:cNvSpPr txBox="1"/>
          <p:nvPr>
            <p:ph idx="2" type="title"/>
          </p:nvPr>
        </p:nvSpPr>
        <p:spPr>
          <a:xfrm>
            <a:off x="3042763" y="1280600"/>
            <a:ext cx="63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0" name="Google Shape;190;p2"/>
          <p:cNvSpPr txBox="1"/>
          <p:nvPr>
            <p:ph idx="1" type="subTitle"/>
          </p:nvPr>
        </p:nvSpPr>
        <p:spPr>
          <a:xfrm>
            <a:off x="3784050" y="185163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DFD Diagram</a:t>
            </a:r>
            <a:endParaRPr/>
          </a:p>
        </p:txBody>
      </p:sp>
      <p:sp>
        <p:nvSpPr>
          <p:cNvPr id="191" name="Google Shape;191;p2"/>
          <p:cNvSpPr txBox="1"/>
          <p:nvPr>
            <p:ph idx="2" type="title"/>
          </p:nvPr>
        </p:nvSpPr>
        <p:spPr>
          <a:xfrm>
            <a:off x="3042775" y="1829525"/>
            <a:ext cx="63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2" name="Google Shape;192;p2"/>
          <p:cNvSpPr txBox="1"/>
          <p:nvPr>
            <p:ph idx="1" type="subTitle"/>
          </p:nvPr>
        </p:nvSpPr>
        <p:spPr>
          <a:xfrm>
            <a:off x="3784050" y="2376900"/>
            <a:ext cx="2893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Functions used in the Program</a:t>
            </a:r>
            <a:endParaRPr/>
          </a:p>
        </p:txBody>
      </p:sp>
      <p:sp>
        <p:nvSpPr>
          <p:cNvPr id="193" name="Google Shape;193;p2"/>
          <p:cNvSpPr txBox="1"/>
          <p:nvPr>
            <p:ph idx="2" type="title"/>
          </p:nvPr>
        </p:nvSpPr>
        <p:spPr>
          <a:xfrm>
            <a:off x="3042738" y="2378475"/>
            <a:ext cx="63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4" name="Google Shape;194;p2"/>
          <p:cNvSpPr txBox="1"/>
          <p:nvPr>
            <p:ph idx="1" type="subTitle"/>
          </p:nvPr>
        </p:nvSpPr>
        <p:spPr>
          <a:xfrm>
            <a:off x="3784013" y="292506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Brief Description of Code</a:t>
            </a:r>
            <a:endParaRPr/>
          </a:p>
        </p:txBody>
      </p:sp>
      <p:sp>
        <p:nvSpPr>
          <p:cNvPr id="195" name="Google Shape;195;p2"/>
          <p:cNvSpPr txBox="1"/>
          <p:nvPr>
            <p:ph idx="2" type="title"/>
          </p:nvPr>
        </p:nvSpPr>
        <p:spPr>
          <a:xfrm>
            <a:off x="3042763" y="2879300"/>
            <a:ext cx="63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6" name="Google Shape;196;p2"/>
          <p:cNvSpPr txBox="1"/>
          <p:nvPr>
            <p:ph idx="1" type="subTitle"/>
          </p:nvPr>
        </p:nvSpPr>
        <p:spPr>
          <a:xfrm>
            <a:off x="3784025" y="347321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97" name="Google Shape;197;p2"/>
          <p:cNvSpPr txBox="1"/>
          <p:nvPr>
            <p:ph idx="2" type="title"/>
          </p:nvPr>
        </p:nvSpPr>
        <p:spPr>
          <a:xfrm>
            <a:off x="3042750" y="3427450"/>
            <a:ext cx="63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"/>
          <p:cNvSpPr txBox="1"/>
          <p:nvPr>
            <p:ph idx="1" type="subTitle"/>
          </p:nvPr>
        </p:nvSpPr>
        <p:spPr>
          <a:xfrm>
            <a:off x="3784013" y="392671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Program Output</a:t>
            </a:r>
            <a:endParaRPr/>
          </a:p>
        </p:txBody>
      </p:sp>
      <p:sp>
        <p:nvSpPr>
          <p:cNvPr id="199" name="Google Shape;199;p2"/>
          <p:cNvSpPr txBox="1"/>
          <p:nvPr>
            <p:ph idx="2" type="title"/>
          </p:nvPr>
        </p:nvSpPr>
        <p:spPr>
          <a:xfrm>
            <a:off x="3042763" y="3880950"/>
            <a:ext cx="63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0" name="Google Shape;20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idx="2" type="body"/>
          </p:nvPr>
        </p:nvSpPr>
        <p:spPr>
          <a:xfrm>
            <a:off x="284200" y="1489975"/>
            <a:ext cx="42648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Airline Reservation System application can be used by Airlines and Travel agents to allocate seats to customers  which replaces traditional methods of ticket booking.</a:t>
            </a:r>
            <a:endParaRPr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3"/>
          <p:cNvSpPr txBox="1"/>
          <p:nvPr>
            <p:ph idx="4" type="title"/>
          </p:nvPr>
        </p:nvSpPr>
        <p:spPr>
          <a:xfrm>
            <a:off x="368500" y="540000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solidFill>
                  <a:srgbClr val="C8ACFD"/>
                </a:solidFill>
              </a:rPr>
              <a:t>INTRODUCTION</a:t>
            </a:r>
            <a:endParaRPr sz="3500">
              <a:solidFill>
                <a:srgbClr val="C8ACFD"/>
              </a:solidFill>
            </a:endParaRPr>
          </a:p>
        </p:txBody>
      </p:sp>
      <p:pic>
        <p:nvPicPr>
          <p:cNvPr id="207" name="Google Shape;2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275" y="1015625"/>
            <a:ext cx="4267200" cy="3413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720000" y="253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500">
                <a:solidFill>
                  <a:srgbClr val="003284"/>
                </a:solidFill>
              </a:rPr>
              <a:t>DATA FLOW DIAGRAM (Level 0)</a:t>
            </a:r>
            <a:endParaRPr b="1" sz="3500">
              <a:solidFill>
                <a:srgbClr val="003284"/>
              </a:solidFill>
            </a:endParaRPr>
          </a:p>
        </p:txBody>
      </p:sp>
      <p:sp>
        <p:nvSpPr>
          <p:cNvPr id="214" name="Google Shape;21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1175"/>
            <a:ext cx="8839201" cy="2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fa8977a5d_0_1"/>
          <p:cNvSpPr txBox="1"/>
          <p:nvPr>
            <p:ph type="title"/>
          </p:nvPr>
        </p:nvSpPr>
        <p:spPr>
          <a:xfrm>
            <a:off x="1053675" y="202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3500">
                <a:solidFill>
                  <a:srgbClr val="003284"/>
                </a:solidFill>
              </a:rPr>
              <a:t>DATA FLOW DIAGRAM (Level 1)</a:t>
            </a:r>
            <a:endParaRPr b="1">
              <a:solidFill>
                <a:srgbClr val="003284"/>
              </a:solidFill>
            </a:endParaRPr>
          </a:p>
        </p:txBody>
      </p:sp>
      <p:sp>
        <p:nvSpPr>
          <p:cNvPr id="221" name="Google Shape;221;gffa8977a5d_0_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2" name="Google Shape;222;gffa8977a5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50" y="889825"/>
            <a:ext cx="6098724" cy="391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/>
          <p:nvPr>
            <p:ph idx="2" type="body"/>
          </p:nvPr>
        </p:nvSpPr>
        <p:spPr>
          <a:xfrm>
            <a:off x="4836425" y="1197600"/>
            <a:ext cx="4023000" cy="3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▪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Structure (typedef: customer) was created for customer details as shown in the figure.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▪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consists of Customer- Id, Name, Date, No. of seats &amp; Next pointer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▪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linkedlist was created to store all the valid customers.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6"/>
          <p:cNvSpPr txBox="1"/>
          <p:nvPr>
            <p:ph idx="4" type="title"/>
          </p:nvPr>
        </p:nvSpPr>
        <p:spPr>
          <a:xfrm>
            <a:off x="368400" y="253650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solidFill>
                  <a:srgbClr val="C9DAF8"/>
                </a:solidFill>
              </a:rPr>
              <a:t>DATA STRUCTURES USED IN THE PROGRAM</a:t>
            </a:r>
            <a:endParaRPr sz="3500">
              <a:solidFill>
                <a:srgbClr val="C9DAF8"/>
              </a:solidFill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 b="0" l="0" r="0" t="1603"/>
          <a:stretch/>
        </p:blipFill>
        <p:spPr>
          <a:xfrm>
            <a:off x="437450" y="1594837"/>
            <a:ext cx="3797899" cy="28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idx="2" type="body"/>
          </p:nvPr>
        </p:nvSpPr>
        <p:spPr>
          <a:xfrm>
            <a:off x="4836425" y="1197600"/>
            <a:ext cx="4023000" cy="3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▪"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Structure(typedef: flight) was created for flight details as shown in the figure.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▪"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consists of flight Id, name, date , total no. of seats, available seats, mutex lock, customer pointer, next pointer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▪"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global linkedlist was created to store all the valid flights.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7"/>
          <p:cNvSpPr txBox="1"/>
          <p:nvPr>
            <p:ph idx="4" type="title"/>
          </p:nvPr>
        </p:nvSpPr>
        <p:spPr>
          <a:xfrm>
            <a:off x="803825" y="1961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solidFill>
                  <a:srgbClr val="C9DAF8"/>
                </a:solidFill>
              </a:rPr>
              <a:t>DATA STRUCTURES USED IN THE PROGRAM</a:t>
            </a:r>
            <a:endParaRPr sz="3500">
              <a:solidFill>
                <a:srgbClr val="C9DAF8"/>
              </a:solidFill>
            </a:endParaRPr>
          </a:p>
        </p:txBody>
      </p:sp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00" y="1404838"/>
            <a:ext cx="3174150" cy="34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idx="2" type="body"/>
          </p:nvPr>
        </p:nvSpPr>
        <p:spPr>
          <a:xfrm>
            <a:off x="230300" y="1044050"/>
            <a:ext cx="4133400" cy="3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Apart from main function, the other functions used in the program are as follows: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▪"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read_flight()- Read the flights file &amp; store data in a global flight linked list.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▪"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read_customer_data()- Reads the input file, calls allocate function for valid customers &amp; prints Invalid customer data.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44" name="Google Shape;244;p8"/>
          <p:cNvSpPr txBox="1"/>
          <p:nvPr>
            <p:ph idx="4" type="title"/>
          </p:nvPr>
        </p:nvSpPr>
        <p:spPr>
          <a:xfrm>
            <a:off x="368400" y="253650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solidFill>
                  <a:srgbClr val="C9DAF8"/>
                </a:solidFill>
              </a:rPr>
              <a:t>FUNCTIONS  USED IN THE PROGRAM</a:t>
            </a:r>
            <a:endParaRPr sz="3500">
              <a:solidFill>
                <a:srgbClr val="C9DAF8"/>
              </a:solidFill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950" y="2767674"/>
            <a:ext cx="4237800" cy="11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 txBox="1"/>
          <p:nvPr/>
        </p:nvSpPr>
        <p:spPr>
          <a:xfrm>
            <a:off x="4758875" y="1449050"/>
            <a:ext cx="4133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Sans MS"/>
              <a:buChar char="▪"/>
            </a:pPr>
            <a:r>
              <a:rPr b="0" i="0" lang="en" sz="1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allocate_tickets()- to finally allocate tickets to customers 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idx="4294967295" type="title"/>
          </p:nvPr>
        </p:nvSpPr>
        <p:spPr>
          <a:xfrm>
            <a:off x="862900" y="206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rgbClr val="003284"/>
                </a:solidFill>
              </a:rPr>
              <a:t>BRIEF DESCRIPTION OF CODE(MAIN FUNCTION)</a:t>
            </a:r>
            <a:endParaRPr sz="2500">
              <a:solidFill>
                <a:srgbClr val="003284"/>
              </a:solidFill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3">
            <a:alphaModFix/>
          </a:blip>
          <a:srcRect b="0" l="0" r="24669" t="0"/>
          <a:stretch/>
        </p:blipFill>
        <p:spPr>
          <a:xfrm>
            <a:off x="152400" y="826350"/>
            <a:ext cx="4478276" cy="11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9"/>
          <p:cNvPicPr preferRelativeResize="0"/>
          <p:nvPr/>
        </p:nvPicPr>
        <p:blipFill rotWithShape="1">
          <a:blip r:embed="rId4">
            <a:alphaModFix/>
          </a:blip>
          <a:srcRect b="36688" l="0" r="20139" t="0"/>
          <a:stretch/>
        </p:blipFill>
        <p:spPr>
          <a:xfrm>
            <a:off x="152400" y="2230475"/>
            <a:ext cx="4478274" cy="97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9"/>
          <p:cNvPicPr preferRelativeResize="0"/>
          <p:nvPr/>
        </p:nvPicPr>
        <p:blipFill rotWithShape="1">
          <a:blip r:embed="rId5">
            <a:alphaModFix/>
          </a:blip>
          <a:srcRect b="18969" l="0" r="0" t="0"/>
          <a:stretch/>
        </p:blipFill>
        <p:spPr>
          <a:xfrm>
            <a:off x="152400" y="3432400"/>
            <a:ext cx="4478275" cy="10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4676" y="711175"/>
            <a:ext cx="4055034" cy="40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9"/>
          <p:cNvSpPr/>
          <p:nvPr/>
        </p:nvSpPr>
        <p:spPr>
          <a:xfrm>
            <a:off x="2282150" y="1967225"/>
            <a:ext cx="1044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2282150" y="3157875"/>
            <a:ext cx="1044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4487625" y="4129350"/>
            <a:ext cx="3069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C2DF">
              <a:alpha val="752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