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84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75EA41D-89F4-4AE3-9B9F-95D27E379937}" type="doc">
      <dgm:prSet loTypeId="urn:microsoft.com/office/officeart/2005/8/layout/matrix3" loCatId="matrix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B8E6BAE2-34D0-4ED0-97D2-EE84E0FDB887}">
      <dgm:prSet/>
      <dgm:spPr/>
      <dgm:t>
        <a:bodyPr/>
        <a:lstStyle/>
        <a:p>
          <a:r>
            <a:rPr lang="es-CO" b="1" i="0" baseline="0"/>
            <a:t>Ahorro de tiempo</a:t>
          </a:r>
          <a:r>
            <a:rPr lang="es-CO" b="0" i="0" baseline="0"/>
            <a:t>: Generación rápida y automatizada de listas. </a:t>
          </a:r>
          <a:endParaRPr lang="en-US"/>
        </a:p>
      </dgm:t>
    </dgm:pt>
    <dgm:pt modelId="{6430B0A0-E9C2-413A-920D-E38FAFCC08E1}" type="parTrans" cxnId="{44547F2E-DFDD-4091-BC31-8BFDF56D3771}">
      <dgm:prSet/>
      <dgm:spPr/>
      <dgm:t>
        <a:bodyPr/>
        <a:lstStyle/>
        <a:p>
          <a:endParaRPr lang="en-US"/>
        </a:p>
      </dgm:t>
    </dgm:pt>
    <dgm:pt modelId="{723CDFD4-9E2F-4A43-9173-95E015181118}" type="sibTrans" cxnId="{44547F2E-DFDD-4091-BC31-8BFDF56D3771}">
      <dgm:prSet/>
      <dgm:spPr/>
      <dgm:t>
        <a:bodyPr/>
        <a:lstStyle/>
        <a:p>
          <a:endParaRPr lang="en-US"/>
        </a:p>
      </dgm:t>
    </dgm:pt>
    <dgm:pt modelId="{76481019-19EA-4AD6-89CE-D76CEFB97D69}">
      <dgm:prSet/>
      <dgm:spPr/>
      <dgm:t>
        <a:bodyPr/>
        <a:lstStyle/>
        <a:p>
          <a:r>
            <a:rPr lang="es-CO" b="1" i="0" baseline="0"/>
            <a:t>Reducción de errores</a:t>
          </a:r>
          <a:r>
            <a:rPr lang="es-CO" b="0" i="0" baseline="0"/>
            <a:t>: Evita inconsistencias en los datos. </a:t>
          </a:r>
          <a:endParaRPr lang="en-US"/>
        </a:p>
      </dgm:t>
    </dgm:pt>
    <dgm:pt modelId="{9CF0A0B6-9295-4DAC-9CEC-8E4E40F8395D}" type="parTrans" cxnId="{1039086A-1995-4265-A0B3-52529355F549}">
      <dgm:prSet/>
      <dgm:spPr/>
      <dgm:t>
        <a:bodyPr/>
        <a:lstStyle/>
        <a:p>
          <a:endParaRPr lang="en-US"/>
        </a:p>
      </dgm:t>
    </dgm:pt>
    <dgm:pt modelId="{B26EC1AD-1CF3-4E74-A134-9BEC643551D8}" type="sibTrans" cxnId="{1039086A-1995-4265-A0B3-52529355F549}">
      <dgm:prSet/>
      <dgm:spPr/>
      <dgm:t>
        <a:bodyPr/>
        <a:lstStyle/>
        <a:p>
          <a:endParaRPr lang="en-US"/>
        </a:p>
      </dgm:t>
    </dgm:pt>
    <dgm:pt modelId="{9A16F407-D71C-492E-BC28-3F5A26DF4130}">
      <dgm:prSet/>
      <dgm:spPr/>
      <dgm:t>
        <a:bodyPr/>
        <a:lstStyle/>
        <a:p>
          <a:r>
            <a:rPr lang="es-CO" b="1" i="0" baseline="0"/>
            <a:t>Facilidad de uso</a:t>
          </a:r>
          <a:r>
            <a:rPr lang="es-CO" b="0" i="0" baseline="0"/>
            <a:t>: Interfaz sencilla e intuitiva. </a:t>
          </a:r>
          <a:endParaRPr lang="en-US"/>
        </a:p>
      </dgm:t>
    </dgm:pt>
    <dgm:pt modelId="{C6DB3FB8-3E09-478A-925D-441BEE810DB2}" type="parTrans" cxnId="{9856F7A9-D0A9-4020-ABBF-E48BCD589D96}">
      <dgm:prSet/>
      <dgm:spPr/>
      <dgm:t>
        <a:bodyPr/>
        <a:lstStyle/>
        <a:p>
          <a:endParaRPr lang="en-US"/>
        </a:p>
      </dgm:t>
    </dgm:pt>
    <dgm:pt modelId="{0D8DAAB9-28C2-42D8-9C0F-C7B7B6FE0362}" type="sibTrans" cxnId="{9856F7A9-D0A9-4020-ABBF-E48BCD589D96}">
      <dgm:prSet/>
      <dgm:spPr/>
      <dgm:t>
        <a:bodyPr/>
        <a:lstStyle/>
        <a:p>
          <a:endParaRPr lang="en-US"/>
        </a:p>
      </dgm:t>
    </dgm:pt>
    <dgm:pt modelId="{5CD09C1D-5599-4E1B-8715-E3DF23F09471}">
      <dgm:prSet/>
      <dgm:spPr/>
      <dgm:t>
        <a:bodyPr/>
        <a:lstStyle/>
        <a:p>
          <a:r>
            <a:rPr lang="es-CO" b="1" i="0" baseline="0"/>
            <a:t>Automatización del proceso</a:t>
          </a:r>
          <a:r>
            <a:rPr lang="es-CO" b="0" i="0" baseline="0"/>
            <a:t>: Desde la entrada de datos hasta la conversión a PDF. </a:t>
          </a:r>
          <a:endParaRPr lang="en-US"/>
        </a:p>
      </dgm:t>
    </dgm:pt>
    <dgm:pt modelId="{276ADB84-A1A5-49E6-A7DE-4F404623B516}" type="parTrans" cxnId="{5BCDFF3F-47A9-4D53-979D-3BB3E2FA77A8}">
      <dgm:prSet/>
      <dgm:spPr/>
      <dgm:t>
        <a:bodyPr/>
        <a:lstStyle/>
        <a:p>
          <a:endParaRPr lang="en-US"/>
        </a:p>
      </dgm:t>
    </dgm:pt>
    <dgm:pt modelId="{40426BA8-EEC7-45ED-B7A4-F4B9B9160F2B}" type="sibTrans" cxnId="{5BCDFF3F-47A9-4D53-979D-3BB3E2FA77A8}">
      <dgm:prSet/>
      <dgm:spPr/>
      <dgm:t>
        <a:bodyPr/>
        <a:lstStyle/>
        <a:p>
          <a:endParaRPr lang="en-US"/>
        </a:p>
      </dgm:t>
    </dgm:pt>
    <dgm:pt modelId="{8FEABD6F-59B3-4168-9102-B2A74200A5A0}" type="pres">
      <dgm:prSet presAssocID="{C75EA41D-89F4-4AE3-9B9F-95D27E379937}" presName="matrix" presStyleCnt="0">
        <dgm:presLayoutVars>
          <dgm:chMax val="1"/>
          <dgm:dir/>
          <dgm:resizeHandles val="exact"/>
        </dgm:presLayoutVars>
      </dgm:prSet>
      <dgm:spPr/>
    </dgm:pt>
    <dgm:pt modelId="{7398917F-A947-4FF5-9C3D-0B2AE85EA134}" type="pres">
      <dgm:prSet presAssocID="{C75EA41D-89F4-4AE3-9B9F-95D27E379937}" presName="diamond" presStyleLbl="bgShp" presStyleIdx="0" presStyleCnt="1"/>
      <dgm:spPr/>
    </dgm:pt>
    <dgm:pt modelId="{41EDFE01-B5D8-482C-A7FF-34F83E20079A}" type="pres">
      <dgm:prSet presAssocID="{C75EA41D-89F4-4AE3-9B9F-95D27E379937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D8E3B70D-499D-4E49-8E25-E2AB727B0487}" type="pres">
      <dgm:prSet presAssocID="{C75EA41D-89F4-4AE3-9B9F-95D27E379937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0BE8ADE3-D638-4F91-9672-BCFE746F5800}" type="pres">
      <dgm:prSet presAssocID="{C75EA41D-89F4-4AE3-9B9F-95D27E379937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83B11921-1F36-466F-BC58-185B5B583030}" type="pres">
      <dgm:prSet presAssocID="{C75EA41D-89F4-4AE3-9B9F-95D27E379937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8087E02-D533-4433-AB81-89F508AD5E69}" type="presOf" srcId="{5CD09C1D-5599-4E1B-8715-E3DF23F09471}" destId="{83B11921-1F36-466F-BC58-185B5B583030}" srcOrd="0" destOrd="0" presId="urn:microsoft.com/office/officeart/2005/8/layout/matrix3"/>
    <dgm:cxn modelId="{44547F2E-DFDD-4091-BC31-8BFDF56D3771}" srcId="{C75EA41D-89F4-4AE3-9B9F-95D27E379937}" destId="{B8E6BAE2-34D0-4ED0-97D2-EE84E0FDB887}" srcOrd="0" destOrd="0" parTransId="{6430B0A0-E9C2-413A-920D-E38FAFCC08E1}" sibTransId="{723CDFD4-9E2F-4A43-9173-95E015181118}"/>
    <dgm:cxn modelId="{5BCDFF3F-47A9-4D53-979D-3BB3E2FA77A8}" srcId="{C75EA41D-89F4-4AE3-9B9F-95D27E379937}" destId="{5CD09C1D-5599-4E1B-8715-E3DF23F09471}" srcOrd="3" destOrd="0" parTransId="{276ADB84-A1A5-49E6-A7DE-4F404623B516}" sibTransId="{40426BA8-EEC7-45ED-B7A4-F4B9B9160F2B}"/>
    <dgm:cxn modelId="{1039086A-1995-4265-A0B3-52529355F549}" srcId="{C75EA41D-89F4-4AE3-9B9F-95D27E379937}" destId="{76481019-19EA-4AD6-89CE-D76CEFB97D69}" srcOrd="1" destOrd="0" parTransId="{9CF0A0B6-9295-4DAC-9CEC-8E4E40F8395D}" sibTransId="{B26EC1AD-1CF3-4E74-A134-9BEC643551D8}"/>
    <dgm:cxn modelId="{DB83D590-32A9-43E6-AC99-6476CA7CE892}" type="presOf" srcId="{9A16F407-D71C-492E-BC28-3F5A26DF4130}" destId="{0BE8ADE3-D638-4F91-9672-BCFE746F5800}" srcOrd="0" destOrd="0" presId="urn:microsoft.com/office/officeart/2005/8/layout/matrix3"/>
    <dgm:cxn modelId="{9856F7A9-D0A9-4020-ABBF-E48BCD589D96}" srcId="{C75EA41D-89F4-4AE3-9B9F-95D27E379937}" destId="{9A16F407-D71C-492E-BC28-3F5A26DF4130}" srcOrd="2" destOrd="0" parTransId="{C6DB3FB8-3E09-478A-925D-441BEE810DB2}" sibTransId="{0D8DAAB9-28C2-42D8-9C0F-C7B7B6FE0362}"/>
    <dgm:cxn modelId="{342B79BB-FDDA-4088-B800-99B5FE8C9D8C}" type="presOf" srcId="{B8E6BAE2-34D0-4ED0-97D2-EE84E0FDB887}" destId="{41EDFE01-B5D8-482C-A7FF-34F83E20079A}" srcOrd="0" destOrd="0" presId="urn:microsoft.com/office/officeart/2005/8/layout/matrix3"/>
    <dgm:cxn modelId="{916824BC-977F-47EA-BF2D-D8DF02F5FDCB}" type="presOf" srcId="{76481019-19EA-4AD6-89CE-D76CEFB97D69}" destId="{D8E3B70D-499D-4E49-8E25-E2AB727B0487}" srcOrd="0" destOrd="0" presId="urn:microsoft.com/office/officeart/2005/8/layout/matrix3"/>
    <dgm:cxn modelId="{57A15CDE-8637-4C94-B9D2-8EF48EFB6EA5}" type="presOf" srcId="{C75EA41D-89F4-4AE3-9B9F-95D27E379937}" destId="{8FEABD6F-59B3-4168-9102-B2A74200A5A0}" srcOrd="0" destOrd="0" presId="urn:microsoft.com/office/officeart/2005/8/layout/matrix3"/>
    <dgm:cxn modelId="{8772BF04-EA63-418B-9684-28CE7DC3BD14}" type="presParOf" srcId="{8FEABD6F-59B3-4168-9102-B2A74200A5A0}" destId="{7398917F-A947-4FF5-9C3D-0B2AE85EA134}" srcOrd="0" destOrd="0" presId="urn:microsoft.com/office/officeart/2005/8/layout/matrix3"/>
    <dgm:cxn modelId="{92856182-C716-47B8-B5D3-09C4977C2E84}" type="presParOf" srcId="{8FEABD6F-59B3-4168-9102-B2A74200A5A0}" destId="{41EDFE01-B5D8-482C-A7FF-34F83E20079A}" srcOrd="1" destOrd="0" presId="urn:microsoft.com/office/officeart/2005/8/layout/matrix3"/>
    <dgm:cxn modelId="{B97C8669-535C-499E-9059-C9B72832D3E4}" type="presParOf" srcId="{8FEABD6F-59B3-4168-9102-B2A74200A5A0}" destId="{D8E3B70D-499D-4E49-8E25-E2AB727B0487}" srcOrd="2" destOrd="0" presId="urn:microsoft.com/office/officeart/2005/8/layout/matrix3"/>
    <dgm:cxn modelId="{27DAD2FA-6E4E-4624-A9FC-07A2E48FC0FA}" type="presParOf" srcId="{8FEABD6F-59B3-4168-9102-B2A74200A5A0}" destId="{0BE8ADE3-D638-4F91-9672-BCFE746F5800}" srcOrd="3" destOrd="0" presId="urn:microsoft.com/office/officeart/2005/8/layout/matrix3"/>
    <dgm:cxn modelId="{98036AD2-6DA5-4CE7-9B17-6091E26AE2D1}" type="presParOf" srcId="{8FEABD6F-59B3-4168-9102-B2A74200A5A0}" destId="{83B11921-1F36-466F-BC58-185B5B583030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98917F-A947-4FF5-9C3D-0B2AE85EA134}">
      <dsp:nvSpPr>
        <dsp:cNvPr id="0" name=""/>
        <dsp:cNvSpPr/>
      </dsp:nvSpPr>
      <dsp:spPr>
        <a:xfrm>
          <a:off x="380489" y="0"/>
          <a:ext cx="5530735" cy="5530735"/>
        </a:xfrm>
        <a:prstGeom prst="diamond">
          <a:avLst/>
        </a:prstGeom>
        <a:solidFill>
          <a:schemeClr val="accent5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1EDFE01-B5D8-482C-A7FF-34F83E20079A}">
      <dsp:nvSpPr>
        <dsp:cNvPr id="0" name=""/>
        <dsp:cNvSpPr/>
      </dsp:nvSpPr>
      <dsp:spPr>
        <a:xfrm>
          <a:off x="905909" y="525419"/>
          <a:ext cx="2156986" cy="2156986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/>
            <a:t>Ahorro de tiempo</a:t>
          </a:r>
          <a:r>
            <a:rPr lang="es-CO" sz="1900" b="0" i="0" kern="1200" baseline="0"/>
            <a:t>: Generación rápida y automatizada de listas. </a:t>
          </a:r>
          <a:endParaRPr lang="en-US" sz="1900" kern="1200"/>
        </a:p>
      </dsp:txBody>
      <dsp:txXfrm>
        <a:off x="1011204" y="630714"/>
        <a:ext cx="1946396" cy="1946396"/>
      </dsp:txXfrm>
    </dsp:sp>
    <dsp:sp modelId="{D8E3B70D-499D-4E49-8E25-E2AB727B0487}">
      <dsp:nvSpPr>
        <dsp:cNvPr id="0" name=""/>
        <dsp:cNvSpPr/>
      </dsp:nvSpPr>
      <dsp:spPr>
        <a:xfrm>
          <a:off x="3228818" y="525419"/>
          <a:ext cx="2156986" cy="2156986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/>
            <a:t>Reducción de errores</a:t>
          </a:r>
          <a:r>
            <a:rPr lang="es-CO" sz="1900" b="0" i="0" kern="1200" baseline="0"/>
            <a:t>: Evita inconsistencias en los datos. </a:t>
          </a:r>
          <a:endParaRPr lang="en-US" sz="1900" kern="1200"/>
        </a:p>
      </dsp:txBody>
      <dsp:txXfrm>
        <a:off x="3334113" y="630714"/>
        <a:ext cx="1946396" cy="1946396"/>
      </dsp:txXfrm>
    </dsp:sp>
    <dsp:sp modelId="{0BE8ADE3-D638-4F91-9672-BCFE746F5800}">
      <dsp:nvSpPr>
        <dsp:cNvPr id="0" name=""/>
        <dsp:cNvSpPr/>
      </dsp:nvSpPr>
      <dsp:spPr>
        <a:xfrm>
          <a:off x="905909" y="2848328"/>
          <a:ext cx="2156986" cy="2156986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/>
            <a:t>Facilidad de uso</a:t>
          </a:r>
          <a:r>
            <a:rPr lang="es-CO" sz="1900" b="0" i="0" kern="1200" baseline="0"/>
            <a:t>: Interfaz sencilla e intuitiva. </a:t>
          </a:r>
          <a:endParaRPr lang="en-US" sz="1900" kern="1200"/>
        </a:p>
      </dsp:txBody>
      <dsp:txXfrm>
        <a:off x="1011204" y="2953623"/>
        <a:ext cx="1946396" cy="1946396"/>
      </dsp:txXfrm>
    </dsp:sp>
    <dsp:sp modelId="{83B11921-1F36-466F-BC58-185B5B583030}">
      <dsp:nvSpPr>
        <dsp:cNvPr id="0" name=""/>
        <dsp:cNvSpPr/>
      </dsp:nvSpPr>
      <dsp:spPr>
        <a:xfrm>
          <a:off x="3228818" y="2848328"/>
          <a:ext cx="2156986" cy="2156986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O" sz="1900" b="1" i="0" kern="1200" baseline="0"/>
            <a:t>Automatización del proceso</a:t>
          </a:r>
          <a:r>
            <a:rPr lang="es-CO" sz="1900" b="0" i="0" kern="1200" baseline="0"/>
            <a:t>: Desde la entrada de datos hasta la conversión a PDF. </a:t>
          </a:r>
          <a:endParaRPr lang="en-US" sz="1900" kern="1200"/>
        </a:p>
      </dsp:txBody>
      <dsp:txXfrm>
        <a:off x="3334113" y="2953623"/>
        <a:ext cx="1946396" cy="19463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39912-83CE-79EA-B03E-88EF60C5C4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E3E005E-766F-51BC-5A48-BBABD13018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A17BFC-5C80-ACFA-EFC4-E6A8B38576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FF93064-E281-E649-3F57-A94F9FC1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0A75EA3-DB07-AE78-6371-029742790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23801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79E0F5-13D9-426C-1CD0-71C45C365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5D049C-31B9-9CDC-37F1-57E6F5E0DD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22CFF83-F36B-DFB5-5B90-A83234732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2B5B080-4E82-1B41-AF25-63BEEB0A7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DFD99D-EEC1-1A21-CE5D-8C4DF3DA9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7409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33EB741-2C09-C084-2209-6356912E91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DBCAB794-86B3-1EB1-B222-387890C3AA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E3364B1-3D66-7F8B-428D-96244D5C8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92A76EB-4266-354B-4F26-DC39DC30E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0E35D69-6010-8612-93C4-A6E17F507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30889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53A466-D6AA-21B0-4991-9FA257176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FDE7FAC-8847-091E-6C45-A4929A796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6E1DBFA-52B7-897E-DBC0-967DB8648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C5B6BD8-B457-02DA-348B-07A8979CF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728C53-E02B-91B9-16ED-6A953161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162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AAB18C-06DE-F597-193D-81C897C86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7B651D-848E-22E8-0291-42773C3849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CFABFCB-B340-0F4A-9155-4CDF400B4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44D05D8-8B5D-613E-D735-1A0A59641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4A6DD65-B225-20BA-0271-3E460E0F6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6313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585DEE-342A-DFED-877A-06ACE2FF9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89AA204-AF4C-316A-D460-DA6E101DF0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EBC5784-125C-C81E-86C6-3F4C84AA68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AED763A-8A81-9C84-C60C-A60397B5C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FAB422-490A-427F-4DF9-677D50AB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66EEE1-8D11-F97E-375E-17E0AC263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95229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C7BCCE-23D9-D823-B815-CBD9A2B6B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93A7A7B-5555-603E-9796-BF8092101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47325F3E-F54A-2327-D010-F37A7AE08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8385045-7C79-3516-2147-AD5B6058EC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3F85F89-A87C-3ACF-2B25-56B6DA3711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F76A301-35E4-D090-DA97-0562B44B6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A4B4FC4-8E10-E9C2-D754-EB997E5341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C1553C0-CA18-D163-B32C-44C368261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24339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D582D2-DF82-6D50-5281-4983A7EFB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B94360E2-584A-7099-BBAC-69A52BA6BD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A45EF3C-5E05-B422-8B54-423B9538A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F01CA040-059F-B774-5DE9-9F423722C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98766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6823790-D427-627A-F818-443C54939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C5AC5929-0A5D-3D9C-DF30-DB3013FAB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B012D37-E71B-9562-FA7B-1F7C4232D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834802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FD6C29-5F24-BE60-0795-01A4E7D11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5BDC4B1-D3CA-3764-A89F-3BB15D279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E75376-C277-DA6B-243F-3E151D969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4B0C09E-E749-6FEA-38CA-5899CD1F0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267CCF-F3FB-877D-6849-DC5A69389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E3534F7-D8D6-83B1-D6DC-AFB208644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0888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1652E-D731-98B9-65A0-3E7AC42D00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DF6233E-B8E7-264E-A59D-CAB22939A3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BDB7E24-4547-BEE9-31FC-2A19D6EAEB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61AEB2-6D46-A7E0-C6D1-858D9FA00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9947701-B4B7-8EA5-9F53-18DE2499E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E33DC3-3F67-A512-2500-488314EA7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53214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90297B5-1E74-081D-003B-C2C16A8E6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9D70BF9-45AE-0B46-7D1C-CA5307B31D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646D808-A321-7CE6-E977-CEBDF321B2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0C2541-5F2C-43C2-AD86-1035C0A717AB}" type="datetimeFigureOut">
              <a:rPr lang="es-CO" smtClean="0"/>
              <a:t>19/03/2025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8CF7C86-B60A-8DEA-7DB3-672DBD1E05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A54B85B-D51F-E18B-3895-904F67EDD1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23727A-8742-4B7B-9010-337FE657EE75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63863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3C48B49-6135-48B6-AC0F-97E5D8D1F0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5C47AB1-E53F-C1B6-E7F6-FF89537BA9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9766" y="1146412"/>
            <a:ext cx="9014348" cy="2402006"/>
          </a:xfrm>
        </p:spPr>
        <p:txBody>
          <a:bodyPr anchor="b">
            <a:normAutofit/>
          </a:bodyPr>
          <a:lstStyle/>
          <a:p>
            <a:pPr algn="l"/>
            <a:r>
              <a:rPr lang="es-CO" sz="4800" dirty="0"/>
              <a:t>PROCESAR SOLUCIONES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8" y="4374554"/>
            <a:ext cx="12192007" cy="248344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40655" y="4374554"/>
            <a:ext cx="4051344" cy="2483446"/>
          </a:xfrm>
          <a:prstGeom prst="rect">
            <a:avLst/>
          </a:prstGeom>
          <a:gradFill>
            <a:gsLst>
              <a:gs pos="4000">
                <a:schemeClr val="accent1">
                  <a:alpha val="21000"/>
                </a:schemeClr>
              </a:gs>
              <a:gs pos="83000">
                <a:schemeClr val="accent1">
                  <a:lumMod val="50000"/>
                  <a:alpha val="61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256AC18-FB41-4977-8B0C-F5082335A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4379429"/>
            <a:ext cx="12191984" cy="1953928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alpha val="55000"/>
                </a:schemeClr>
              </a:gs>
            </a:gsLst>
            <a:lin ang="6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8" y="4380927"/>
            <a:ext cx="12192000" cy="2019443"/>
          </a:xfrm>
          <a:prstGeom prst="rect">
            <a:avLst/>
          </a:prstGeom>
          <a:gradFill>
            <a:gsLst>
              <a:gs pos="3200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45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7BDF7BC-394C-4E22-A375-BB10E1290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9765" y="4892722"/>
            <a:ext cx="6387155" cy="1078173"/>
          </a:xfrm>
        </p:spPr>
        <p:txBody>
          <a:bodyPr anchor="ctr">
            <a:normAutofit/>
          </a:bodyPr>
          <a:lstStyle/>
          <a:p>
            <a:pPr algn="l"/>
            <a:r>
              <a:rPr lang="es-ES" dirty="0">
                <a:solidFill>
                  <a:schemeClr val="bg1"/>
                </a:solidFill>
              </a:rPr>
              <a:t>Automatización y Eficiencia en la Creación de Plantillas</a:t>
            </a:r>
            <a:endParaRPr lang="es-CO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8568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2491990-554D-7293-9006-0F5EBF3D2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Herramienta Generador Planillas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2FDB9E-2C2F-6D92-1326-021245EE4E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0153" y="1526033"/>
            <a:ext cx="5536397" cy="3935281"/>
          </a:xfrm>
        </p:spPr>
        <p:txBody>
          <a:bodyPr>
            <a:normAutofit/>
          </a:bodyPr>
          <a:lstStyle/>
          <a:p>
            <a:r>
              <a:rPr lang="es-ES" dirty="0"/>
              <a:t>Optimizar la elaboración de planillas y certificado mediante la automatización del proceso, reduciendo el tiempo de generación, asegurando la precisión de la información y mejorando la eficiencia en la gestión de datos.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935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4512467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1C16257-DAC9-1B93-D65D-A37EBEC61B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2951205" cy="5571066"/>
          </a:xfrm>
        </p:spPr>
        <p:txBody>
          <a:bodyPr>
            <a:normAutofit/>
          </a:bodyPr>
          <a:lstStyle/>
          <a:p>
            <a:r>
              <a:rPr lang="es-CO">
                <a:solidFill>
                  <a:srgbClr val="FFFFFF"/>
                </a:solidFill>
              </a:rPr>
              <a:t>Beneficios del software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04CD4D2-E906-53DB-2AFD-5504414EBE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3120338"/>
              </p:ext>
            </p:extLst>
          </p:nvPr>
        </p:nvGraphicFramePr>
        <p:xfrm>
          <a:off x="5207640" y="643466"/>
          <a:ext cx="6291714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07392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8FAB3E-BC42-DB20-11B6-CC2886D7F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04988" y="1442172"/>
            <a:ext cx="8582025" cy="217732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FLUJO DEL PROCESO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528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20" name="Rectangle 211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92C2FD7-CEF0-32DE-060A-6AD6CF2EC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ES" dirty="0"/>
              <a:t>Paso 1 - Recepción de insumos</a:t>
            </a:r>
            <a:endParaRPr lang="es-CO" dirty="0"/>
          </a:p>
        </p:txBody>
      </p:sp>
      <p:sp>
        <p:nvSpPr>
          <p:cNvPr id="2122" name="Rectangle 212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24" name="Rectangle 212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000FEE5-087C-0D6C-19F1-5D3A8AFEAB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3355848"/>
            <a:ext cx="6268770" cy="28254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indent="0">
              <a:buNone/>
            </a:pPr>
            <a:r>
              <a:rPr lang="es-ES" sz="2200" dirty="0"/>
              <a:t>El operador envía un archivo con tres tablas: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dirty="0"/>
              <a:t>Focalización:</a:t>
            </a:r>
            <a:r>
              <a:rPr lang="es-ES" sz="2200" dirty="0"/>
              <a:t> Listado de estudiantes.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dirty="0"/>
              <a:t>Novedades:</a:t>
            </a:r>
            <a:r>
              <a:rPr lang="es-ES" sz="2200" dirty="0"/>
              <a:t> Registro de cambios y actualizaciones.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2200" b="1" dirty="0"/>
              <a:t>Rectores:</a:t>
            </a:r>
            <a:r>
              <a:rPr lang="es-ES" sz="2200" dirty="0"/>
              <a:t> Información de los responsables de cada institución.</a:t>
            </a: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7D922538-359E-3099-75AA-482D2C11CC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86" b="1"/>
          <a:stretch/>
        </p:blipFill>
        <p:spPr bwMode="auto">
          <a:xfrm>
            <a:off x="7494066" y="1278789"/>
            <a:ext cx="4237686" cy="42248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9265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083FC40-7800-2423-4494-B501E4952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 fontScale="90000"/>
          </a:bodyPr>
          <a:lstStyle/>
          <a:p>
            <a:r>
              <a:rPr lang="es-CO" sz="5200" dirty="0"/>
              <a:t>Paso 2 - Procesamiento de la información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50FBF90-7327-F0DB-6902-DC961B0E68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12648" y="3355848"/>
            <a:ext cx="6268770" cy="2825496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s-CO" altLang="es-CO" sz="22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Procesamiento de la información:</a:t>
            </a:r>
            <a:endParaRPr kumimoji="0" lang="es-CO" altLang="es-CO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extrae la tabla de focalización y se estructura según el formato requerido por el software.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actualizan parámetros en caso de ser necesario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CO" altLang="es-CO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Se asignan los rectores de cada institución dentro de los parámetros correspondientes.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s-CO" altLang="es-CO" sz="22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Graphic 7" descr="Open Folder">
            <a:extLst>
              <a:ext uri="{FF2B5EF4-FFF2-40B4-BE49-F238E27FC236}">
                <a16:creationId xmlns:a16="http://schemas.microsoft.com/office/drawing/2014/main" id="{DA59CFC9-504B-92DB-DAE6-5FA026A4C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35778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DC29D2-4E05-82E3-F4DA-36F8110D3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ES" sz="5200" dirty="0"/>
              <a:t>Paso 3 - Preparación de novedades</a:t>
            </a:r>
            <a:endParaRPr lang="es-CO" sz="5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A8DC8A-E4B3-8518-B38D-0C2B916548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2200" dirty="0"/>
              <a:t>Se reorganiza la tabla de novedades en la estructura esperada por el software para garantizar su correcta aplicación en las planillas.</a:t>
            </a:r>
          </a:p>
          <a:p>
            <a:endParaRPr lang="es-CO" sz="2200" dirty="0"/>
          </a:p>
        </p:txBody>
      </p:sp>
      <p:pic>
        <p:nvPicPr>
          <p:cNvPr id="7" name="Graphic 6" descr="Presentation with Checklist">
            <a:extLst>
              <a:ext uri="{FF2B5EF4-FFF2-40B4-BE49-F238E27FC236}">
                <a16:creationId xmlns:a16="http://schemas.microsoft.com/office/drawing/2014/main" id="{279B987F-46CC-76F6-7A71-0C75A1AD19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6983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D01200-0224-43C5-AB38-FB4D16B73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EC220F1-DB9F-52E4-2A4F-DD8BC06BB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078992"/>
            <a:ext cx="6268770" cy="1536192"/>
          </a:xfrm>
        </p:spPr>
        <p:txBody>
          <a:bodyPr anchor="b">
            <a:normAutofit/>
          </a:bodyPr>
          <a:lstStyle/>
          <a:p>
            <a:r>
              <a:rPr lang="es-ES" sz="5200"/>
              <a:t>Ejecución del software</a:t>
            </a:r>
            <a:br>
              <a:rPr lang="es-ES" sz="5200"/>
            </a:br>
            <a:endParaRPr lang="es-CO" sz="52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28A44A4-A002-4A88-9FC9-1D0566C97A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53202" y="363389"/>
            <a:ext cx="73152" cy="548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E7D5C7B-DD16-401B-85CE-4AAA2A4F5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8506" y="2935541"/>
            <a:ext cx="62179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F12C7B-CBE3-48F1-5204-BF537D28C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3355848"/>
            <a:ext cx="6268770" cy="2825496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900" b="1"/>
              <a:t>Generación de plantillas base:</a:t>
            </a:r>
            <a:r>
              <a:rPr lang="es-ES" sz="1900"/>
              <a:t> Se crean las plantillas con la estructura definida, pero sin información diligenciada.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1"/>
              <a:t>Generación de plantillas diligenciadas:</a:t>
            </a:r>
            <a:r>
              <a:rPr lang="es-ES" sz="1900"/>
              <a:t> Se completan las planillas con los datos de asistencia de los estudiantes (marcando las "X" donde corresponda).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900" b="1"/>
              <a:t>Conversión a PDF:</a:t>
            </a:r>
            <a:r>
              <a:rPr lang="es-ES" sz="1900"/>
              <a:t> Se transforman las plantillas diligenciadas en documentos PDF listos para su uso y distribución.</a:t>
            </a:r>
          </a:p>
          <a:p>
            <a:endParaRPr lang="es-CO" sz="1900"/>
          </a:p>
        </p:txBody>
      </p:sp>
      <p:pic>
        <p:nvPicPr>
          <p:cNvPr id="7" name="Graphic 6" descr="Cycle with People">
            <a:extLst>
              <a:ext uri="{FF2B5EF4-FFF2-40B4-BE49-F238E27FC236}">
                <a16:creationId xmlns:a16="http://schemas.microsoft.com/office/drawing/2014/main" id="{4433B380-967B-70EF-F911-3B9C9912A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94066" y="1272395"/>
            <a:ext cx="4237686" cy="4237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97092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Calibri</vt:lpstr>
      <vt:lpstr>Tema de Office</vt:lpstr>
      <vt:lpstr>PROCESAR SOLUCIONES</vt:lpstr>
      <vt:lpstr>Herramienta Generador Planillas</vt:lpstr>
      <vt:lpstr>Beneficios del software</vt:lpstr>
      <vt:lpstr>FLUJO DEL PROCESO</vt:lpstr>
      <vt:lpstr>Paso 1 - Recepción de insumos</vt:lpstr>
      <vt:lpstr>Paso 2 - Procesamiento de la información</vt:lpstr>
      <vt:lpstr>Paso 3 - Preparación de novedades</vt:lpstr>
      <vt:lpstr>Ejecución del software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Erik Santiago Rojas Galindo</dc:creator>
  <cp:lastModifiedBy>Erik Santiago Rojas Galindo</cp:lastModifiedBy>
  <cp:revision>1</cp:revision>
  <dcterms:created xsi:type="dcterms:W3CDTF">2025-03-19T11:26:35Z</dcterms:created>
  <dcterms:modified xsi:type="dcterms:W3CDTF">2025-03-19T12:01:54Z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1bdff26-5887-4e5c-8426-6e404c233df0_Enabled">
    <vt:lpwstr>true</vt:lpwstr>
  </property>
  <property fmtid="{D5CDD505-2E9C-101B-9397-08002B2CF9AE}" pid="3" name="MSIP_Label_71bdff26-5887-4e5c-8426-6e404c233df0_SetDate">
    <vt:lpwstr>2025-03-19T12:01:42Z</vt:lpwstr>
  </property>
  <property fmtid="{D5CDD505-2E9C-101B-9397-08002B2CF9AE}" pid="4" name="MSIP_Label_71bdff26-5887-4e5c-8426-6e404c233df0_Method">
    <vt:lpwstr>Standard</vt:lpwstr>
  </property>
  <property fmtid="{D5CDD505-2E9C-101B-9397-08002B2CF9AE}" pid="5" name="MSIP_Label_71bdff26-5887-4e5c-8426-6e404c233df0_Name">
    <vt:lpwstr>71bdff26-5887-4e5c-8426-6e404c233df0</vt:lpwstr>
  </property>
  <property fmtid="{D5CDD505-2E9C-101B-9397-08002B2CF9AE}" pid="6" name="MSIP_Label_71bdff26-5887-4e5c-8426-6e404c233df0_SiteId">
    <vt:lpwstr>b5e244bd-c492-495b-8b10-61bfd453e423</vt:lpwstr>
  </property>
  <property fmtid="{D5CDD505-2E9C-101B-9397-08002B2CF9AE}" pid="7" name="MSIP_Label_71bdff26-5887-4e5c-8426-6e404c233df0_ActionId">
    <vt:lpwstr>f10941ca-eb9d-4ade-92e5-f13add903ee1</vt:lpwstr>
  </property>
  <property fmtid="{D5CDD505-2E9C-101B-9397-08002B2CF9AE}" pid="8" name="MSIP_Label_71bdff26-5887-4e5c-8426-6e404c233df0_ContentBits">
    <vt:lpwstr>0</vt:lpwstr>
  </property>
  <property fmtid="{D5CDD505-2E9C-101B-9397-08002B2CF9AE}" pid="9" name="MSIP_Label_71bdff26-5887-4e5c-8426-6e404c233df0_Tag">
    <vt:lpwstr>10, 3, 0, 1</vt:lpwstr>
  </property>
</Properties>
</file>