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La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Margarita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Your opinion online is worth something: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you leave a 5 star review on a product on Amazon, someone out there is reading it and possibly trusting you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see tons of tweets about how bad a restaurant is, you will probably not want to go to that restaurant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Of course, there is something to gain from this.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Companies can begin to curate tweets to their own benefits, but we wanted to see how easy it was for an individual at home to obtain this technology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 we ask the questions: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easy is it really for someone to generate their own tweets?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much or little do they need to know about computers to start benefiting?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After looking through the internet for resources readily available, we began our implementation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Gather data: </a:t>
            </a:r>
            <a:r>
              <a:rPr lang="en"/>
              <a:t>Implemented</a:t>
            </a:r>
            <a:r>
              <a:rPr lang="en"/>
              <a:t> library code from github, exclude links, language = english, location (for more english tweets)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Clean tweets: Implemented functions from geeksforgeeks and github to remove special characters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Sentiment Analysis: Implemented TextBlob </a:t>
            </a:r>
            <a:r>
              <a:rPr lang="en"/>
              <a:t>sentiment</a:t>
            </a:r>
            <a:r>
              <a:rPr lang="en"/>
              <a:t> analysis code via geeksforgeeks to </a:t>
            </a:r>
            <a:r>
              <a:rPr lang="en"/>
              <a:t>classify</a:t>
            </a:r>
            <a:r>
              <a:rPr lang="en"/>
              <a:t> the training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 training: Used textgenrnn python model via github code for text generation model trained on sentiment and </a:t>
            </a:r>
            <a:r>
              <a:rPr lang="en"/>
              <a:t>keyword</a:t>
            </a:r>
            <a:r>
              <a:rPr lang="en"/>
              <a:t> specific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Generation: Output text samples at each </a:t>
            </a:r>
            <a:r>
              <a:rPr lang="en"/>
              <a:t>training</a:t>
            </a:r>
            <a:r>
              <a:rPr lang="en"/>
              <a:t> epoch for various temperatures to evaluate model performance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Margarita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These tweets were generated after at least 15 training epochs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direct </a:t>
            </a:r>
            <a:r>
              <a:rPr lang="en"/>
              <a:t>repetitions</a:t>
            </a:r>
            <a:r>
              <a:rPr lang="en"/>
              <a:t> of the </a:t>
            </a:r>
            <a:r>
              <a:rPr lang="en"/>
              <a:t>training</a:t>
            </a:r>
            <a:r>
              <a:rPr lang="en"/>
              <a:t> tweets, but believable tweets can be generated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Goes to show that realistic tweets can feasibly be generated, but creativity and variance in the generated tweets is much more difficult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976b17d39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976b17d3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Margarita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Picked tweets that were generated during the same epoch as the good tweets generated but with a higher </a:t>
            </a:r>
            <a:r>
              <a:rPr lang="en"/>
              <a:t>temperature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longer direct repetition, and better than the tweets that outputted nonsensical words, but still not believable results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Shows that </a:t>
            </a:r>
            <a:r>
              <a:rPr lang="en"/>
              <a:t>we need </a:t>
            </a:r>
            <a:r>
              <a:rPr lang="en"/>
              <a:t>more</a:t>
            </a:r>
            <a:r>
              <a:rPr lang="en"/>
              <a:t> </a:t>
            </a:r>
            <a:r>
              <a:rPr lang="en"/>
              <a:t>training</a:t>
            </a:r>
            <a:r>
              <a:rPr lang="en"/>
              <a:t> data to improve our generated tweets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Our first experiments were training for 10 epochs for anywhere between 400 training samples to only 20.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amount of time for training was proportional to the number of samples that we had access to for training </a:t>
            </a:r>
            <a:r>
              <a:rPr lang="en"/>
              <a:t>ranging</a:t>
            </a:r>
            <a:r>
              <a:rPr lang="en"/>
              <a:t> from 15 or 20 minutes to about a half an hour.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Finally we did </a:t>
            </a:r>
            <a:r>
              <a:rPr lang="en"/>
              <a:t>experiments</a:t>
            </a:r>
            <a:r>
              <a:rPr lang="en"/>
              <a:t> for 25 epochs and you can see in the </a:t>
            </a:r>
            <a:r>
              <a:rPr lang="en"/>
              <a:t>grap</a:t>
            </a:r>
            <a:r>
              <a:rPr lang="en"/>
              <a:t>h on the right the loss per epoch for that training, which took upward of about an hour to complete.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 you can see, we </a:t>
            </a:r>
            <a:r>
              <a:rPr lang="en"/>
              <a:t>achieved</a:t>
            </a:r>
            <a:r>
              <a:rPr lang="en"/>
              <a:t> fairly good loss results at around 15 epochs where we were outputting tweets that had proper spelling and could </a:t>
            </a:r>
            <a:r>
              <a:rPr lang="en"/>
              <a:t>conceivably</a:t>
            </a:r>
            <a:r>
              <a:rPr lang="en"/>
              <a:t> be sentences, but didn’t quite make sense.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 that point though, we also saw the massive overfitting that </a:t>
            </a:r>
            <a:r>
              <a:rPr lang="en"/>
              <a:t>achieved</a:t>
            </a:r>
            <a:r>
              <a:rPr lang="en"/>
              <a:t> rote memorization and repetition at lower temperatures.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Insights: Shay, Future Works: Margarita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Using the </a:t>
            </a:r>
            <a:r>
              <a:rPr lang="en"/>
              <a:t>library</a:t>
            </a:r>
            <a:r>
              <a:rPr lang="en"/>
              <a:t> that we used, we only had access to a limited number of tweets, we needed more data to be able to produce more unique/creative tweets and avoid overfitting. Potential future works could include using the Twitter API to gain access to more training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Many </a:t>
            </a:r>
            <a:r>
              <a:rPr lang="en"/>
              <a:t>keywords</a:t>
            </a:r>
            <a:r>
              <a:rPr lang="en"/>
              <a:t> describe more than just products or brands. Being aware of the political or social </a:t>
            </a:r>
            <a:r>
              <a:rPr lang="en"/>
              <a:t>connotations</a:t>
            </a:r>
            <a:r>
              <a:rPr lang="en"/>
              <a:t> of these keywords can help avoid gathering tweets that are about other topics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Target → Ukraine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Apple music when spotify was down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This process relies on accurate sentiment analysis of the training data. </a:t>
            </a:r>
            <a:r>
              <a:rPr lang="en"/>
              <a:t>Inaccuracies</a:t>
            </a:r>
            <a:r>
              <a:rPr lang="en"/>
              <a:t> in the upstream processing of our training data is perpetuated </a:t>
            </a:r>
            <a:r>
              <a:rPr lang="en"/>
              <a:t>through</a:t>
            </a:r>
            <a:r>
              <a:rPr lang="en"/>
              <a:t> the model to the output generated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Sentiment/regard: not all of the tweets were labeled correctly: keyword=’IPhone’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“lowkey this android is better than my iPhone 👀” → positive sentiment but negative regard for IPhone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Future work: applications in product </a:t>
            </a:r>
            <a:r>
              <a:rPr lang="en"/>
              <a:t>reviews</a:t>
            </a:r>
            <a:r>
              <a:rPr lang="en"/>
              <a:t> (better textual structure and ability to determine the </a:t>
            </a:r>
            <a:r>
              <a:rPr lang="en"/>
              <a:t>sentiment</a:t>
            </a:r>
            <a:r>
              <a:rPr lang="en"/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Future work: making sure our sentiment analysis is accurate, cleaning data (emoijs/etc. contribute to the meaning) and adding things back in afterwards, gathering annotations on whether the outputted tweets are believable, the correct sentiment, and about the correct keyword → more statistics on model accuracy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98d50d8f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98d50d8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it out yourself if you want!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rgbClr val="4A5B6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600"/>
              <a:buFont typeface="Lato"/>
              <a:buNone/>
              <a:defRPr sz="9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600"/>
              <a:buFont typeface="Lato"/>
              <a:buNone/>
              <a:defRPr sz="9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600"/>
              <a:buFont typeface="Lato"/>
              <a:buNone/>
              <a:defRPr sz="9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600"/>
              <a:buFont typeface="Lato"/>
              <a:buNone/>
              <a:defRPr sz="9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600"/>
              <a:buFont typeface="Lato"/>
              <a:buNone/>
              <a:defRPr sz="9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600"/>
              <a:buFont typeface="Lato"/>
              <a:buNone/>
              <a:defRPr sz="9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600"/>
              <a:buFont typeface="Lato"/>
              <a:buNone/>
              <a:defRPr sz="9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600"/>
              <a:buFont typeface="Lato"/>
              <a:buNone/>
              <a:defRPr sz="9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600"/>
              <a:buFont typeface="Lato"/>
              <a:buNone/>
              <a:defRPr sz="9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rgbClr val="65778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A5B68"/>
              </a:buClr>
              <a:buSzPts val="3000"/>
              <a:buNone/>
              <a:defRPr>
                <a:solidFill>
                  <a:srgbClr val="4A5B6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A5B68"/>
              </a:buClr>
              <a:buSzPts val="3000"/>
              <a:buNone/>
              <a:defRPr>
                <a:solidFill>
                  <a:srgbClr val="4A5B68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A5B68"/>
              </a:buClr>
              <a:buSzPts val="3000"/>
              <a:buNone/>
              <a:defRPr>
                <a:solidFill>
                  <a:srgbClr val="4A5B68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A5B68"/>
              </a:buClr>
              <a:buSzPts val="3000"/>
              <a:buNone/>
              <a:defRPr>
                <a:solidFill>
                  <a:srgbClr val="4A5B68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A5B68"/>
              </a:buClr>
              <a:buSzPts val="3000"/>
              <a:buNone/>
              <a:defRPr>
                <a:solidFill>
                  <a:srgbClr val="4A5B68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A5B68"/>
              </a:buClr>
              <a:buSzPts val="3000"/>
              <a:buNone/>
              <a:defRPr>
                <a:solidFill>
                  <a:srgbClr val="4A5B68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A5B68"/>
              </a:buClr>
              <a:buSzPts val="3000"/>
              <a:buNone/>
              <a:defRPr>
                <a:solidFill>
                  <a:srgbClr val="4A5B68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A5B68"/>
              </a:buClr>
              <a:buSzPts val="3000"/>
              <a:buNone/>
              <a:defRPr>
                <a:solidFill>
                  <a:srgbClr val="4A5B68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A5B68"/>
              </a:buClr>
              <a:buSzPts val="3000"/>
              <a:buNone/>
              <a:defRPr>
                <a:solidFill>
                  <a:srgbClr val="4A5B6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4A5B68"/>
              </a:buClr>
              <a:buSzPts val="1400"/>
              <a:buChar char="●"/>
              <a:defRPr sz="1400">
                <a:solidFill>
                  <a:srgbClr val="4A5B68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4A5B68"/>
              </a:buClr>
              <a:buSzPts val="1200"/>
              <a:buChar char="○"/>
              <a:defRPr sz="1200">
                <a:solidFill>
                  <a:srgbClr val="4A5B68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A5B68"/>
              </a:buClr>
              <a:buSzPts val="1200"/>
              <a:buChar char="■"/>
              <a:defRPr sz="1200">
                <a:solidFill>
                  <a:srgbClr val="4A5B68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A5B68"/>
              </a:buClr>
              <a:buSzPts val="1200"/>
              <a:buChar char="●"/>
              <a:defRPr sz="1200">
                <a:solidFill>
                  <a:srgbClr val="4A5B68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A5B68"/>
              </a:buClr>
              <a:buSzPts val="1200"/>
              <a:buChar char="○"/>
              <a:defRPr sz="1200">
                <a:solidFill>
                  <a:srgbClr val="4A5B68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A5B68"/>
              </a:buClr>
              <a:buSzPts val="1200"/>
              <a:buChar char="■"/>
              <a:defRPr sz="1200">
                <a:solidFill>
                  <a:srgbClr val="4A5B68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A5B68"/>
              </a:buClr>
              <a:buSzPts val="1200"/>
              <a:buChar char="●"/>
              <a:defRPr sz="1200">
                <a:solidFill>
                  <a:srgbClr val="4A5B68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A5B68"/>
              </a:buClr>
              <a:buSzPts val="1200"/>
              <a:buChar char="○"/>
              <a:defRPr sz="1200">
                <a:solidFill>
                  <a:srgbClr val="4A5B68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A5B68"/>
              </a:buClr>
              <a:buSzPts val="1200"/>
              <a:buChar char="■"/>
              <a:defRPr sz="1200">
                <a:solidFill>
                  <a:srgbClr val="4A5B6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4A5B68"/>
              </a:buClr>
              <a:buSzPts val="1400"/>
              <a:buChar char="●"/>
              <a:defRPr sz="1400">
                <a:solidFill>
                  <a:srgbClr val="4A5B68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4A5B68"/>
              </a:buClr>
              <a:buSzPts val="1200"/>
              <a:buChar char="○"/>
              <a:defRPr sz="1200">
                <a:solidFill>
                  <a:srgbClr val="4A5B68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A5B68"/>
              </a:buClr>
              <a:buSzPts val="1200"/>
              <a:buChar char="■"/>
              <a:defRPr sz="1200">
                <a:solidFill>
                  <a:srgbClr val="4A5B68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A5B68"/>
              </a:buClr>
              <a:buSzPts val="1200"/>
              <a:buChar char="●"/>
              <a:defRPr sz="1200">
                <a:solidFill>
                  <a:srgbClr val="4A5B68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A5B68"/>
              </a:buClr>
              <a:buSzPts val="1200"/>
              <a:buChar char="○"/>
              <a:defRPr sz="1200">
                <a:solidFill>
                  <a:srgbClr val="4A5B68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A5B68"/>
              </a:buClr>
              <a:buSzPts val="1200"/>
              <a:buChar char="■"/>
              <a:defRPr sz="1200">
                <a:solidFill>
                  <a:srgbClr val="4A5B68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A5B68"/>
              </a:buClr>
              <a:buSzPts val="1200"/>
              <a:buChar char="●"/>
              <a:defRPr sz="1200">
                <a:solidFill>
                  <a:srgbClr val="4A5B68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A5B68"/>
              </a:buClr>
              <a:buSzPts val="1200"/>
              <a:buChar char="○"/>
              <a:defRPr sz="1200">
                <a:solidFill>
                  <a:srgbClr val="4A5B68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A5B68"/>
              </a:buClr>
              <a:buSzPts val="1200"/>
              <a:buChar char="■"/>
              <a:defRPr sz="1200">
                <a:solidFill>
                  <a:srgbClr val="4A5B6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A5B68"/>
              </a:buClr>
              <a:buSzPts val="3000"/>
              <a:buNone/>
              <a:defRPr>
                <a:solidFill>
                  <a:srgbClr val="4A5B6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A5B68"/>
              </a:buClr>
              <a:buSzPts val="3000"/>
              <a:buNone/>
              <a:defRPr>
                <a:solidFill>
                  <a:srgbClr val="4A5B68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A5B68"/>
              </a:buClr>
              <a:buSzPts val="3000"/>
              <a:buNone/>
              <a:defRPr>
                <a:solidFill>
                  <a:srgbClr val="4A5B68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A5B68"/>
              </a:buClr>
              <a:buSzPts val="3000"/>
              <a:buNone/>
              <a:defRPr>
                <a:solidFill>
                  <a:srgbClr val="4A5B68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A5B68"/>
              </a:buClr>
              <a:buSzPts val="3000"/>
              <a:buNone/>
              <a:defRPr>
                <a:solidFill>
                  <a:srgbClr val="4A5B68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A5B68"/>
              </a:buClr>
              <a:buSzPts val="3000"/>
              <a:buNone/>
              <a:defRPr>
                <a:solidFill>
                  <a:srgbClr val="4A5B68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A5B68"/>
              </a:buClr>
              <a:buSzPts val="3000"/>
              <a:buNone/>
              <a:defRPr>
                <a:solidFill>
                  <a:srgbClr val="4A5B68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A5B68"/>
              </a:buClr>
              <a:buSzPts val="3000"/>
              <a:buNone/>
              <a:defRPr>
                <a:solidFill>
                  <a:srgbClr val="4A5B68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A5B68"/>
              </a:buClr>
              <a:buSzPts val="3000"/>
              <a:buNone/>
              <a:defRPr>
                <a:solidFill>
                  <a:srgbClr val="4A5B68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4800"/>
              <a:buNone/>
              <a:defRPr sz="4800">
                <a:solidFill>
                  <a:srgbClr val="65778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4800"/>
              <a:buNone/>
              <a:defRPr sz="4800">
                <a:solidFill>
                  <a:srgbClr val="65778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4800"/>
              <a:buNone/>
              <a:defRPr sz="4800">
                <a:solidFill>
                  <a:srgbClr val="65778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4800"/>
              <a:buNone/>
              <a:defRPr sz="4800">
                <a:solidFill>
                  <a:srgbClr val="65778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4800"/>
              <a:buNone/>
              <a:defRPr sz="4800">
                <a:solidFill>
                  <a:srgbClr val="65778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4800"/>
              <a:buNone/>
              <a:defRPr sz="4800">
                <a:solidFill>
                  <a:srgbClr val="65778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4800"/>
              <a:buNone/>
              <a:defRPr sz="4800">
                <a:solidFill>
                  <a:srgbClr val="65778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4800"/>
              <a:buNone/>
              <a:defRPr sz="4800">
                <a:solidFill>
                  <a:srgbClr val="65778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4800"/>
              <a:buNone/>
              <a:defRPr sz="4800">
                <a:solidFill>
                  <a:srgbClr val="657786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None/>
              <a:defRPr sz="2100">
                <a:solidFill>
                  <a:srgbClr val="43434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rgbClr val="D7E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A5B68"/>
              </a:buClr>
              <a:buSzPts val="3000"/>
              <a:buFont typeface="Raleway"/>
              <a:buNone/>
              <a:defRPr b="1" sz="3000">
                <a:solidFill>
                  <a:srgbClr val="4A5B6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A5B68"/>
              </a:buClr>
              <a:buSzPts val="3000"/>
              <a:buFont typeface="Raleway"/>
              <a:buNone/>
              <a:defRPr b="1" sz="3000">
                <a:solidFill>
                  <a:srgbClr val="4A5B6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A5B68"/>
              </a:buClr>
              <a:buSzPts val="3000"/>
              <a:buFont typeface="Raleway"/>
              <a:buNone/>
              <a:defRPr b="1" sz="3000">
                <a:solidFill>
                  <a:srgbClr val="4A5B6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A5B68"/>
              </a:buClr>
              <a:buSzPts val="3000"/>
              <a:buFont typeface="Raleway"/>
              <a:buNone/>
              <a:defRPr b="1" sz="3000">
                <a:solidFill>
                  <a:srgbClr val="4A5B6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A5B68"/>
              </a:buClr>
              <a:buSzPts val="3000"/>
              <a:buFont typeface="Raleway"/>
              <a:buNone/>
              <a:defRPr b="1" sz="3000">
                <a:solidFill>
                  <a:srgbClr val="4A5B6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A5B68"/>
              </a:buClr>
              <a:buSzPts val="3000"/>
              <a:buFont typeface="Raleway"/>
              <a:buNone/>
              <a:defRPr b="1" sz="3000">
                <a:solidFill>
                  <a:srgbClr val="4A5B6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A5B68"/>
              </a:buClr>
              <a:buSzPts val="3000"/>
              <a:buFont typeface="Raleway"/>
              <a:buNone/>
              <a:defRPr b="1" sz="3000">
                <a:solidFill>
                  <a:srgbClr val="4A5B6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A5B68"/>
              </a:buClr>
              <a:buSzPts val="3000"/>
              <a:buFont typeface="Raleway"/>
              <a:buNone/>
              <a:defRPr b="1" sz="3000">
                <a:solidFill>
                  <a:srgbClr val="4A5B6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A5B68"/>
              </a:buClr>
              <a:buSzPts val="3000"/>
              <a:buFont typeface="Raleway"/>
              <a:buNone/>
              <a:defRPr b="1" sz="3000">
                <a:solidFill>
                  <a:srgbClr val="4A5B6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5B68"/>
              </a:buClr>
              <a:buSzPts val="1800"/>
              <a:buFont typeface="Lato"/>
              <a:buChar char="●"/>
              <a:defRPr sz="1800">
                <a:solidFill>
                  <a:srgbClr val="4A5B68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B68"/>
              </a:buClr>
              <a:buSzPts val="1400"/>
              <a:buFont typeface="Lato"/>
              <a:buChar char="○"/>
              <a:defRPr>
                <a:solidFill>
                  <a:srgbClr val="4A5B68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B68"/>
              </a:buClr>
              <a:buSzPts val="1400"/>
              <a:buFont typeface="Lato"/>
              <a:buChar char="■"/>
              <a:defRPr>
                <a:solidFill>
                  <a:srgbClr val="4A5B68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B68"/>
              </a:buClr>
              <a:buSzPts val="1400"/>
              <a:buFont typeface="Lato"/>
              <a:buChar char="●"/>
              <a:defRPr>
                <a:solidFill>
                  <a:srgbClr val="4A5B68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B68"/>
              </a:buClr>
              <a:buSzPts val="1400"/>
              <a:buFont typeface="Lato"/>
              <a:buChar char="○"/>
              <a:defRPr>
                <a:solidFill>
                  <a:srgbClr val="4A5B68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B68"/>
              </a:buClr>
              <a:buSzPts val="1400"/>
              <a:buFont typeface="Lato"/>
              <a:buChar char="■"/>
              <a:defRPr>
                <a:solidFill>
                  <a:srgbClr val="4A5B68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B68"/>
              </a:buClr>
              <a:buSzPts val="1400"/>
              <a:buFont typeface="Lato"/>
              <a:buChar char="●"/>
              <a:defRPr>
                <a:solidFill>
                  <a:srgbClr val="4A5B68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B68"/>
              </a:buClr>
              <a:buSzPts val="1400"/>
              <a:buFont typeface="Lato"/>
              <a:buChar char="○"/>
              <a:defRPr>
                <a:solidFill>
                  <a:srgbClr val="4A5B68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A5B68"/>
              </a:buClr>
              <a:buSzPts val="1400"/>
              <a:buFont typeface="Lato"/>
              <a:buChar char="■"/>
              <a:defRPr>
                <a:solidFill>
                  <a:srgbClr val="4A5B6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ctrTitle"/>
          </p:nvPr>
        </p:nvSpPr>
        <p:spPr>
          <a:xfrm>
            <a:off x="2648325" y="1800750"/>
            <a:ext cx="62511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Tweet Generation 101</a:t>
            </a:r>
            <a:endParaRPr sz="4400"/>
          </a:p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2648325" y="3957500"/>
            <a:ext cx="5954400" cy="5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Margarita Maligaya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• Shay Green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75" y="1415550"/>
            <a:ext cx="2085467" cy="171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Your opinion online has value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Product Reviews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Social Media</a:t>
            </a:r>
            <a:br>
              <a:rPr lang="en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Companies and individuals can gain from this new “sense” users have</a:t>
            </a:r>
            <a:br>
              <a:rPr lang="en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How easy is it for an </a:t>
            </a:r>
            <a:r>
              <a:rPr lang="en" sz="1300"/>
              <a:t>individual to generate their own tweets?</a:t>
            </a:r>
            <a:br>
              <a:rPr lang="en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How much or little does someone need to know about computers to start benefiting from this technology?</a:t>
            </a:r>
            <a:endParaRPr sz="1300"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0775" y="724200"/>
            <a:ext cx="1202175" cy="48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3200" y="1361000"/>
            <a:ext cx="398899" cy="32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11975" y="1342875"/>
            <a:ext cx="364525" cy="3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87" name="Google Shape;87;p15"/>
          <p:cNvSpPr/>
          <p:nvPr/>
        </p:nvSpPr>
        <p:spPr>
          <a:xfrm>
            <a:off x="340934" y="24276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420998" y="2565150"/>
            <a:ext cx="1455600" cy="470400"/>
          </a:xfrm>
          <a:prstGeom prst="rect">
            <a:avLst/>
          </a:prstGeom>
          <a:effectLst>
            <a:outerShdw blurRad="85725" rotWithShape="0" algn="bl" dir="6060000" dist="38100">
              <a:srgbClr val="1C4587">
                <a:alpha val="2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</a:rPr>
              <a:t>Gather Data</a:t>
            </a:r>
            <a:endParaRPr b="1" sz="1600">
              <a:solidFill>
                <a:schemeClr val="accent3"/>
              </a:solidFill>
            </a:endParaRPr>
          </a:p>
        </p:txBody>
      </p:sp>
      <p:grpSp>
        <p:nvGrpSpPr>
          <p:cNvPr id="89" name="Google Shape;89;p15"/>
          <p:cNvGrpSpPr/>
          <p:nvPr/>
        </p:nvGrpSpPr>
        <p:grpSpPr>
          <a:xfrm>
            <a:off x="969270" y="1838815"/>
            <a:ext cx="198900" cy="593656"/>
            <a:chOff x="777447" y="1610215"/>
            <a:chExt cx="198900" cy="593656"/>
          </a:xfrm>
        </p:grpSpPr>
        <p:cxnSp>
          <p:nvCxnSpPr>
            <p:cNvPr id="90" name="Google Shape;90;p15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1" name="Google Shape;91;p15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5"/>
          <p:cNvSpPr txBox="1"/>
          <p:nvPr>
            <p:ph idx="4294967295" type="body"/>
          </p:nvPr>
        </p:nvSpPr>
        <p:spPr>
          <a:xfrm>
            <a:off x="311475" y="8604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Grab tweets containing a specific keyword with a 1000 limit</a:t>
            </a:r>
            <a:endParaRPr sz="1500"/>
          </a:p>
        </p:txBody>
      </p:sp>
      <p:sp>
        <p:nvSpPr>
          <p:cNvPr descr="Background pointer shape in timeline graphic" id="93" name="Google Shape;93;p15"/>
          <p:cNvSpPr/>
          <p:nvPr/>
        </p:nvSpPr>
        <p:spPr>
          <a:xfrm>
            <a:off x="1817054" y="24276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>
            <p:ph idx="4294967295" type="body"/>
          </p:nvPr>
        </p:nvSpPr>
        <p:spPr>
          <a:xfrm>
            <a:off x="2126317" y="2565150"/>
            <a:ext cx="1315500" cy="470400"/>
          </a:xfrm>
          <a:prstGeom prst="rect">
            <a:avLst/>
          </a:prstGeom>
          <a:effectLst>
            <a:outerShdw blurRad="85725" rotWithShape="0" algn="bl" dir="6060000" dist="38100">
              <a:srgbClr val="1C4587">
                <a:alpha val="2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</a:rPr>
              <a:t>Clean Tweets</a:t>
            </a:r>
            <a:endParaRPr b="1" sz="1600">
              <a:solidFill>
                <a:schemeClr val="accent3"/>
              </a:solidFill>
            </a:endParaRPr>
          </a:p>
        </p:txBody>
      </p:sp>
      <p:grpSp>
        <p:nvGrpSpPr>
          <p:cNvPr id="95" name="Google Shape;95;p15"/>
          <p:cNvGrpSpPr/>
          <p:nvPr/>
        </p:nvGrpSpPr>
        <p:grpSpPr>
          <a:xfrm>
            <a:off x="2684632" y="3167558"/>
            <a:ext cx="198900" cy="593656"/>
            <a:chOff x="2223534" y="2938958"/>
            <a:chExt cx="198900" cy="593656"/>
          </a:xfrm>
        </p:grpSpPr>
        <p:cxnSp>
          <p:nvCxnSpPr>
            <p:cNvPr id="96" name="Google Shape;96;p15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7" name="Google Shape;97;p15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idx="4294967295" type="body"/>
          </p:nvPr>
        </p:nvSpPr>
        <p:spPr>
          <a:xfrm>
            <a:off x="1662687" y="38339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Strip tweets of emojis, Unicode, and other special characters</a:t>
            </a:r>
            <a:endParaRPr sz="1500"/>
          </a:p>
        </p:txBody>
      </p:sp>
      <p:sp>
        <p:nvSpPr>
          <p:cNvPr descr="Background pointer shape in timeline graphic" id="99" name="Google Shape;99;p15"/>
          <p:cNvSpPr/>
          <p:nvPr/>
        </p:nvSpPr>
        <p:spPr>
          <a:xfrm>
            <a:off x="3471973" y="24276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4294967295" type="body"/>
          </p:nvPr>
        </p:nvSpPr>
        <p:spPr>
          <a:xfrm>
            <a:off x="3767755" y="2565150"/>
            <a:ext cx="1315500" cy="470400"/>
          </a:xfrm>
          <a:prstGeom prst="rect">
            <a:avLst/>
          </a:prstGeom>
          <a:effectLst>
            <a:outerShdw blurRad="85725" rotWithShape="0" algn="bl" dir="6060000" dist="38100">
              <a:srgbClr val="1C4587">
                <a:alpha val="2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</a:rPr>
              <a:t>Sentiment Analysis</a:t>
            </a:r>
            <a:endParaRPr b="1" sz="1600">
              <a:solidFill>
                <a:schemeClr val="accent3"/>
              </a:solidFill>
            </a:endParaRPr>
          </a:p>
        </p:txBody>
      </p:sp>
      <p:grpSp>
        <p:nvGrpSpPr>
          <p:cNvPr id="101" name="Google Shape;101;p15"/>
          <p:cNvGrpSpPr/>
          <p:nvPr/>
        </p:nvGrpSpPr>
        <p:grpSpPr>
          <a:xfrm>
            <a:off x="4319545" y="1838815"/>
            <a:ext cx="198900" cy="593656"/>
            <a:chOff x="3918084" y="1610215"/>
            <a:chExt cx="198900" cy="593656"/>
          </a:xfrm>
        </p:grpSpPr>
        <p:cxnSp>
          <p:nvCxnSpPr>
            <p:cNvPr id="102" name="Google Shape;102;p15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3" name="Google Shape;103;p15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5"/>
          <p:cNvSpPr txBox="1"/>
          <p:nvPr>
            <p:ph idx="4294967295" type="body"/>
          </p:nvPr>
        </p:nvSpPr>
        <p:spPr>
          <a:xfrm>
            <a:off x="3304094" y="8604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Categorize tweets as positive, negative, or neutral</a:t>
            </a:r>
            <a:endParaRPr sz="1500"/>
          </a:p>
        </p:txBody>
      </p:sp>
      <p:sp>
        <p:nvSpPr>
          <p:cNvPr descr="Background pointer shape in timeline graphic" id="105" name="Google Shape;105;p15"/>
          <p:cNvSpPr/>
          <p:nvPr/>
        </p:nvSpPr>
        <p:spPr>
          <a:xfrm>
            <a:off x="5126893" y="24276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>
            <p:ph idx="4294967295" type="body"/>
          </p:nvPr>
        </p:nvSpPr>
        <p:spPr>
          <a:xfrm>
            <a:off x="5416699" y="2565150"/>
            <a:ext cx="1315500" cy="470400"/>
          </a:xfrm>
          <a:prstGeom prst="rect">
            <a:avLst/>
          </a:prstGeom>
          <a:effectLst>
            <a:outerShdw blurRad="85725" rotWithShape="0" algn="bl" dir="6060000" dist="38100">
              <a:srgbClr val="1C4587">
                <a:alpha val="2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</a:rPr>
              <a:t>Model Training</a:t>
            </a:r>
            <a:endParaRPr b="1" sz="1600">
              <a:solidFill>
                <a:schemeClr val="accent3"/>
              </a:solidFill>
            </a:endParaRPr>
          </a:p>
        </p:txBody>
      </p:sp>
      <p:grpSp>
        <p:nvGrpSpPr>
          <p:cNvPr id="107" name="Google Shape;107;p15"/>
          <p:cNvGrpSpPr/>
          <p:nvPr/>
        </p:nvGrpSpPr>
        <p:grpSpPr>
          <a:xfrm>
            <a:off x="5973070" y="3167558"/>
            <a:ext cx="198900" cy="593656"/>
            <a:chOff x="5958946" y="2938958"/>
            <a:chExt cx="198900" cy="593656"/>
          </a:xfrm>
        </p:grpSpPr>
        <p:cxnSp>
          <p:nvCxnSpPr>
            <p:cNvPr id="108" name="Google Shape;108;p15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9" name="Google Shape;109;p15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5"/>
          <p:cNvSpPr txBox="1"/>
          <p:nvPr>
            <p:ph idx="4294967295" type="body"/>
          </p:nvPr>
        </p:nvSpPr>
        <p:spPr>
          <a:xfrm>
            <a:off x="5126902" y="38339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Train textgenrnn </a:t>
            </a:r>
            <a:r>
              <a:rPr lang="en" sz="1500"/>
              <a:t>language</a:t>
            </a:r>
            <a:r>
              <a:rPr lang="en" sz="1500"/>
              <a:t> generation model on classified tweets</a:t>
            </a:r>
            <a:endParaRPr sz="1500"/>
          </a:p>
        </p:txBody>
      </p:sp>
      <p:sp>
        <p:nvSpPr>
          <p:cNvPr descr="Background pointer shape in timeline graphic" id="111" name="Google Shape;111;p15"/>
          <p:cNvSpPr/>
          <p:nvPr/>
        </p:nvSpPr>
        <p:spPr>
          <a:xfrm>
            <a:off x="6781813" y="24276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 txBox="1"/>
          <p:nvPr>
            <p:ph idx="4294967295" type="body"/>
          </p:nvPr>
        </p:nvSpPr>
        <p:spPr>
          <a:xfrm>
            <a:off x="7111512" y="2565150"/>
            <a:ext cx="1315500" cy="470400"/>
          </a:xfrm>
          <a:prstGeom prst="rect">
            <a:avLst/>
          </a:prstGeom>
          <a:effectLst>
            <a:outerShdw blurRad="85725" rotWithShape="0" algn="bl" dir="6060000" dist="38100">
              <a:srgbClr val="1C4587">
                <a:alpha val="2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</a:rPr>
              <a:t>Generate</a:t>
            </a:r>
            <a:endParaRPr b="1" sz="1600">
              <a:solidFill>
                <a:schemeClr val="accent3"/>
              </a:solidFill>
            </a:endParaRPr>
          </a:p>
        </p:txBody>
      </p:sp>
      <p:grpSp>
        <p:nvGrpSpPr>
          <p:cNvPr id="113" name="Google Shape;113;p15"/>
          <p:cNvGrpSpPr/>
          <p:nvPr/>
        </p:nvGrpSpPr>
        <p:grpSpPr>
          <a:xfrm>
            <a:off x="7669807" y="1838815"/>
            <a:ext cx="198900" cy="593656"/>
            <a:chOff x="3918084" y="1610215"/>
            <a:chExt cx="198900" cy="593656"/>
          </a:xfrm>
        </p:grpSpPr>
        <p:cxnSp>
          <p:nvCxnSpPr>
            <p:cNvPr id="114" name="Google Shape;114;p15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5" name="Google Shape;115;p15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5"/>
          <p:cNvSpPr txBox="1"/>
          <p:nvPr>
            <p:ph idx="4294967295" type="body"/>
          </p:nvPr>
        </p:nvSpPr>
        <p:spPr>
          <a:xfrm>
            <a:off x="6685979" y="8428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Generate tweets at each training epoch for temperature 0.2, 0.5, 1.0</a:t>
            </a:r>
            <a:endParaRPr sz="1500"/>
          </a:p>
        </p:txBody>
      </p:sp>
      <p:sp>
        <p:nvSpPr>
          <p:cNvPr id="117" name="Google Shape;117;p15"/>
          <p:cNvSpPr txBox="1"/>
          <p:nvPr>
            <p:ph idx="4294967295" type="title"/>
          </p:nvPr>
        </p:nvSpPr>
        <p:spPr>
          <a:xfrm>
            <a:off x="423600" y="0"/>
            <a:ext cx="82968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idx="4294967295" type="title"/>
          </p:nvPr>
        </p:nvSpPr>
        <p:spPr>
          <a:xfrm>
            <a:off x="1454550" y="-1500"/>
            <a:ext cx="6234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800" y="1513588"/>
            <a:ext cx="3241875" cy="211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974" y="1629613"/>
            <a:ext cx="3517925" cy="18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1850" y="3404625"/>
            <a:ext cx="398975" cy="39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74025" y="3287948"/>
            <a:ext cx="472870" cy="47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idx="4294967295" type="title"/>
          </p:nvPr>
        </p:nvSpPr>
        <p:spPr>
          <a:xfrm>
            <a:off x="1411200" y="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300" y="1390275"/>
            <a:ext cx="3016850" cy="236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400" y="1377123"/>
            <a:ext cx="3310700" cy="238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6925" y="3532700"/>
            <a:ext cx="448724" cy="44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6650" y="3508573"/>
            <a:ext cx="472870" cy="472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17"/>
          <p:cNvCxnSpPr/>
          <p:nvPr/>
        </p:nvCxnSpPr>
        <p:spPr>
          <a:xfrm flipH="1" rot="10800000">
            <a:off x="6968525" y="3564250"/>
            <a:ext cx="444600" cy="36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idx="4294967295" type="title"/>
          </p:nvPr>
        </p:nvSpPr>
        <p:spPr>
          <a:xfrm>
            <a:off x="1411200" y="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42" name="Google Shape;142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813" y="1171675"/>
            <a:ext cx="3912702" cy="2419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6000"/>
              </a:srgbClr>
            </a:outerShdw>
          </a:effectLst>
        </p:spPr>
      </p:pic>
      <p:sp>
        <p:nvSpPr>
          <p:cNvPr id="143" name="Google Shape;143;p18"/>
          <p:cNvSpPr txBox="1"/>
          <p:nvPr>
            <p:ph idx="4294967295" type="title"/>
          </p:nvPr>
        </p:nvSpPr>
        <p:spPr>
          <a:xfrm>
            <a:off x="4713338" y="675175"/>
            <a:ext cx="39126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300">
                <a:solidFill>
                  <a:schemeClr val="accent3"/>
                </a:solidFill>
              </a:rPr>
              <a:t>Loss</a:t>
            </a:r>
            <a:endParaRPr b="0" sz="2300">
              <a:solidFill>
                <a:schemeClr val="accent3"/>
              </a:solidFill>
            </a:endParaRPr>
          </a:p>
        </p:txBody>
      </p:sp>
      <p:sp>
        <p:nvSpPr>
          <p:cNvPr id="144" name="Google Shape;144;p18"/>
          <p:cNvSpPr txBox="1"/>
          <p:nvPr>
            <p:ph idx="4294967295" type="title"/>
          </p:nvPr>
        </p:nvSpPr>
        <p:spPr>
          <a:xfrm>
            <a:off x="462863" y="675175"/>
            <a:ext cx="39126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300">
                <a:solidFill>
                  <a:schemeClr val="accent3"/>
                </a:solidFill>
              </a:rPr>
              <a:t>Training Time</a:t>
            </a:r>
            <a:endParaRPr b="0" sz="2300">
              <a:solidFill>
                <a:schemeClr val="accent3"/>
              </a:solidFill>
            </a:endParaRPr>
          </a:p>
        </p:txBody>
      </p:sp>
      <p:pic>
        <p:nvPicPr>
          <p:cNvPr id="145" name="Google Shape;145;p1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8588" y="1171710"/>
            <a:ext cx="3912600" cy="241927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6000"/>
              </a:srgbClr>
            </a:outerShdw>
          </a:effectLst>
        </p:spPr>
      </p:pic>
      <p:sp>
        <p:nvSpPr>
          <p:cNvPr id="146" name="Google Shape;146;p18"/>
          <p:cNvSpPr txBox="1"/>
          <p:nvPr>
            <p:ph idx="4294967295" type="title"/>
          </p:nvPr>
        </p:nvSpPr>
        <p:spPr>
          <a:xfrm>
            <a:off x="462875" y="3776675"/>
            <a:ext cx="39126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0" lang="en" sz="1200"/>
              <a:t>10 epochs (passes) = max 30 minutes</a:t>
            </a:r>
            <a:endParaRPr b="0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0" lang="en" sz="1200"/>
              <a:t>25 epochs = max 1 hour</a:t>
            </a:r>
            <a:endParaRPr b="0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0" lang="en" sz="1200"/>
              <a:t>Time was proportional to number of samples</a:t>
            </a:r>
            <a:endParaRPr b="0" sz="1200"/>
          </a:p>
        </p:txBody>
      </p:sp>
      <p:sp>
        <p:nvSpPr>
          <p:cNvPr id="147" name="Google Shape;147;p18"/>
          <p:cNvSpPr txBox="1"/>
          <p:nvPr>
            <p:ph idx="4294967295" type="title"/>
          </p:nvPr>
        </p:nvSpPr>
        <p:spPr>
          <a:xfrm>
            <a:off x="4768600" y="3855050"/>
            <a:ext cx="3912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0" lang="en" sz="1200"/>
              <a:t>Loss over 25 epochs</a:t>
            </a:r>
            <a:endParaRPr b="0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0" lang="en" sz="1200"/>
              <a:t>More epochs generated more realistic text, but increased the amount of memorization</a:t>
            </a:r>
            <a:endParaRPr b="0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266050" y="49100"/>
            <a:ext cx="4045200" cy="6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153" name="Google Shape;153;p19"/>
          <p:cNvSpPr txBox="1"/>
          <p:nvPr>
            <p:ph idx="2" type="body"/>
          </p:nvPr>
        </p:nvSpPr>
        <p:spPr>
          <a:xfrm>
            <a:off x="370150" y="708200"/>
            <a:ext cx="3837000" cy="42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Data</a:t>
            </a:r>
            <a:r>
              <a:rPr lang="en" sz="1300"/>
              <a:t>: Library used provided very few examples which resulted in overfitting to the data that we trained on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/>
              <a:t>Context</a:t>
            </a:r>
            <a:r>
              <a:rPr lang="en" sz="1300"/>
              <a:t>: Keywords can describe more than just a products/brands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Take into account the social context of the </a:t>
            </a:r>
            <a:r>
              <a:rPr lang="en" sz="1300"/>
              <a:t>keyword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/>
              <a:t>Sentiment</a:t>
            </a:r>
            <a:r>
              <a:rPr lang="en" sz="1300"/>
              <a:t>: Data must be labeled accurately in order for the model to be effective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“</a:t>
            </a:r>
            <a:r>
              <a:rPr lang="en" sz="1300"/>
              <a:t>lowkey this android is better than my iPhone 👀”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/>
              <a:t>Knowledge</a:t>
            </a:r>
            <a:r>
              <a:rPr lang="en" sz="1300"/>
              <a:t>: Individuals who take on this project do need a basic understanding of Python and/or computers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Can be found online</a:t>
            </a:r>
            <a:endParaRPr sz="1300"/>
          </a:p>
        </p:txBody>
      </p:sp>
      <p:sp>
        <p:nvSpPr>
          <p:cNvPr id="154" name="Google Shape;154;p19"/>
          <p:cNvSpPr txBox="1"/>
          <p:nvPr>
            <p:ph type="title"/>
          </p:nvPr>
        </p:nvSpPr>
        <p:spPr>
          <a:xfrm>
            <a:off x="4837650" y="49100"/>
            <a:ext cx="4045200" cy="6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55" name="Google Shape;155;p19"/>
          <p:cNvSpPr txBox="1"/>
          <p:nvPr>
            <p:ph idx="2" type="body"/>
          </p:nvPr>
        </p:nvSpPr>
        <p:spPr>
          <a:xfrm>
            <a:off x="4875600" y="1311050"/>
            <a:ext cx="39693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Product Reviews:</a:t>
            </a:r>
            <a:endParaRPr b="1" sz="14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More likely to have an obvious sentiment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Longer and more structured sentences</a:t>
            </a:r>
            <a:br>
              <a:rPr lang="en" sz="1400"/>
            </a:b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Process: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Verifying labeling sentiments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 and post cleaning of data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Crowdsourcing opinions of results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853950" y="730400"/>
            <a:ext cx="7436100" cy="5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Discussion</a:t>
            </a:r>
            <a:endParaRPr sz="3600"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853950" y="1494450"/>
            <a:ext cx="7436100" cy="21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As a developer, be cautious about your data and how you use it</a:t>
            </a:r>
            <a:endParaRPr sz="1700"/>
          </a:p>
          <a:p>
            <a:pPr indent="-311150" lvl="1" marL="914400" rtl="0" algn="l">
              <a:spcBef>
                <a:spcPts val="16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This technology can be easily misused</a:t>
            </a:r>
            <a:endParaRPr sz="13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As a user, be careful of how you perceive things online</a:t>
            </a:r>
            <a:endParaRPr sz="1700"/>
          </a:p>
          <a:p>
            <a:pPr indent="-311150" lvl="1" marL="914400" rtl="0" algn="l">
              <a:spcBef>
                <a:spcPts val="1600"/>
              </a:spcBef>
              <a:spcAft>
                <a:spcPts val="1600"/>
              </a:spcAft>
              <a:buSzPts val="1300"/>
              <a:buChar char="○"/>
            </a:pPr>
            <a:r>
              <a:rPr lang="en" sz="1300"/>
              <a:t>If two students can learn how to generate tweets in less than a week, then what can corporations do with tons of resources and an actual motive?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3F3F3"/>
      </a:dk1>
      <a:lt1>
        <a:srgbClr val="C9EAFF"/>
      </a:lt1>
      <a:dk2>
        <a:srgbClr val="000000"/>
      </a:dk2>
      <a:lt2>
        <a:srgbClr val="C4E6FB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