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6:54:11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24054,'19496'0'0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6:55:02.43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19282 21 0,'-19282'0'0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2.xml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5576" y="240168"/>
            <a:ext cx="4748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sz="4000" dirty="0"/>
              <a:t>S</a:t>
            </a:r>
            <a:r>
              <a:rPr sz="4000" dirty="0"/>
              <a:t>potify </a:t>
            </a:r>
            <a:r>
              <a:rPr lang="en-US" sz="4000" dirty="0"/>
              <a:t>Data</a:t>
            </a:r>
            <a:r>
              <a:rPr sz="4000" dirty="0"/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B89BA7-A653-FFC5-A48D-EBD81EFB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86" y="1097280"/>
            <a:ext cx="879146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0C3279-A196-19F9-1827-DAC7A584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B94763-CC37-4630-5F36-384E97CBCE82}"/>
              </a:ext>
            </a:extLst>
          </p:cNvPr>
          <p:cNvSpPr txBox="1"/>
          <p:nvPr/>
        </p:nvSpPr>
        <p:spPr>
          <a:xfrm>
            <a:off x="385591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2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B050"/>
                </a:solidFill>
                <a:latin typeface="-apple-system"/>
              </a:rPr>
              <a:t>Find the top 5 tracks with the highest energy values.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B050"/>
                </a:solidFill>
                <a:latin typeface="-apple-system"/>
              </a:rPr>
              <a:t>             </a:t>
            </a:r>
            <a:endParaRPr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DA7494-ED3E-3A16-B6C2-B408842A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5EBE21-FDC1-3158-6FD7-4C942A67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233" y="1726262"/>
            <a:ext cx="5015611" cy="1702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668E57-90F9-7A47-C910-D5608B919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990" y="3624922"/>
            <a:ext cx="7149947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30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CA7C0-95AA-A036-CCFC-799800AD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7AD4A-F4A7-6EE5-112C-E5412AEA61A0}"/>
              </a:ext>
            </a:extLst>
          </p:cNvPr>
          <p:cNvSpPr txBox="1"/>
          <p:nvPr/>
        </p:nvSpPr>
        <p:spPr>
          <a:xfrm>
            <a:off x="385591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3</a:t>
            </a:r>
            <a:endParaRPr lang="en-US" altLang="en-US" sz="3200" dirty="0">
              <a:solidFill>
                <a:srgbClr val="F0F6FC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List all tracks along with their views and likes where official video </a:t>
            </a:r>
            <a:r>
              <a:rPr lang="en-US" altLang="en-US" sz="3200" dirty="0">
                <a:solidFill>
                  <a:srgbClr val="00B050"/>
                </a:solidFill>
                <a:latin typeface="ui-monospace"/>
              </a:rPr>
              <a:t>= TRUE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.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99135-23A1-11A1-8899-C4364290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7D453-230C-5BFE-18AD-7DCDDAC3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894" y="1571683"/>
            <a:ext cx="5234885" cy="17093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D072E-1A94-8E62-A070-F8E7A53F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36" y="3576957"/>
            <a:ext cx="8868578" cy="234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9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D6A75-EB7E-3661-42F8-0A296286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E795FE-21B2-AE49-D60D-108E9CFC7F9A}"/>
              </a:ext>
            </a:extLst>
          </p:cNvPr>
          <p:cNvSpPr txBox="1"/>
          <p:nvPr/>
        </p:nvSpPr>
        <p:spPr>
          <a:xfrm>
            <a:off x="385591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4</a:t>
            </a:r>
            <a:endParaRPr lang="en-US" altLang="en-US" sz="3200" dirty="0">
              <a:solidFill>
                <a:srgbClr val="F0F6FC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For each album, calculate the total views of all associated tracks.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32FFA-14F2-A4C5-453D-999A9963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D70CE8-F276-CDE2-6F43-E7246F43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20" y="1615289"/>
            <a:ext cx="3944039" cy="15225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58718-BB6F-ED48-84A6-59F378295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86" y="3428999"/>
            <a:ext cx="8879596" cy="235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3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2A456-E6E5-40E3-76EF-A4CCBABE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3A9165-817E-2FE4-E3B9-08E26F8FC937}"/>
              </a:ext>
            </a:extLst>
          </p:cNvPr>
          <p:cNvSpPr txBox="1"/>
          <p:nvPr/>
        </p:nvSpPr>
        <p:spPr>
          <a:xfrm>
            <a:off x="275421" y="3305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Advance level :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1</a:t>
            </a:r>
            <a:endParaRPr lang="en-US" altLang="en-US" sz="3200" dirty="0">
              <a:solidFill>
                <a:srgbClr val="00B050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</a:t>
            </a:r>
            <a:r>
              <a:rPr lang="en-US" altLang="en-US" sz="2000" dirty="0">
                <a:solidFill>
                  <a:srgbClr val="00B050"/>
                </a:solidFill>
                <a:latin typeface="-apple-system"/>
              </a:rPr>
              <a:t>Find the top 3 most-viewed tracks for each artist using window functions.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5E90F-2C47-002D-909B-E841E27D2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931457-2922-A176-AAED-0AB60741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7" y="1614470"/>
            <a:ext cx="7368346" cy="1960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C6F7A-E58C-F575-B071-218D605F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9" y="3676573"/>
            <a:ext cx="8813493" cy="25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32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2FBF2-06E1-6BA1-60F7-CE02AE86F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99957-351F-5E47-6173-89CA85B43AEF}"/>
              </a:ext>
            </a:extLst>
          </p:cNvPr>
          <p:cNvSpPr txBox="1"/>
          <p:nvPr/>
        </p:nvSpPr>
        <p:spPr>
          <a:xfrm>
            <a:off x="385591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2</a:t>
            </a:r>
            <a:endParaRPr lang="en-US" altLang="en-US" sz="3200" dirty="0">
              <a:solidFill>
                <a:srgbClr val="F0F6FC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Write a query to find tracks where the liveness score is above the average.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170DF-1F93-A3E2-63D9-BD505B52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B03C8E-6B2F-CFF5-2053-62F1F61B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852" y="1678307"/>
            <a:ext cx="5760296" cy="16304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E6FC2B-B044-2567-844E-1CADC5D23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4067" y="3549197"/>
            <a:ext cx="9144000" cy="222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6F323-D6A3-CE31-BA5B-0936252CD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9A8BD-B2D8-D424-612D-618A83818833}"/>
              </a:ext>
            </a:extLst>
          </p:cNvPr>
          <p:cNvSpPr txBox="1"/>
          <p:nvPr/>
        </p:nvSpPr>
        <p:spPr>
          <a:xfrm>
            <a:off x="385591" y="0"/>
            <a:ext cx="8714342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3</a:t>
            </a:r>
            <a:endParaRPr lang="en-US" altLang="en-US" sz="3200" dirty="0">
              <a:solidFill>
                <a:srgbClr val="F0F6FC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2000" b="1" dirty="0">
                <a:solidFill>
                  <a:srgbClr val="00B050"/>
                </a:solidFill>
                <a:latin typeface="-apple-system"/>
              </a:rPr>
              <a:t>Use a </a:t>
            </a:r>
            <a:r>
              <a:rPr lang="en-US" altLang="en-US" sz="2000" b="1" dirty="0">
                <a:solidFill>
                  <a:srgbClr val="00B050"/>
                </a:solidFill>
                <a:latin typeface="ui-monospace"/>
              </a:rPr>
              <a:t>WITH</a:t>
            </a:r>
            <a:r>
              <a:rPr lang="en-US" altLang="en-US" sz="2000" b="1" dirty="0">
                <a:solidFill>
                  <a:srgbClr val="00B050"/>
                </a:solidFill>
                <a:latin typeface="-apple-system"/>
              </a:rPr>
              <a:t> clause to calculate the difference between the highest and lowest energy values for tracks in each album.</a:t>
            </a:r>
            <a:endParaRPr lang="en-US" altLang="en-US" sz="2000" dirty="0">
              <a:solidFill>
                <a:srgbClr val="00B050"/>
              </a:solidFill>
              <a:latin typeface="-apple-system"/>
            </a:endParaRPr>
          </a:p>
          <a:p>
            <a:pPr algn="ctr">
              <a:defRPr sz="3200" b="1">
                <a:solidFill>
                  <a:srgbClr val="1ED760"/>
                </a:solidFill>
              </a:defRPr>
            </a:pPr>
            <a:endParaRPr lang="en-US" altLang="en-US" sz="3200" dirty="0">
              <a:solidFill>
                <a:srgbClr val="00B05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97EA4-8A37-A5EB-58CC-D3659144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C315-4DEA-9C6F-6D67-D798950EA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6" y="1254200"/>
            <a:ext cx="8446483" cy="2697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61317-2357-0E2C-2898-DAAEF7358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95" y="4041348"/>
            <a:ext cx="8714343" cy="21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2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8198" y="351438"/>
            <a:ext cx="334174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sz="4000"/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7537" y="1438803"/>
            <a:ext cx="7320707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b="1" dirty="0">
                <a:solidFill>
                  <a:srgbClr val="00B050"/>
                </a:solidFill>
              </a:rPr>
              <a:t>Spotify leads </a:t>
            </a:r>
            <a:r>
              <a:rPr b="1" dirty="0"/>
              <a:t>in </a:t>
            </a:r>
            <a:r>
              <a:rPr dirty="0"/>
              <a:t>overall stream count.</a:t>
            </a:r>
            <a:br>
              <a:rPr dirty="0"/>
            </a:br>
            <a:r>
              <a:rPr dirty="0"/>
              <a:t>- Some tracks perform better on specific platforms.</a:t>
            </a:r>
            <a:br>
              <a:rPr dirty="0"/>
            </a:br>
            <a:r>
              <a:rPr dirty="0"/>
              <a:t>- SQL provides powerful analysis.</a:t>
            </a:r>
            <a:br>
              <a:rPr dirty="0"/>
            </a:br>
            <a:r>
              <a:rPr dirty="0"/>
              <a:t>- Insights support artists and music strategy.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- In </a:t>
            </a:r>
            <a:r>
              <a:rPr lang="en-US" b="1" dirty="0">
                <a:solidFill>
                  <a:srgbClr val="00B050"/>
                </a:solidFill>
              </a:rPr>
              <a:t>20592</a:t>
            </a:r>
            <a:r>
              <a:rPr lang="en-US" dirty="0"/>
              <a:t> songs in the data 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only 385 </a:t>
            </a:r>
            <a:r>
              <a:rPr lang="en-US" dirty="0"/>
              <a:t>songs are over 1 B streams </a:t>
            </a:r>
          </a:p>
          <a:p>
            <a:pPr algn="just">
              <a:defRPr sz="2000">
                <a:solidFill>
                  <a:srgbClr val="FFFFFF"/>
                </a:solidFill>
              </a:defRPr>
            </a:pPr>
            <a:r>
              <a:rPr lang="en-US" dirty="0"/>
              <a:t>- Total no. of comments on the licensed tracks are </a:t>
            </a:r>
            <a:r>
              <a:rPr lang="en-US" b="1" dirty="0">
                <a:solidFill>
                  <a:srgbClr val="00B050"/>
                </a:solidFill>
              </a:rPr>
              <a:t>497015695</a:t>
            </a:r>
            <a:r>
              <a:rPr lang="en-US" dirty="0"/>
              <a:t>.</a:t>
            </a:r>
          </a:p>
          <a:p>
            <a:pPr algn="just">
              <a:defRPr sz="2000">
                <a:solidFill>
                  <a:srgbClr val="FFFFFF"/>
                </a:solidFill>
              </a:defRPr>
            </a:pPr>
            <a:r>
              <a:rPr lang="en-US" dirty="0"/>
              <a:t>- </a:t>
            </a:r>
            <a:r>
              <a:rPr lang="en-US" b="1" dirty="0">
                <a:solidFill>
                  <a:srgbClr val="00B050"/>
                </a:solidFill>
              </a:rPr>
              <a:t>Despacito </a:t>
            </a:r>
            <a:r>
              <a:rPr lang="en-US" dirty="0"/>
              <a:t>is the track with the </a:t>
            </a:r>
            <a:r>
              <a:rPr lang="en-US" b="1" dirty="0">
                <a:solidFill>
                  <a:srgbClr val="00B050"/>
                </a:solidFill>
              </a:rPr>
              <a:t>highest likes of 101577278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highest   views of 16159296273 </a:t>
            </a:r>
            <a:r>
              <a:rPr lang="en-US" b="1" dirty="0">
                <a:solidFill>
                  <a:schemeClr val="bg1"/>
                </a:solidFill>
              </a:rPr>
              <a:t>in the data</a:t>
            </a:r>
          </a:p>
          <a:p>
            <a:pPr algn="just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- In 20592 tracks</a:t>
            </a:r>
            <a:r>
              <a:rPr lang="en-US" b="1" dirty="0">
                <a:solidFill>
                  <a:srgbClr val="00B050"/>
                </a:solidFill>
              </a:rPr>
              <a:t>, 6364 </a:t>
            </a:r>
            <a:r>
              <a:rPr lang="en-US" dirty="0">
                <a:solidFill>
                  <a:schemeClr val="bg1"/>
                </a:solidFill>
              </a:rPr>
              <a:t>tracks’ liveness is </a:t>
            </a:r>
            <a:r>
              <a:rPr lang="en-US" b="1" dirty="0">
                <a:solidFill>
                  <a:srgbClr val="00B050"/>
                </a:solidFill>
              </a:rPr>
              <a:t>over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the Average liveness of 0.19</a:t>
            </a:r>
            <a:endParaRPr b="1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FD089-7C3B-E4D0-B046-21847BAE9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8886" y="2444643"/>
            <a:ext cx="5856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sz="9600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434B8-0898-7024-2AD1-7F7E9313C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12" y="5220299"/>
            <a:ext cx="2134212" cy="13016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911" y="482538"/>
            <a:ext cx="66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sz="3600" dirty="0"/>
              <a:t>Project Objective</a:t>
            </a:r>
            <a:r>
              <a:rPr lang="en-US" sz="3600" dirty="0"/>
              <a:t> And Overview 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98668"/>
            <a:ext cx="82296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Analyze music streaming trends using </a:t>
            </a:r>
            <a:r>
              <a:rPr lang="en-US" dirty="0"/>
              <a:t>Postgre</a:t>
            </a:r>
            <a:r>
              <a:rPr dirty="0"/>
              <a:t>SQL.</a:t>
            </a:r>
            <a:br>
              <a:rPr dirty="0"/>
            </a:br>
            <a:r>
              <a:rPr dirty="0"/>
              <a:t>- Compare performance of tracks on Spotify vs YouTube.</a:t>
            </a:r>
            <a:br>
              <a:rPr dirty="0"/>
            </a:br>
            <a:r>
              <a:rPr dirty="0"/>
              <a:t>- Identify top streamed songs and artists.</a:t>
            </a:r>
            <a:br>
              <a:rPr dirty="0"/>
            </a:br>
            <a:r>
              <a:rPr dirty="0"/>
              <a:t>- Gain business insights for music platforms.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>- analyzing a Spotify dataset with various attributes about tracks, albums, and                artists using </a:t>
            </a:r>
            <a:r>
              <a:rPr lang="en-US" sz="2000" b="1" dirty="0"/>
              <a:t>SQL</a:t>
            </a:r>
            <a:r>
              <a:rPr lang="en-US" sz="2000"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>- It covers an end-to-end process of normalizing a denormalized dataset,   performing SQL queries of varying complexity, and optimizing query performance.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>- The primary goals of the project are to practice advanced SQL skills and generate valuable insights from the dataset.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FA0245-2304-E3FA-6125-D157A508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065" y="5764850"/>
            <a:ext cx="1713123" cy="10891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87050" y="45475"/>
            <a:ext cx="40597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sz="4000" dirty="0"/>
              <a:t>Practice questions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07833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01FE89-44C6-165C-D99E-F4AD3E253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90" y="753361"/>
            <a:ext cx="7864819" cy="5724644"/>
          </a:xfrm>
          <a:prstGeom prst="rect">
            <a:avLst/>
          </a:prstGeom>
          <a:solidFill>
            <a:srgbClr val="0D11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 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Easy Level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Retrieve the names of all tracks that have more than 1 billion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List all albums along with their respective artists.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Get the total number of comments for tracks where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ui-monospace"/>
              </a:rPr>
              <a:t>licensed =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Find all tracks that belong to the album type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ui-monospace"/>
              </a:rPr>
              <a:t>single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5.Count the total number of tracks by each artist.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F0F6FC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lvl="0" defTabSz="914400"/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Medium </a:t>
            </a:r>
            <a:r>
              <a:rPr lang="en-US" altLang="en-US" b="1" dirty="0">
                <a:solidFill>
                  <a:srgbClr val="F0F6FC"/>
                </a:solidFill>
                <a:latin typeface="-apple-system"/>
              </a:rPr>
              <a:t>Level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Calculate the average danceability of tracks in each album.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Find the top 5 tracks with the highest energy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List all tracks along with their views and likes where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ui-monospace"/>
              </a:rPr>
              <a:t>official video =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For each album, calculate the total views of all associated tracks.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lang="en-US" altLang="en-US" sz="1600" dirty="0">
              <a:solidFill>
                <a:srgbClr val="F0F6FC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Advanced Level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Find the top 3 most-viewed tracks for each artist using window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Write a query to find tracks where the liveness score is above the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Use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ui-monospace"/>
              </a:rPr>
              <a:t>WITH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 clause to calculate the difference between the highest and lowest energy values for tracks in each album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C2A4E-F623-47C1-EB31-04E11057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422" y="0"/>
            <a:ext cx="8714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Easy level :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- 1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          Retrieve the names of all tracks that have          more than 1 billion streams.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41EE9-9CE4-9D67-FDC6-9722F469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293" y="2210371"/>
            <a:ext cx="4105625" cy="1218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257B2E-A2C1-6777-55AE-195C6E5D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1DF07D-C05B-8BE2-5B4B-259C10E70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22107"/>
            <a:ext cx="9144000" cy="2085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8450B6-D4B9-E0C3-200C-78A614252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81E20D-13D0-AFD5-4907-1C9D08D6007E}"/>
              </a:ext>
            </a:extLst>
          </p:cNvPr>
          <p:cNvSpPr txBox="1"/>
          <p:nvPr/>
        </p:nvSpPr>
        <p:spPr>
          <a:xfrm>
            <a:off x="275422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2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       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List all albums along with their respective artists.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9F7E9-0474-E654-7F29-0880F973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3FA715-A9F4-62CB-B5E0-59326B1B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35" y="1642761"/>
            <a:ext cx="4267930" cy="1401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CF145B-B47D-D0FD-5177-B3AD71320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3" y="3429000"/>
            <a:ext cx="9144000" cy="27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C848A4-F5E3-F83D-4009-43344FBD6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4ACF5-8890-78CA-395D-01DEF273600D}"/>
              </a:ext>
            </a:extLst>
          </p:cNvPr>
          <p:cNvSpPr txBox="1"/>
          <p:nvPr/>
        </p:nvSpPr>
        <p:spPr>
          <a:xfrm>
            <a:off x="275422" y="0"/>
            <a:ext cx="87143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3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Get the total number of comments for tracks where </a:t>
            </a:r>
            <a:r>
              <a:rPr lang="en-US" altLang="en-US" sz="3200" dirty="0">
                <a:solidFill>
                  <a:srgbClr val="00B050"/>
                </a:solidFill>
                <a:latin typeface="ui-monospace"/>
              </a:rPr>
              <a:t>licensed = TRUE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.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1575ED-D977-07D9-B5D1-CC695D98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A31248-8DB1-72B1-2DFC-B40AE735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850" y="1926002"/>
            <a:ext cx="4401898" cy="16104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A22DD-F9BD-9CD1-266F-E49B7AF56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477" y="3968869"/>
            <a:ext cx="5255046" cy="17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4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50AB7-31A0-9949-461D-E6A24D2B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243C4-FF2F-111A-3A2A-D91FCC776FEF}"/>
              </a:ext>
            </a:extLst>
          </p:cNvPr>
          <p:cNvSpPr txBox="1"/>
          <p:nvPr/>
        </p:nvSpPr>
        <p:spPr>
          <a:xfrm>
            <a:off x="275422" y="0"/>
            <a:ext cx="8714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4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00B050"/>
                </a:solidFill>
                <a:latin typeface="-apple-system"/>
              </a:rPr>
              <a:t> Find all tracks that belong to the album type </a:t>
            </a:r>
            <a:r>
              <a:rPr lang="en-US" altLang="en-US" sz="3200" b="1" dirty="0">
                <a:solidFill>
                  <a:srgbClr val="00B050"/>
                </a:solidFill>
                <a:latin typeface="ui-monospace"/>
              </a:rPr>
              <a:t>single</a:t>
            </a:r>
            <a:r>
              <a:rPr lang="en-US" altLang="en-US" sz="3200" b="1" dirty="0">
                <a:solidFill>
                  <a:srgbClr val="00B050"/>
                </a:solidFill>
                <a:latin typeface="-apple-system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9756C-8A7D-BC81-8542-DEE3D41E2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C52D3-363F-90C0-6F09-1FEF0044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508" y="1579551"/>
            <a:ext cx="4252511" cy="1323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E1AF8D-2F1E-9171-17ED-552518FA5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22" y="3161072"/>
            <a:ext cx="8416887" cy="29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0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E1A9F-BBF2-67B1-6E6A-C8BCEEB10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0C55D-C036-7A10-C5B5-0E6C337E945B}"/>
              </a:ext>
            </a:extLst>
          </p:cNvPr>
          <p:cNvSpPr txBox="1"/>
          <p:nvPr/>
        </p:nvSpPr>
        <p:spPr>
          <a:xfrm>
            <a:off x="275422" y="0"/>
            <a:ext cx="8714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5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   Count the total number of tracks by each artist.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D557A-E05A-462E-EF0F-D389C3F1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475A1B-16DB-DF8E-9D60-F7D5062F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739" y="1551168"/>
            <a:ext cx="5000522" cy="14344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CFF3D0-CF32-D628-6D1B-37D086A8E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907" y="3196918"/>
            <a:ext cx="6741697" cy="28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46F61-1F21-56F5-CB83-B566FB46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AD4425-D8D7-F661-5F1E-282BF32F9FC2}"/>
              </a:ext>
            </a:extLst>
          </p:cNvPr>
          <p:cNvSpPr txBox="1"/>
          <p:nvPr/>
        </p:nvSpPr>
        <p:spPr>
          <a:xfrm>
            <a:off x="275421" y="33050"/>
            <a:ext cx="87143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Medium level :</a:t>
            </a:r>
          </a:p>
          <a:p>
            <a:pPr>
              <a:defRPr sz="3200" b="1">
                <a:solidFill>
                  <a:srgbClr val="1ED760"/>
                </a:solidFill>
              </a:defRPr>
            </a:pPr>
            <a:r>
              <a:rPr lang="en-US" altLang="en-US" dirty="0">
                <a:solidFill>
                  <a:srgbClr val="00B050"/>
                </a:solidFill>
                <a:latin typeface="-apple-system"/>
              </a:rPr>
              <a:t>Question – 1</a:t>
            </a: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Calculate the average danceability of tracks in each album.</a:t>
            </a:r>
          </a:p>
          <a:p>
            <a:pPr algn="ctr">
              <a:defRPr sz="3200" b="1">
                <a:solidFill>
                  <a:srgbClr val="1ED760"/>
                </a:solidFill>
              </a:defRPr>
            </a:pPr>
            <a:r>
              <a:rPr lang="en-US" altLang="en-US" sz="3200" dirty="0">
                <a:solidFill>
                  <a:srgbClr val="00B050"/>
                </a:solidFill>
                <a:latin typeface="-apple-system"/>
              </a:rPr>
              <a:t>     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63A15-B1D5-61CB-17BB-26B6605F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368" y="6092241"/>
            <a:ext cx="1204512" cy="765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CC191-6588-56BE-C746-C5842F51C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8" y="2027947"/>
            <a:ext cx="6829603" cy="165083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97695E-C539-EE6C-1D3E-12DC89BF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51" y="3429000"/>
            <a:ext cx="7849695" cy="25545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1508E9-BEA4-58C2-F385-FD3F9560F0E5}"/>
                  </a:ext>
                </a:extLst>
              </p14:cNvPr>
              <p14:cNvContentPartPr/>
              <p14:nvPr/>
            </p14:nvContentPartPr>
            <p14:xfrm>
              <a:off x="1156350" y="3338054"/>
              <a:ext cx="7018560" cy="7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1508E9-BEA4-58C2-F385-FD3F9560F0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230" y="3325814"/>
                <a:ext cx="70308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E1B0A5D-8288-FE25-03A1-9FBA47FA2FCF}"/>
                  </a:ext>
                </a:extLst>
              </p14:cNvPr>
              <p14:cNvContentPartPr/>
              <p14:nvPr/>
            </p14:nvContentPartPr>
            <p14:xfrm>
              <a:off x="1045470" y="3316094"/>
              <a:ext cx="6941880" cy="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E1B0A5D-8288-FE25-03A1-9FBA47FA2F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1470" y="3100814"/>
                <a:ext cx="704952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32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595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Calibri</vt:lpstr>
      <vt:lpstr>ui-monospace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shagufta</dc:creator>
  <cp:keywords/>
  <dc:description>generated using python-pptx</dc:description>
  <cp:lastModifiedBy>918271611528</cp:lastModifiedBy>
  <cp:revision>3</cp:revision>
  <dcterms:created xsi:type="dcterms:W3CDTF">2013-01-27T09:14:16Z</dcterms:created>
  <dcterms:modified xsi:type="dcterms:W3CDTF">2025-06-21T18:05:33Z</dcterms:modified>
  <cp:category/>
</cp:coreProperties>
</file>