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70" r:id="rId4"/>
    <p:sldId id="271" r:id="rId5"/>
    <p:sldId id="262" r:id="rId6"/>
    <p:sldId id="258" r:id="rId7"/>
    <p:sldId id="259" r:id="rId8"/>
    <p:sldId id="260" r:id="rId9"/>
    <p:sldId id="263" r:id="rId10"/>
    <p:sldId id="272" r:id="rId11"/>
    <p:sldId id="273"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82" d="100"/>
          <a:sy n="82"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325791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B7BB6-69BD-4B3F-96E5-DF005843A526}"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387921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274729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6945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1715031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2308966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229844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316490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250268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102523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245991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7B7BB6-69BD-4B3F-96E5-DF005843A526}"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26761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7B7BB6-69BD-4B3F-96E5-DF005843A526}"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397276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172040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109915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7B7BB6-69BD-4B3F-96E5-DF005843A526}" type="datetimeFigureOut">
              <a:rPr lang="en-IN" smtClean="0"/>
              <a:t>17-09-2024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178818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7B7BB6-69BD-4B3F-96E5-DF005843A526}"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122581-9B2D-47EA-96D2-390050DE2CD7}" type="slidenum">
              <a:rPr lang="en-IN" smtClean="0"/>
              <a:t>‹#›</a:t>
            </a:fld>
            <a:endParaRPr lang="en-IN"/>
          </a:p>
        </p:txBody>
      </p:sp>
    </p:spTree>
    <p:extLst>
      <p:ext uri="{BB962C8B-B14F-4D97-AF65-F5344CB8AC3E}">
        <p14:creationId xmlns:p14="http://schemas.microsoft.com/office/powerpoint/2010/main" val="117837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7B7BB6-69BD-4B3F-96E5-DF005843A526}" type="datetimeFigureOut">
              <a:rPr lang="en-IN" smtClean="0"/>
              <a:t>17-09-2024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122581-9B2D-47EA-96D2-390050DE2CD7}" type="slidenum">
              <a:rPr lang="en-IN" smtClean="0"/>
              <a:t>‹#›</a:t>
            </a:fld>
            <a:endParaRPr lang="en-IN"/>
          </a:p>
        </p:txBody>
      </p:sp>
    </p:spTree>
    <p:extLst>
      <p:ext uri="{BB962C8B-B14F-4D97-AF65-F5344CB8AC3E}">
        <p14:creationId xmlns:p14="http://schemas.microsoft.com/office/powerpoint/2010/main" val="3949095404"/>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echnofaq.org/posts/2019/11/what-does-microsoft-power-bi-do/" TargetMode="Externa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FF5D-1138-4E67-83E3-68F2E81C261C}"/>
              </a:ext>
            </a:extLst>
          </p:cNvPr>
          <p:cNvSpPr>
            <a:spLocks noGrp="1"/>
          </p:cNvSpPr>
          <p:nvPr>
            <p:ph type="ctrTitle"/>
          </p:nvPr>
        </p:nvSpPr>
        <p:spPr/>
        <p:txBody>
          <a:bodyPr>
            <a:normAutofit fontScale="90000"/>
          </a:bodyPr>
          <a:lstStyle/>
          <a:p>
            <a:r>
              <a:rPr lang="en-US" sz="7200" b="1" u="sng" dirty="0">
                <a:solidFill>
                  <a:srgbClr val="111111"/>
                </a:solidFill>
                <a:ea typeface="+mn-lt"/>
                <a:cs typeface="+mn-lt"/>
              </a:rPr>
              <a:t>Transition to Cloud-Based Azure Storage at XYZ Bank</a:t>
            </a:r>
            <a:br>
              <a:rPr lang="en-US" b="1" i="0" dirty="0">
                <a:solidFill>
                  <a:srgbClr val="0D0D0D"/>
                </a:solidFill>
                <a:effectLst/>
                <a:latin typeface="Söhne"/>
              </a:rPr>
            </a:br>
            <a:endParaRPr lang="en-IN" dirty="0"/>
          </a:p>
        </p:txBody>
      </p:sp>
    </p:spTree>
    <p:extLst>
      <p:ext uri="{BB962C8B-B14F-4D97-AF65-F5344CB8AC3E}">
        <p14:creationId xmlns:p14="http://schemas.microsoft.com/office/powerpoint/2010/main" val="113954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FF5B-E6D7-D55D-BB1F-70EC8BA791E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5AE21E1-D595-3391-7F91-4BF72772298E}"/>
              </a:ext>
            </a:extLst>
          </p:cNvPr>
          <p:cNvPicPr>
            <a:picLocks noGrp="1" noChangeAspect="1"/>
          </p:cNvPicPr>
          <p:nvPr>
            <p:ph idx="1"/>
          </p:nvPr>
        </p:nvPicPr>
        <p:blipFill>
          <a:blip r:embed="rId2"/>
          <a:stretch>
            <a:fillRect/>
          </a:stretch>
        </p:blipFill>
        <p:spPr>
          <a:xfrm>
            <a:off x="1644627" y="3178885"/>
            <a:ext cx="7864522" cy="1943268"/>
          </a:xfrm>
        </p:spPr>
      </p:pic>
    </p:spTree>
    <p:extLst>
      <p:ext uri="{BB962C8B-B14F-4D97-AF65-F5344CB8AC3E}">
        <p14:creationId xmlns:p14="http://schemas.microsoft.com/office/powerpoint/2010/main" val="46587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C2D3-87C1-66B1-ADEA-E841EA37DAA3}"/>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275B1E9E-D1DA-3D52-D669-C8D6E6B8BCE9}"/>
              </a:ext>
            </a:extLst>
          </p:cNvPr>
          <p:cNvPicPr>
            <a:picLocks noGrp="1" noChangeAspect="1"/>
          </p:cNvPicPr>
          <p:nvPr>
            <p:ph idx="1"/>
          </p:nvPr>
        </p:nvPicPr>
        <p:blipFill>
          <a:blip r:embed="rId2"/>
          <a:stretch>
            <a:fillRect/>
          </a:stretch>
        </p:blipFill>
        <p:spPr>
          <a:xfrm>
            <a:off x="1583662" y="2618766"/>
            <a:ext cx="7986452" cy="3063505"/>
          </a:xfrm>
        </p:spPr>
      </p:pic>
    </p:spTree>
    <p:extLst>
      <p:ext uri="{BB962C8B-B14F-4D97-AF65-F5344CB8AC3E}">
        <p14:creationId xmlns:p14="http://schemas.microsoft.com/office/powerpoint/2010/main" val="87954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6A1AA-C359-47D3-A829-48BD88C762EF}"/>
              </a:ext>
            </a:extLst>
          </p:cNvPr>
          <p:cNvSpPr>
            <a:spLocks noGrp="1"/>
          </p:cNvSpPr>
          <p:nvPr>
            <p:ph idx="1"/>
          </p:nvPr>
        </p:nvSpPr>
        <p:spPr/>
        <p:txBody>
          <a:bodyPr>
            <a:normAutofit/>
          </a:bodyPr>
          <a:lstStyle/>
          <a:p>
            <a:pPr algn="ctr"/>
            <a:r>
              <a:rPr lang="en-IN" sz="9600" dirty="0"/>
              <a:t>Thank you</a:t>
            </a:r>
          </a:p>
        </p:txBody>
      </p:sp>
    </p:spTree>
    <p:extLst>
      <p:ext uri="{BB962C8B-B14F-4D97-AF65-F5344CB8AC3E}">
        <p14:creationId xmlns:p14="http://schemas.microsoft.com/office/powerpoint/2010/main" val="223176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FB0B-A750-4DAE-AFFB-87F90F161068}"/>
              </a:ext>
            </a:extLst>
          </p:cNvPr>
          <p:cNvSpPr>
            <a:spLocks noGrp="1"/>
          </p:cNvSpPr>
          <p:nvPr>
            <p:ph type="title"/>
          </p:nvPr>
        </p:nvSpPr>
        <p:spPr>
          <a:xfrm>
            <a:off x="684212" y="609601"/>
            <a:ext cx="8534400" cy="1021520"/>
          </a:xfrm>
        </p:spPr>
        <p:txBody>
          <a:bodyPr/>
          <a:lstStyle/>
          <a:p>
            <a:r>
              <a:rPr lang="en-IN" dirty="0"/>
              <a:t>Current:</a:t>
            </a:r>
          </a:p>
        </p:txBody>
      </p:sp>
      <p:sp>
        <p:nvSpPr>
          <p:cNvPr id="3" name="Content Placeholder 2">
            <a:extLst>
              <a:ext uri="{FF2B5EF4-FFF2-40B4-BE49-F238E27FC236}">
                <a16:creationId xmlns:a16="http://schemas.microsoft.com/office/drawing/2014/main" id="{E9420497-2933-4D93-BBC0-D85A5099908A}"/>
              </a:ext>
            </a:extLst>
          </p:cNvPr>
          <p:cNvSpPr>
            <a:spLocks noGrp="1"/>
          </p:cNvSpPr>
          <p:nvPr>
            <p:ph idx="1"/>
          </p:nvPr>
        </p:nvSpPr>
        <p:spPr/>
        <p:txBody>
          <a:bodyPr>
            <a:normAutofit fontScale="92500" lnSpcReduction="20000"/>
          </a:bodyPr>
          <a:lstStyle/>
          <a:p>
            <a:r>
              <a:rPr lang="en-US" sz="2000" dirty="0">
                <a:solidFill>
                  <a:srgbClr val="111111"/>
                </a:solidFill>
                <a:ea typeface="+mn-lt"/>
                <a:cs typeface="+mn-lt"/>
              </a:rPr>
              <a:t>XYZ Bank has decided to transition from using a traditional Datawarehouse to a centralized, cloud-based Azure storage solution. To facilitate this shift, mechanisms have been established within On-Prem systems and other sources to transmit incremental daily snapshots of data to Azure Data Lake Storage.</a:t>
            </a:r>
          </a:p>
          <a:p>
            <a:endParaRPr lang="en-US" sz="2000" dirty="0">
              <a:solidFill>
                <a:srgbClr val="111111"/>
              </a:solidFill>
              <a:ea typeface="+mn-lt"/>
              <a:cs typeface="+mn-lt"/>
            </a:endParaRPr>
          </a:p>
          <a:p>
            <a:pPr marL="285750" indent="-285750">
              <a:buFont typeface="Arial"/>
              <a:buChar char="•"/>
            </a:pPr>
            <a:r>
              <a:rPr lang="en-US" sz="2000" dirty="0">
                <a:solidFill>
                  <a:srgbClr val="111111"/>
                </a:solidFill>
                <a:ea typeface="+mn-lt"/>
                <a:cs typeface="+mn-lt"/>
              </a:rPr>
              <a:t>Historically, the Marketing System (MS) accessed necessary datasets daily from the Datawarehouse to generate dashboards. With the bank’s strategic pivot, the MS team now needs to design a system to ingest these datasets daily from the centralized storage into their designated storage account. Additionally, they must perform the necessary operations on the datasets to ensure they are readily accessible for dashboarding purposes.</a:t>
            </a:r>
            <a:endParaRPr lang="en-US" dirty="0">
              <a:solidFill>
                <a:srgbClr val="000000"/>
              </a:solidFill>
              <a:ea typeface="+mn-lt"/>
              <a:cs typeface="+mn-lt"/>
            </a:endParaRPr>
          </a:p>
          <a:p>
            <a:pPr marL="285750" indent="-285750">
              <a:buFont typeface="Arial"/>
              <a:buChar char="•"/>
            </a:pPr>
            <a:r>
              <a:rPr lang="en-US" sz="2000" dirty="0">
                <a:solidFill>
                  <a:srgbClr val="111111"/>
                </a:solidFill>
                <a:ea typeface="+mn-lt"/>
                <a:cs typeface="+mn-lt"/>
              </a:rPr>
              <a:t>As Senior Azure Engineers, it is crucial that we collaborate to develop a scalable solution to meet the MS team’s requirements.</a:t>
            </a:r>
            <a:endParaRPr lang="en-US" dirty="0">
              <a:ea typeface="Calibri"/>
              <a:cs typeface="Calibri"/>
            </a:endParaRPr>
          </a:p>
          <a:p>
            <a:pPr marL="0" indent="0" algn="l">
              <a:buNone/>
            </a:pPr>
            <a:endParaRPr lang="en-IN" dirty="0"/>
          </a:p>
        </p:txBody>
      </p:sp>
    </p:spTree>
    <p:extLst>
      <p:ext uri="{BB962C8B-B14F-4D97-AF65-F5344CB8AC3E}">
        <p14:creationId xmlns:p14="http://schemas.microsoft.com/office/powerpoint/2010/main" val="419785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53DC-3F25-443A-E768-F7B17D83333D}"/>
              </a:ext>
            </a:extLst>
          </p:cNvPr>
          <p:cNvSpPr>
            <a:spLocks noGrp="1"/>
          </p:cNvSpPr>
          <p:nvPr>
            <p:ph type="title"/>
          </p:nvPr>
        </p:nvSpPr>
        <p:spPr/>
        <p:txBody>
          <a:bodyPr/>
          <a:lstStyle/>
          <a:p>
            <a:endParaRPr lang="en-IN"/>
          </a:p>
        </p:txBody>
      </p:sp>
      <p:pic>
        <p:nvPicPr>
          <p:cNvPr id="4" name="Content Placeholder 3" descr="A diagram of data warehouse&#10;&#10;Description automatically generated">
            <a:extLst>
              <a:ext uri="{FF2B5EF4-FFF2-40B4-BE49-F238E27FC236}">
                <a16:creationId xmlns:a16="http://schemas.microsoft.com/office/drawing/2014/main" id="{9F29D128-CE4B-1BF9-C076-EF97772C66F2}"/>
              </a:ext>
            </a:extLst>
          </p:cNvPr>
          <p:cNvPicPr>
            <a:picLocks noGrp="1" noChangeAspect="1"/>
          </p:cNvPicPr>
          <p:nvPr>
            <p:ph idx="1"/>
          </p:nvPr>
        </p:nvPicPr>
        <p:blipFill>
          <a:blip r:embed="rId2"/>
          <a:stretch>
            <a:fillRect/>
          </a:stretch>
        </p:blipFill>
        <p:spPr>
          <a:xfrm>
            <a:off x="2354097" y="2413704"/>
            <a:ext cx="6445581" cy="3473629"/>
          </a:xfrm>
          <a:prstGeom prst="rect">
            <a:avLst/>
          </a:prstGeom>
        </p:spPr>
      </p:pic>
    </p:spTree>
    <p:extLst>
      <p:ext uri="{BB962C8B-B14F-4D97-AF65-F5344CB8AC3E}">
        <p14:creationId xmlns:p14="http://schemas.microsoft.com/office/powerpoint/2010/main" val="221502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CABC0-3E84-430C-0920-801064DB66F4}"/>
              </a:ext>
            </a:extLst>
          </p:cNvPr>
          <p:cNvSpPr>
            <a:spLocks noGrp="1"/>
          </p:cNvSpPr>
          <p:nvPr>
            <p:ph type="title"/>
          </p:nvPr>
        </p:nvSpPr>
        <p:spPr/>
        <p:txBody>
          <a:bodyPr/>
          <a:lstStyle/>
          <a:p>
            <a:pPr algn="ctr"/>
            <a:br>
              <a:rPr lang="en-IN" sz="7200" dirty="0"/>
            </a:br>
            <a:br>
              <a:rPr lang="en-IN" sz="7200" dirty="0"/>
            </a:br>
            <a:r>
              <a:rPr lang="en-IN" sz="7200" dirty="0"/>
              <a:t>Solution</a:t>
            </a:r>
          </a:p>
        </p:txBody>
      </p:sp>
      <p:sp>
        <p:nvSpPr>
          <p:cNvPr id="3" name="Content Placeholder 2">
            <a:extLst>
              <a:ext uri="{FF2B5EF4-FFF2-40B4-BE49-F238E27FC236}">
                <a16:creationId xmlns:a16="http://schemas.microsoft.com/office/drawing/2014/main" id="{E7231916-C311-B5ED-4C9B-2BD12A9DA2C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074620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F520934B-9FFF-487C-B639-20376A9953F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58809" y="2659094"/>
            <a:ext cx="3134625" cy="1769546"/>
          </a:xfrm>
          <a:prstGeom prst="rect">
            <a:avLst/>
          </a:prstGeom>
        </p:spPr>
      </p:pic>
      <p:pic>
        <p:nvPicPr>
          <p:cNvPr id="19" name="Picture 18">
            <a:extLst>
              <a:ext uri="{FF2B5EF4-FFF2-40B4-BE49-F238E27FC236}">
                <a16:creationId xmlns:a16="http://schemas.microsoft.com/office/drawing/2014/main" id="{07CF6269-6E84-4804-BC28-A2113B877D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171" y="4108385"/>
            <a:ext cx="1178482" cy="552108"/>
          </a:xfrm>
          <a:prstGeom prst="rect">
            <a:avLst/>
          </a:prstGeom>
        </p:spPr>
      </p:pic>
      <p:pic>
        <p:nvPicPr>
          <p:cNvPr id="28" name="Picture 27">
            <a:extLst>
              <a:ext uri="{FF2B5EF4-FFF2-40B4-BE49-F238E27FC236}">
                <a16:creationId xmlns:a16="http://schemas.microsoft.com/office/drawing/2014/main" id="{036A4BAD-33C1-413B-950D-8C3D5ABC19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171" y="2576247"/>
            <a:ext cx="1178482" cy="646330"/>
          </a:xfrm>
          <a:prstGeom prst="rect">
            <a:avLst/>
          </a:prstGeom>
        </p:spPr>
      </p:pic>
      <p:pic>
        <p:nvPicPr>
          <p:cNvPr id="34" name="Picture 33">
            <a:extLst>
              <a:ext uri="{FF2B5EF4-FFF2-40B4-BE49-F238E27FC236}">
                <a16:creationId xmlns:a16="http://schemas.microsoft.com/office/drawing/2014/main" id="{E1AE9E6D-BCD3-4EBB-B0F1-B3CC7537C0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522" y="609428"/>
            <a:ext cx="1325310" cy="809735"/>
          </a:xfrm>
          <a:prstGeom prst="rect">
            <a:avLst/>
          </a:prstGeom>
        </p:spPr>
      </p:pic>
      <p:pic>
        <p:nvPicPr>
          <p:cNvPr id="36" name="Picture 35">
            <a:extLst>
              <a:ext uri="{FF2B5EF4-FFF2-40B4-BE49-F238E27FC236}">
                <a16:creationId xmlns:a16="http://schemas.microsoft.com/office/drawing/2014/main" id="{965CC602-ED20-4F0B-9658-4F4C1DB61141}"/>
              </a:ext>
            </a:extLst>
          </p:cNvPr>
          <p:cNvPicPr>
            <a:picLocks noChangeAspect="1"/>
          </p:cNvPicPr>
          <p:nvPr/>
        </p:nvPicPr>
        <p:blipFill>
          <a:blip r:embed="rId7"/>
          <a:stretch>
            <a:fillRect/>
          </a:stretch>
        </p:blipFill>
        <p:spPr>
          <a:xfrm>
            <a:off x="2675912" y="2768097"/>
            <a:ext cx="3984771" cy="1884518"/>
          </a:xfrm>
          <a:prstGeom prst="rect">
            <a:avLst/>
          </a:prstGeom>
        </p:spPr>
      </p:pic>
      <p:pic>
        <p:nvPicPr>
          <p:cNvPr id="44" name="Picture 43">
            <a:extLst>
              <a:ext uri="{FF2B5EF4-FFF2-40B4-BE49-F238E27FC236}">
                <a16:creationId xmlns:a16="http://schemas.microsoft.com/office/drawing/2014/main" id="{759BAD5B-E74A-4DC3-B520-5BAAC498EF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3438" y="880246"/>
            <a:ext cx="1386988" cy="1386988"/>
          </a:xfrm>
          <a:prstGeom prst="rect">
            <a:avLst/>
          </a:prstGeom>
        </p:spPr>
      </p:pic>
      <p:pic>
        <p:nvPicPr>
          <p:cNvPr id="25" name="Picture 24">
            <a:extLst>
              <a:ext uri="{FF2B5EF4-FFF2-40B4-BE49-F238E27FC236}">
                <a16:creationId xmlns:a16="http://schemas.microsoft.com/office/drawing/2014/main" id="{4F201384-B847-47ED-A78C-04259DA75D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9214" y="963009"/>
            <a:ext cx="1366786" cy="1257862"/>
          </a:xfrm>
          <a:prstGeom prst="rect">
            <a:avLst/>
          </a:prstGeom>
        </p:spPr>
      </p:pic>
      <p:cxnSp>
        <p:nvCxnSpPr>
          <p:cNvPr id="45" name="Straight Arrow Connector 44">
            <a:extLst>
              <a:ext uri="{FF2B5EF4-FFF2-40B4-BE49-F238E27FC236}">
                <a16:creationId xmlns:a16="http://schemas.microsoft.com/office/drawing/2014/main" id="{F8162CE0-6143-4BF6-9432-67762A35E38C}"/>
              </a:ext>
            </a:extLst>
          </p:cNvPr>
          <p:cNvCxnSpPr>
            <a:cxnSpLocks/>
          </p:cNvCxnSpPr>
          <p:nvPr/>
        </p:nvCxnSpPr>
        <p:spPr>
          <a:xfrm>
            <a:off x="1097280" y="1988647"/>
            <a:ext cx="1578632" cy="0"/>
          </a:xfrm>
          <a:prstGeom prst="straightConnector1">
            <a:avLst/>
          </a:prstGeom>
          <a:ln w="317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2E3553-2838-45C7-861B-3378622B32BE}"/>
              </a:ext>
            </a:extLst>
          </p:cNvPr>
          <p:cNvCxnSpPr>
            <a:cxnSpLocks/>
          </p:cNvCxnSpPr>
          <p:nvPr/>
        </p:nvCxnSpPr>
        <p:spPr>
          <a:xfrm>
            <a:off x="2738476" y="2475212"/>
            <a:ext cx="3859642" cy="0"/>
          </a:xfrm>
          <a:prstGeom prst="straightConnector1">
            <a:avLst/>
          </a:prstGeom>
          <a:ln w="317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430E6C5-4295-450B-B9CE-F82584F40892}"/>
              </a:ext>
            </a:extLst>
          </p:cNvPr>
          <p:cNvCxnSpPr>
            <a:stCxn id="28" idx="3"/>
          </p:cNvCxnSpPr>
          <p:nvPr/>
        </p:nvCxnSpPr>
        <p:spPr>
          <a:xfrm>
            <a:off x="1316653" y="2899412"/>
            <a:ext cx="1359259" cy="604184"/>
          </a:xfrm>
          <a:prstGeom prst="straightConnector1">
            <a:avLst/>
          </a:prstGeom>
          <a:ln w="317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D1E6314-2E90-4236-819B-F5BDCBBE938C}"/>
              </a:ext>
            </a:extLst>
          </p:cNvPr>
          <p:cNvCxnSpPr>
            <a:cxnSpLocks/>
          </p:cNvCxnSpPr>
          <p:nvPr/>
        </p:nvCxnSpPr>
        <p:spPr>
          <a:xfrm flipV="1">
            <a:off x="1346836" y="4108385"/>
            <a:ext cx="1298892" cy="202494"/>
          </a:xfrm>
          <a:prstGeom prst="straightConnector1">
            <a:avLst/>
          </a:prstGeom>
          <a:ln w="317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FB4254F-BBAD-4814-8F1F-AD0D3B54BC5E}"/>
              </a:ext>
            </a:extLst>
          </p:cNvPr>
          <p:cNvCxnSpPr>
            <a:cxnSpLocks/>
          </p:cNvCxnSpPr>
          <p:nvPr/>
        </p:nvCxnSpPr>
        <p:spPr>
          <a:xfrm flipV="1">
            <a:off x="1110323" y="4379828"/>
            <a:ext cx="1578632" cy="1041946"/>
          </a:xfrm>
          <a:prstGeom prst="straightConnector1">
            <a:avLst/>
          </a:prstGeom>
          <a:ln w="317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4734F5E-B85F-4D20-B1B3-0A5B2DB26C54}"/>
              </a:ext>
            </a:extLst>
          </p:cNvPr>
          <p:cNvCxnSpPr>
            <a:cxnSpLocks/>
          </p:cNvCxnSpPr>
          <p:nvPr/>
        </p:nvCxnSpPr>
        <p:spPr>
          <a:xfrm>
            <a:off x="6660682" y="3653597"/>
            <a:ext cx="1923481" cy="0"/>
          </a:xfrm>
          <a:prstGeom prst="straightConnector1">
            <a:avLst/>
          </a:prstGeom>
          <a:ln w="317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D9FCEB-B229-42DD-82AF-02420EBED771}"/>
              </a:ext>
            </a:extLst>
          </p:cNvPr>
          <p:cNvSpPr txBox="1"/>
          <p:nvPr/>
        </p:nvSpPr>
        <p:spPr>
          <a:xfrm>
            <a:off x="240632" y="111981"/>
            <a:ext cx="6107228" cy="523220"/>
          </a:xfrm>
          <a:prstGeom prst="rect">
            <a:avLst/>
          </a:prstGeom>
          <a:noFill/>
        </p:spPr>
        <p:txBody>
          <a:bodyPr wrap="square">
            <a:spAutoFit/>
          </a:bodyPr>
          <a:lstStyle/>
          <a:p>
            <a:r>
              <a:rPr lang="en-IN" sz="2800" dirty="0"/>
              <a:t>Architecture Overview</a:t>
            </a:r>
          </a:p>
        </p:txBody>
      </p:sp>
      <p:sp>
        <p:nvSpPr>
          <p:cNvPr id="2" name="Rectangle 1">
            <a:extLst>
              <a:ext uri="{FF2B5EF4-FFF2-40B4-BE49-F238E27FC236}">
                <a16:creationId xmlns:a16="http://schemas.microsoft.com/office/drawing/2014/main" id="{76F19FA8-7412-6FA7-9C20-25304FF34281}"/>
              </a:ext>
            </a:extLst>
          </p:cNvPr>
          <p:cNvSpPr/>
          <p:nvPr/>
        </p:nvSpPr>
        <p:spPr>
          <a:xfrm>
            <a:off x="125128" y="2177676"/>
            <a:ext cx="1191525" cy="3240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source1</a:t>
            </a:r>
          </a:p>
        </p:txBody>
      </p:sp>
      <p:sp>
        <p:nvSpPr>
          <p:cNvPr id="3" name="Rectangle: Rounded Corners 2">
            <a:extLst>
              <a:ext uri="{FF2B5EF4-FFF2-40B4-BE49-F238E27FC236}">
                <a16:creationId xmlns:a16="http://schemas.microsoft.com/office/drawing/2014/main" id="{38A5FA62-A8C5-CE21-2E4B-9D5646A38E8A}"/>
              </a:ext>
            </a:extLst>
          </p:cNvPr>
          <p:cNvSpPr/>
          <p:nvPr/>
        </p:nvSpPr>
        <p:spPr>
          <a:xfrm>
            <a:off x="138172" y="3775039"/>
            <a:ext cx="1178482" cy="2691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Source 2</a:t>
            </a:r>
          </a:p>
        </p:txBody>
      </p:sp>
      <p:sp>
        <p:nvSpPr>
          <p:cNvPr id="4" name="Rectangle 3">
            <a:extLst>
              <a:ext uri="{FF2B5EF4-FFF2-40B4-BE49-F238E27FC236}">
                <a16:creationId xmlns:a16="http://schemas.microsoft.com/office/drawing/2014/main" id="{9ED5C161-B129-9E13-DDE7-38635D27A2A4}"/>
              </a:ext>
            </a:extLst>
          </p:cNvPr>
          <p:cNvSpPr/>
          <p:nvPr/>
        </p:nvSpPr>
        <p:spPr>
          <a:xfrm>
            <a:off x="55041" y="5744939"/>
            <a:ext cx="1178482" cy="338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Source 3  </a:t>
            </a:r>
          </a:p>
        </p:txBody>
      </p:sp>
      <p:cxnSp>
        <p:nvCxnSpPr>
          <p:cNvPr id="5" name="Straight Arrow Connector 4">
            <a:extLst>
              <a:ext uri="{FF2B5EF4-FFF2-40B4-BE49-F238E27FC236}">
                <a16:creationId xmlns:a16="http://schemas.microsoft.com/office/drawing/2014/main" id="{5BFA161E-A497-678F-4096-8E1F8CF0FF27}"/>
              </a:ext>
            </a:extLst>
          </p:cNvPr>
          <p:cNvCxnSpPr>
            <a:cxnSpLocks/>
          </p:cNvCxnSpPr>
          <p:nvPr/>
        </p:nvCxnSpPr>
        <p:spPr>
          <a:xfrm flipV="1">
            <a:off x="1630926" y="4551584"/>
            <a:ext cx="1040547" cy="1971209"/>
          </a:xfrm>
          <a:prstGeom prst="straightConnector1">
            <a:avLst/>
          </a:prstGeom>
          <a:ln w="317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6A854B1-D145-7ABE-27DD-20811A4C3807}"/>
              </a:ext>
            </a:extLst>
          </p:cNvPr>
          <p:cNvSpPr/>
          <p:nvPr/>
        </p:nvSpPr>
        <p:spPr>
          <a:xfrm>
            <a:off x="1233522" y="6522793"/>
            <a:ext cx="1325310" cy="310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Source 4</a:t>
            </a:r>
          </a:p>
        </p:txBody>
      </p:sp>
      <p:pic>
        <p:nvPicPr>
          <p:cNvPr id="12" name="Picture 11">
            <a:extLst>
              <a:ext uri="{FF2B5EF4-FFF2-40B4-BE49-F238E27FC236}">
                <a16:creationId xmlns:a16="http://schemas.microsoft.com/office/drawing/2014/main" id="{31E47857-7573-707C-4DA0-47DF6246A0A1}"/>
              </a:ext>
            </a:extLst>
          </p:cNvPr>
          <p:cNvPicPr>
            <a:picLocks noChangeAspect="1"/>
          </p:cNvPicPr>
          <p:nvPr/>
        </p:nvPicPr>
        <p:blipFill>
          <a:blip r:embed="rId10"/>
          <a:stretch>
            <a:fillRect/>
          </a:stretch>
        </p:blipFill>
        <p:spPr>
          <a:xfrm>
            <a:off x="37559" y="5139834"/>
            <a:ext cx="1140318" cy="552108"/>
          </a:xfrm>
          <a:prstGeom prst="rect">
            <a:avLst/>
          </a:prstGeom>
        </p:spPr>
      </p:pic>
    </p:spTree>
    <p:extLst>
      <p:ext uri="{BB962C8B-B14F-4D97-AF65-F5344CB8AC3E}">
        <p14:creationId xmlns:p14="http://schemas.microsoft.com/office/powerpoint/2010/main" val="249915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95E7-814A-4020-9358-C34DFB8577FA}"/>
              </a:ext>
            </a:extLst>
          </p:cNvPr>
          <p:cNvSpPr>
            <a:spLocks noGrp="1"/>
          </p:cNvSpPr>
          <p:nvPr>
            <p:ph type="title"/>
          </p:nvPr>
        </p:nvSpPr>
        <p:spPr>
          <a:xfrm>
            <a:off x="684212" y="-2338938"/>
            <a:ext cx="8534400" cy="5563401"/>
          </a:xfrm>
        </p:spPr>
        <p:txBody>
          <a:bodyPr/>
          <a:lstStyle/>
          <a:p>
            <a:r>
              <a:rPr lang="en-IN" dirty="0"/>
              <a:t>Architecture Overview</a:t>
            </a:r>
          </a:p>
        </p:txBody>
      </p:sp>
      <p:sp>
        <p:nvSpPr>
          <p:cNvPr id="3" name="Content Placeholder 2">
            <a:extLst>
              <a:ext uri="{FF2B5EF4-FFF2-40B4-BE49-F238E27FC236}">
                <a16:creationId xmlns:a16="http://schemas.microsoft.com/office/drawing/2014/main" id="{7544034B-9FB3-4658-B864-768E25F715B1}"/>
              </a:ext>
            </a:extLst>
          </p:cNvPr>
          <p:cNvSpPr>
            <a:spLocks noGrp="1"/>
          </p:cNvSpPr>
          <p:nvPr>
            <p:ph idx="1"/>
          </p:nvPr>
        </p:nvSpPr>
        <p:spPr>
          <a:xfrm>
            <a:off x="684212" y="866274"/>
            <a:ext cx="8534400" cy="4148488"/>
          </a:xfrm>
        </p:spPr>
        <p:txBody>
          <a:bodyPr>
            <a:normAutofit/>
          </a:bodyPr>
          <a:lstStyle/>
          <a:p>
            <a:pPr marL="0" indent="0" algn="l">
              <a:buNone/>
            </a:pPr>
            <a:r>
              <a:rPr lang="en-IN" b="1" i="0" dirty="0">
                <a:effectLst/>
                <a:latin typeface="Söhne"/>
              </a:rPr>
              <a:t>1. Data Sources</a:t>
            </a:r>
            <a:r>
              <a:rPr lang="en-IN" b="0" i="0" dirty="0">
                <a:effectLst/>
                <a:latin typeface="Söhne"/>
              </a:rPr>
              <a:t>: Data is coming from multiple sources and in different formats.</a:t>
            </a:r>
          </a:p>
          <a:p>
            <a:pPr marL="0" indent="0" algn="l">
              <a:buNone/>
            </a:pPr>
            <a:r>
              <a:rPr lang="en-IN" b="1" i="0" dirty="0">
                <a:effectLst/>
                <a:latin typeface="Söhne"/>
              </a:rPr>
              <a:t>2. Azure Data Factory</a:t>
            </a:r>
            <a:r>
              <a:rPr lang="en-IN" b="0" i="0" dirty="0">
                <a:effectLst/>
                <a:latin typeface="Söhne"/>
              </a:rPr>
              <a:t>: Orchestration </a:t>
            </a:r>
            <a:r>
              <a:rPr lang="en-IN" dirty="0">
                <a:latin typeface="Söhne"/>
              </a:rPr>
              <a:t>data ingestion from multiple sources</a:t>
            </a:r>
            <a:r>
              <a:rPr lang="en-IN" b="0" i="0" dirty="0">
                <a:effectLst/>
                <a:latin typeface="Söhne"/>
              </a:rPr>
              <a:t> </a:t>
            </a:r>
            <a:endParaRPr lang="en-IN" dirty="0">
              <a:latin typeface="Söhne"/>
            </a:endParaRPr>
          </a:p>
          <a:p>
            <a:pPr marL="0" indent="0" algn="l">
              <a:buNone/>
            </a:pPr>
            <a:r>
              <a:rPr lang="en-IN" b="1" i="0" dirty="0">
                <a:effectLst/>
                <a:latin typeface="Söhne"/>
              </a:rPr>
              <a:t>3. Azure </a:t>
            </a:r>
            <a:r>
              <a:rPr lang="en-IN" b="1" dirty="0">
                <a:latin typeface="Söhne"/>
              </a:rPr>
              <a:t>Data Lake Storage</a:t>
            </a:r>
            <a:r>
              <a:rPr lang="en-IN" b="0" i="0" dirty="0">
                <a:effectLst/>
                <a:latin typeface="Söhne"/>
              </a:rPr>
              <a:t>: </a:t>
            </a:r>
          </a:p>
          <a:p>
            <a:pPr marL="0" indent="0" algn="l">
              <a:buNone/>
            </a:pPr>
            <a:r>
              <a:rPr lang="en-IN" i="1" dirty="0">
                <a:latin typeface="Söhne"/>
              </a:rPr>
              <a:t>	</a:t>
            </a:r>
            <a:r>
              <a:rPr lang="en-IN" i="1" dirty="0" err="1">
                <a:latin typeface="Söhne"/>
              </a:rPr>
              <a:t>i</a:t>
            </a:r>
            <a:r>
              <a:rPr lang="en-IN" i="1" dirty="0">
                <a:latin typeface="Söhne"/>
              </a:rPr>
              <a:t>) Bronze layer </a:t>
            </a:r>
            <a:r>
              <a:rPr lang="en-IN" dirty="0">
                <a:latin typeface="Söhne"/>
              </a:rPr>
              <a:t>: It  is the landing zone</a:t>
            </a:r>
            <a:r>
              <a:rPr lang="en-IN" b="0" i="0" dirty="0">
                <a:effectLst/>
                <a:latin typeface="Söhne"/>
              </a:rPr>
              <a:t> where it stores  							the raw data.</a:t>
            </a:r>
            <a:endParaRPr lang="en-IN" dirty="0">
              <a:latin typeface="Söhne"/>
            </a:endParaRPr>
          </a:p>
          <a:p>
            <a:pPr marL="0" indent="0" algn="l">
              <a:buNone/>
            </a:pPr>
            <a:r>
              <a:rPr lang="en-IN" i="1" dirty="0">
                <a:latin typeface="Söhne"/>
              </a:rPr>
              <a:t>     	ii) </a:t>
            </a:r>
            <a:r>
              <a:rPr lang="en-IN" b="0" i="1" dirty="0">
                <a:effectLst/>
                <a:latin typeface="Söhne"/>
              </a:rPr>
              <a:t>Silver layer</a:t>
            </a:r>
            <a:r>
              <a:rPr lang="en-IN" b="0" i="0" dirty="0">
                <a:effectLst/>
                <a:latin typeface="Söhne"/>
              </a:rPr>
              <a:t>: </a:t>
            </a:r>
            <a:r>
              <a:rPr lang="en-IN" dirty="0">
                <a:latin typeface="Söhne"/>
              </a:rPr>
              <a:t>Transformations are performed in this layer.</a:t>
            </a:r>
          </a:p>
          <a:p>
            <a:pPr marL="0" indent="0" algn="l">
              <a:buNone/>
            </a:pPr>
            <a:r>
              <a:rPr lang="en-IN" dirty="0">
                <a:latin typeface="Söhne"/>
              </a:rPr>
              <a:t>     	iii) </a:t>
            </a:r>
            <a:r>
              <a:rPr lang="en-IN" b="0" i="1" dirty="0">
                <a:effectLst/>
                <a:latin typeface="Söhne"/>
              </a:rPr>
              <a:t>Gold Layer: </a:t>
            </a:r>
            <a:r>
              <a:rPr lang="en-IN" b="0" i="0" dirty="0">
                <a:effectLst/>
                <a:latin typeface="Söhne"/>
              </a:rPr>
              <a:t>It is the layer which stored the cleaned data and can be 			used for business.</a:t>
            </a:r>
            <a:endParaRPr lang="en-IN" dirty="0">
              <a:latin typeface="Söhne"/>
            </a:endParaRPr>
          </a:p>
          <a:p>
            <a:pPr marL="0" indent="0" algn="l">
              <a:buNone/>
            </a:pPr>
            <a:r>
              <a:rPr lang="en-IN" b="1" i="0" dirty="0">
                <a:effectLst/>
                <a:latin typeface="Söhne"/>
              </a:rPr>
              <a:t>4. Azure Databricks</a:t>
            </a:r>
            <a:r>
              <a:rPr lang="en-IN" b="0" i="0" dirty="0">
                <a:effectLst/>
                <a:latin typeface="Söhne"/>
              </a:rPr>
              <a:t>: It can be used </a:t>
            </a:r>
            <a:r>
              <a:rPr lang="en-IN" dirty="0">
                <a:latin typeface="Söhne"/>
              </a:rPr>
              <a:t>for s</a:t>
            </a:r>
            <a:r>
              <a:rPr lang="en-IN" b="0" i="0" dirty="0">
                <a:effectLst/>
                <a:latin typeface="Söhne"/>
              </a:rPr>
              <a:t>calable data processing and transformation using </a:t>
            </a:r>
            <a:r>
              <a:rPr lang="en-IN" b="0" i="0" dirty="0" err="1">
                <a:effectLst/>
                <a:latin typeface="Söhne"/>
              </a:rPr>
              <a:t>pyspark</a:t>
            </a:r>
            <a:r>
              <a:rPr lang="en-IN" b="0" i="0" dirty="0">
                <a:effectLst/>
                <a:latin typeface="Söhne"/>
              </a:rPr>
              <a:t>, SQL.</a:t>
            </a:r>
            <a:endParaRPr lang="en-IN" dirty="0">
              <a:latin typeface="Söhne"/>
            </a:endParaRPr>
          </a:p>
        </p:txBody>
      </p:sp>
    </p:spTree>
    <p:extLst>
      <p:ext uri="{BB962C8B-B14F-4D97-AF65-F5344CB8AC3E}">
        <p14:creationId xmlns:p14="http://schemas.microsoft.com/office/powerpoint/2010/main" val="327185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2C3C-9636-45B5-BC2F-D4713575090F}"/>
              </a:ext>
            </a:extLst>
          </p:cNvPr>
          <p:cNvSpPr>
            <a:spLocks noGrp="1"/>
          </p:cNvSpPr>
          <p:nvPr>
            <p:ph type="title"/>
          </p:nvPr>
        </p:nvSpPr>
        <p:spPr/>
        <p:txBody>
          <a:bodyPr/>
          <a:lstStyle/>
          <a:p>
            <a:r>
              <a:rPr lang="en-IN" dirty="0"/>
              <a:t>Data Ingestion </a:t>
            </a:r>
          </a:p>
        </p:txBody>
      </p:sp>
      <p:sp>
        <p:nvSpPr>
          <p:cNvPr id="3" name="Content Placeholder 2">
            <a:extLst>
              <a:ext uri="{FF2B5EF4-FFF2-40B4-BE49-F238E27FC236}">
                <a16:creationId xmlns:a16="http://schemas.microsoft.com/office/drawing/2014/main" id="{28A1246D-0E9D-46AC-A254-CF4E0299B9A3}"/>
              </a:ext>
            </a:extLst>
          </p:cNvPr>
          <p:cNvSpPr>
            <a:spLocks noGrp="1"/>
          </p:cNvSpPr>
          <p:nvPr>
            <p:ph idx="1"/>
          </p:nvPr>
        </p:nvSpPr>
        <p:spPr>
          <a:xfrm>
            <a:off x="646111" y="452718"/>
            <a:ext cx="8534400" cy="5387009"/>
          </a:xfrm>
        </p:spPr>
        <p:txBody>
          <a:bodyPr>
            <a:normAutofit/>
          </a:bodyPr>
          <a:lstStyle/>
          <a:p>
            <a:pPr marL="0" indent="0" algn="l">
              <a:buNone/>
            </a:pPr>
            <a:endParaRPr lang="en-US" b="0" i="0" dirty="0">
              <a:solidFill>
                <a:srgbClr val="0D0D0D"/>
              </a:solidFill>
              <a:effectLst/>
              <a:latin typeface="Söhne"/>
            </a:endParaRPr>
          </a:p>
          <a:p>
            <a:pPr marL="0" indent="0" algn="l">
              <a:buNone/>
            </a:pPr>
            <a:endParaRPr lang="en-US" dirty="0">
              <a:solidFill>
                <a:srgbClr val="0D0D0D"/>
              </a:solidFill>
              <a:latin typeface="Söhne"/>
            </a:endParaRPr>
          </a:p>
          <a:p>
            <a:pPr marL="0" indent="0" algn="l">
              <a:buNone/>
            </a:pPr>
            <a:r>
              <a:rPr lang="en-US" b="0" i="0" dirty="0">
                <a:effectLst/>
                <a:latin typeface="Söhne"/>
              </a:rPr>
              <a:t>Data Ingestion using azure data factory and azure data lake storage.</a:t>
            </a:r>
          </a:p>
          <a:p>
            <a:pPr algn="l">
              <a:buFont typeface="Arial" panose="020B0604020202020204" pitchFamily="34" charset="0"/>
              <a:buChar char="•"/>
            </a:pPr>
            <a:r>
              <a:rPr lang="en-US" b="1" i="0" dirty="0">
                <a:effectLst/>
                <a:latin typeface="Söhne"/>
              </a:rPr>
              <a:t>Azure Data Factory</a:t>
            </a:r>
            <a:r>
              <a:rPr lang="en-US" b="0" i="0" dirty="0">
                <a:effectLst/>
                <a:latin typeface="Söhne"/>
              </a:rPr>
              <a:t> orchestrates data ingestion from multiple sources.</a:t>
            </a:r>
          </a:p>
          <a:p>
            <a:pPr algn="l">
              <a:buFont typeface="Arial" panose="020B0604020202020204" pitchFamily="34" charset="0"/>
              <a:buChar char="•"/>
            </a:pPr>
            <a:r>
              <a:rPr lang="en-US" b="1" i="0" dirty="0">
                <a:effectLst/>
                <a:latin typeface="Söhne"/>
              </a:rPr>
              <a:t>Azure Blob Storage</a:t>
            </a:r>
            <a:r>
              <a:rPr lang="en-US" b="0" i="0" dirty="0">
                <a:effectLst/>
                <a:latin typeface="Söhne"/>
              </a:rPr>
              <a:t> provides scalable storage for ingested data.</a:t>
            </a:r>
          </a:p>
          <a:p>
            <a:pPr marL="0" indent="0" algn="l">
              <a:buNone/>
            </a:pPr>
            <a:r>
              <a:rPr lang="en-US" b="0" i="0" dirty="0">
                <a:effectLst/>
                <a:latin typeface="Söhne"/>
              </a:rPr>
              <a:t>Steps Involved:</a:t>
            </a:r>
          </a:p>
          <a:p>
            <a:pPr algn="l">
              <a:buFont typeface="+mj-lt"/>
              <a:buAutoNum type="arabicPeriod"/>
            </a:pPr>
            <a:r>
              <a:rPr lang="en-IN" b="1" i="0" dirty="0">
                <a:effectLst/>
                <a:latin typeface="Söhne"/>
              </a:rPr>
              <a:t>Identify Data Sources</a:t>
            </a:r>
            <a:r>
              <a:rPr lang="en-IN" b="0" i="0" dirty="0">
                <a:effectLst/>
                <a:latin typeface="Söhne"/>
              </a:rPr>
              <a:t>: Databases, files, or streaming data.</a:t>
            </a:r>
          </a:p>
          <a:p>
            <a:pPr algn="l">
              <a:buFont typeface="+mj-lt"/>
              <a:buAutoNum type="arabicPeriod"/>
            </a:pPr>
            <a:r>
              <a:rPr lang="en-IN" b="1" i="0" dirty="0">
                <a:effectLst/>
                <a:latin typeface="Söhne"/>
              </a:rPr>
              <a:t>Configure Data Ingestion Pipelines</a:t>
            </a:r>
            <a:r>
              <a:rPr lang="en-IN" b="0" i="0" dirty="0">
                <a:effectLst/>
                <a:latin typeface="Söhne"/>
              </a:rPr>
              <a:t>: Utilize Azure Data Factory to set up efficient pipelines.</a:t>
            </a:r>
          </a:p>
          <a:p>
            <a:pPr algn="l">
              <a:buFont typeface="+mj-lt"/>
              <a:buAutoNum type="arabicPeriod"/>
            </a:pPr>
            <a:r>
              <a:rPr lang="en-IN" b="1" i="0" dirty="0">
                <a:effectLst/>
                <a:latin typeface="Söhne"/>
              </a:rPr>
              <a:t>Monitor and Manage</a:t>
            </a:r>
            <a:r>
              <a:rPr lang="en-IN" b="0" i="0" dirty="0">
                <a:effectLst/>
                <a:latin typeface="Söhne"/>
              </a:rPr>
              <a:t>: Ensure reliability and efficiency by monitoring and managing data ingestion.</a:t>
            </a:r>
          </a:p>
          <a:p>
            <a:pPr marL="0" indent="0" algn="l">
              <a:buNone/>
            </a:pPr>
            <a:endParaRPr lang="en-US" b="0" i="0" dirty="0">
              <a:solidFill>
                <a:srgbClr val="0D0D0D"/>
              </a:solidFill>
              <a:effectLst/>
              <a:latin typeface="Söhne"/>
            </a:endParaRPr>
          </a:p>
          <a:p>
            <a:pPr marL="0" indent="0" algn="l">
              <a:buNone/>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3724505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C3C8-9597-4C5B-BF6E-0CC6B5ACEA62}"/>
              </a:ext>
            </a:extLst>
          </p:cNvPr>
          <p:cNvSpPr>
            <a:spLocks noGrp="1"/>
          </p:cNvSpPr>
          <p:nvPr>
            <p:ph type="title"/>
          </p:nvPr>
        </p:nvSpPr>
        <p:spPr/>
        <p:txBody>
          <a:bodyPr/>
          <a:lstStyle/>
          <a:p>
            <a:r>
              <a:rPr lang="en-IN" dirty="0"/>
              <a:t>Data Transformation</a:t>
            </a:r>
          </a:p>
        </p:txBody>
      </p:sp>
      <p:sp>
        <p:nvSpPr>
          <p:cNvPr id="3" name="Content Placeholder 2">
            <a:extLst>
              <a:ext uri="{FF2B5EF4-FFF2-40B4-BE49-F238E27FC236}">
                <a16:creationId xmlns:a16="http://schemas.microsoft.com/office/drawing/2014/main" id="{4B8FEC39-0F8C-472C-8A1A-54D5036E3C25}"/>
              </a:ext>
            </a:extLst>
          </p:cNvPr>
          <p:cNvSpPr>
            <a:spLocks noGrp="1"/>
          </p:cNvSpPr>
          <p:nvPr>
            <p:ph idx="1"/>
          </p:nvPr>
        </p:nvSpPr>
        <p:spPr>
          <a:xfrm>
            <a:off x="684212" y="1443788"/>
            <a:ext cx="8534400" cy="3984859"/>
          </a:xfrm>
        </p:spPr>
        <p:txBody>
          <a:bodyPr>
            <a:normAutofit/>
          </a:bodyPr>
          <a:lstStyle/>
          <a:p>
            <a:pPr marL="0" indent="0">
              <a:buNone/>
            </a:pPr>
            <a:r>
              <a:rPr lang="en-US" b="0" dirty="0">
                <a:effectLst/>
                <a:latin typeface="Söhne"/>
              </a:rPr>
              <a:t>Optimizing Data Processing  using medallion architecture in Azure Databricks</a:t>
            </a:r>
          </a:p>
          <a:p>
            <a:pPr marL="0" indent="0">
              <a:buNone/>
            </a:pPr>
            <a:r>
              <a:rPr lang="en-US" b="1" i="0" dirty="0">
                <a:effectLst/>
                <a:latin typeface="Söhne"/>
              </a:rPr>
              <a:t>Bronze Layer (Raw Data Ingestion)</a:t>
            </a:r>
            <a:r>
              <a:rPr lang="en-US" b="0" i="0" dirty="0">
                <a:effectLst/>
                <a:latin typeface="Söhne"/>
              </a:rPr>
              <a:t>:</a:t>
            </a:r>
          </a:p>
          <a:p>
            <a:pPr marL="0" indent="0">
              <a:buNone/>
            </a:pPr>
            <a:r>
              <a:rPr lang="en-US" b="0" i="0" dirty="0">
                <a:effectLst/>
                <a:latin typeface="Söhne"/>
              </a:rPr>
              <a:t>Raw data ingested from various sources using Azure Data Factory</a:t>
            </a:r>
            <a:r>
              <a:rPr lang="en-US" dirty="0">
                <a:latin typeface="Söhne"/>
              </a:rPr>
              <a:t>.</a:t>
            </a:r>
          </a:p>
          <a:p>
            <a:pPr marL="0" indent="0">
              <a:buNone/>
            </a:pPr>
            <a:r>
              <a:rPr lang="en-US" dirty="0">
                <a:latin typeface="Söhne"/>
              </a:rPr>
              <a:t>Azure data Lake Storage will act as landing zone.</a:t>
            </a:r>
          </a:p>
          <a:p>
            <a:pPr marL="0" indent="0">
              <a:buNone/>
            </a:pPr>
            <a:r>
              <a:rPr lang="en-IN" b="1" i="0" dirty="0">
                <a:effectLst/>
                <a:latin typeface="Söhne"/>
              </a:rPr>
              <a:t>Silver Layer (Data Refinement)</a:t>
            </a:r>
            <a:r>
              <a:rPr lang="en-IN" b="0" i="0" dirty="0">
                <a:effectLst/>
                <a:latin typeface="Söhne"/>
              </a:rPr>
              <a:t>:</a:t>
            </a:r>
          </a:p>
          <a:p>
            <a:pPr marL="0" indent="0" algn="l">
              <a:buNone/>
            </a:pPr>
            <a:r>
              <a:rPr lang="en-US" b="0" i="0" dirty="0">
                <a:effectLst/>
                <a:latin typeface="Söhne"/>
              </a:rPr>
              <a:t>Data transformation utilizing Azure Databricks and </a:t>
            </a:r>
            <a:r>
              <a:rPr lang="en-US" b="0" i="0" dirty="0" err="1">
                <a:effectLst/>
                <a:latin typeface="Söhne"/>
              </a:rPr>
              <a:t>PySpark</a:t>
            </a:r>
            <a:r>
              <a:rPr lang="en-US" b="0" i="0" dirty="0">
                <a:effectLst/>
                <a:latin typeface="Söhne"/>
              </a:rPr>
              <a:t>.</a:t>
            </a:r>
          </a:p>
          <a:p>
            <a:pPr marL="0" indent="0" algn="l">
              <a:buNone/>
            </a:pPr>
            <a:r>
              <a:rPr lang="en-US" b="0" i="0" dirty="0">
                <a:effectLst/>
                <a:latin typeface="Söhne"/>
              </a:rPr>
              <a:t>Scalable data processing capabilities offered by Azure Databricks.</a:t>
            </a:r>
          </a:p>
          <a:p>
            <a:pPr marL="0" indent="0">
              <a:buNone/>
            </a:pPr>
            <a:r>
              <a:rPr lang="en-US" b="1" dirty="0">
                <a:latin typeface="Söhne"/>
              </a:rPr>
              <a:t>Gold Layer:</a:t>
            </a:r>
          </a:p>
          <a:p>
            <a:pPr marL="0" indent="0" algn="l">
              <a:buNone/>
            </a:pPr>
            <a:r>
              <a:rPr lang="en-US" b="0" i="0" dirty="0">
                <a:effectLst/>
                <a:latin typeface="Söhne"/>
              </a:rPr>
              <a:t>Data ready for consumption by stakeholders and applications</a:t>
            </a:r>
            <a:endParaRPr lang="en-IN" dirty="0"/>
          </a:p>
          <a:p>
            <a:pPr marL="0" indent="0" algn="l">
              <a:buNone/>
            </a:pPr>
            <a:endParaRPr lang="en-IN" dirty="0"/>
          </a:p>
        </p:txBody>
      </p:sp>
    </p:spTree>
    <p:extLst>
      <p:ext uri="{BB962C8B-B14F-4D97-AF65-F5344CB8AC3E}">
        <p14:creationId xmlns:p14="http://schemas.microsoft.com/office/powerpoint/2010/main" val="3493922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5829-336E-49E2-BE1B-F1CA14B2FCE4}"/>
              </a:ext>
            </a:extLst>
          </p:cNvPr>
          <p:cNvSpPr>
            <a:spLocks noGrp="1"/>
          </p:cNvSpPr>
          <p:nvPr>
            <p:ph type="title"/>
          </p:nvPr>
        </p:nvSpPr>
        <p:spPr/>
        <p:txBody>
          <a:bodyPr/>
          <a:lstStyle/>
          <a:p>
            <a:r>
              <a:rPr lang="en-IN" dirty="0"/>
              <a:t>Assignment-2 Coding</a:t>
            </a:r>
          </a:p>
        </p:txBody>
      </p:sp>
      <p:sp>
        <p:nvSpPr>
          <p:cNvPr id="3" name="Content Placeholder 2">
            <a:extLst>
              <a:ext uri="{FF2B5EF4-FFF2-40B4-BE49-F238E27FC236}">
                <a16:creationId xmlns:a16="http://schemas.microsoft.com/office/drawing/2014/main" id="{58D48C8F-D8BD-46ED-A7FD-AD32D98441F2}"/>
              </a:ext>
            </a:extLst>
          </p:cNvPr>
          <p:cNvSpPr>
            <a:spLocks noGrp="1"/>
          </p:cNvSpPr>
          <p:nvPr>
            <p:ph idx="1"/>
          </p:nvPr>
        </p:nvSpPr>
        <p:spPr>
          <a:xfrm>
            <a:off x="684212" y="139148"/>
            <a:ext cx="8534400" cy="4161919"/>
          </a:xfrm>
        </p:spPr>
        <p:txBody>
          <a:bodyPr/>
          <a:lstStyle/>
          <a:p>
            <a:pPr marL="0" indent="0">
              <a:buNone/>
            </a:pPr>
            <a:endParaRPr lang="en-IN" dirty="0"/>
          </a:p>
          <a:p>
            <a:endParaRPr lang="en-IN" dirty="0"/>
          </a:p>
          <a:p>
            <a:endParaRPr lang="en-IN" dirty="0"/>
          </a:p>
          <a:p>
            <a:endParaRPr lang="en-US" dirty="0"/>
          </a:p>
        </p:txBody>
      </p:sp>
      <p:sp>
        <p:nvSpPr>
          <p:cNvPr id="7" name="TextBox 6">
            <a:extLst>
              <a:ext uri="{FF2B5EF4-FFF2-40B4-BE49-F238E27FC236}">
                <a16:creationId xmlns:a16="http://schemas.microsoft.com/office/drawing/2014/main" id="{013A38D8-A31B-42FB-B33B-B84477D1036C}"/>
              </a:ext>
            </a:extLst>
          </p:cNvPr>
          <p:cNvSpPr txBox="1"/>
          <p:nvPr/>
        </p:nvSpPr>
        <p:spPr>
          <a:xfrm>
            <a:off x="499442" y="602535"/>
            <a:ext cx="6107594" cy="369332"/>
          </a:xfrm>
          <a:prstGeom prst="rect">
            <a:avLst/>
          </a:prstGeom>
          <a:noFill/>
        </p:spPr>
        <p:txBody>
          <a:bodyPr wrap="square">
            <a:spAutoFit/>
          </a:bodyPr>
          <a:lstStyle/>
          <a:p>
            <a:r>
              <a:rPr lang="en-IN" dirty="0"/>
              <a:t>	</a:t>
            </a:r>
          </a:p>
        </p:txBody>
      </p:sp>
      <p:pic>
        <p:nvPicPr>
          <p:cNvPr id="5" name="Picture 4">
            <a:extLst>
              <a:ext uri="{FF2B5EF4-FFF2-40B4-BE49-F238E27FC236}">
                <a16:creationId xmlns:a16="http://schemas.microsoft.com/office/drawing/2014/main" id="{E46A3BFA-74DD-DC81-969F-BC1FDAF01FAF}"/>
              </a:ext>
            </a:extLst>
          </p:cNvPr>
          <p:cNvPicPr>
            <a:picLocks noChangeAspect="1"/>
          </p:cNvPicPr>
          <p:nvPr/>
        </p:nvPicPr>
        <p:blipFill>
          <a:blip r:embed="rId2"/>
          <a:stretch>
            <a:fillRect/>
          </a:stretch>
        </p:blipFill>
        <p:spPr>
          <a:xfrm>
            <a:off x="646111" y="1254839"/>
            <a:ext cx="6729043" cy="5464013"/>
          </a:xfrm>
          <a:prstGeom prst="rect">
            <a:avLst/>
          </a:prstGeom>
        </p:spPr>
      </p:pic>
    </p:spTree>
    <p:extLst>
      <p:ext uri="{BB962C8B-B14F-4D97-AF65-F5344CB8AC3E}">
        <p14:creationId xmlns:p14="http://schemas.microsoft.com/office/powerpoint/2010/main" val="1602057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773</TotalTime>
  <Words>444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Söhne</vt:lpstr>
      <vt:lpstr>Wingdings 3</vt:lpstr>
      <vt:lpstr>Ion</vt:lpstr>
      <vt:lpstr>Transition to Cloud-Based Azure Storage at XYZ Bank </vt:lpstr>
      <vt:lpstr>Current:</vt:lpstr>
      <vt:lpstr>PowerPoint Presentation</vt:lpstr>
      <vt:lpstr>  Solution</vt:lpstr>
      <vt:lpstr>PowerPoint Presentation</vt:lpstr>
      <vt:lpstr>Architecture Overview</vt:lpstr>
      <vt:lpstr>Data Ingestion </vt:lpstr>
      <vt:lpstr>Data Transformation</vt:lpstr>
      <vt:lpstr>Assignment-2 Coding</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Scalable Data Pipeline Solution for Client X</dc:title>
  <dc:creator>shaguftah ali</dc:creator>
  <cp:lastModifiedBy>shaguftah ali</cp:lastModifiedBy>
  <cp:revision>46</cp:revision>
  <dcterms:created xsi:type="dcterms:W3CDTF">2024-03-22T14:08:50Z</dcterms:created>
  <dcterms:modified xsi:type="dcterms:W3CDTF">2024-09-17T14:51:31Z</dcterms:modified>
</cp:coreProperties>
</file>