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5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6" r:id="rId3"/>
    <p:sldId id="257" r:id="rId4"/>
    <p:sldId id="258" r:id="rId5"/>
    <p:sldId id="306" r:id="rId6"/>
    <p:sldId id="308" r:id="rId7"/>
    <p:sldId id="309" r:id="rId8"/>
    <p:sldId id="315" r:id="rId9"/>
    <p:sldId id="310" r:id="rId10"/>
    <p:sldId id="311" r:id="rId11"/>
    <p:sldId id="312" r:id="rId12"/>
    <p:sldId id="313" r:id="rId13"/>
    <p:sldId id="329" r:id="rId14"/>
    <p:sldId id="323" r:id="rId15"/>
    <p:sldId id="324" r:id="rId16"/>
    <p:sldId id="314" r:id="rId17"/>
    <p:sldId id="325" r:id="rId18"/>
    <p:sldId id="326" r:id="rId19"/>
    <p:sldId id="327" r:id="rId20"/>
    <p:sldId id="335" r:id="rId21"/>
    <p:sldId id="328" r:id="rId22"/>
    <p:sldId id="330" r:id="rId23"/>
    <p:sldId id="331" r:id="rId24"/>
    <p:sldId id="332" r:id="rId25"/>
    <p:sldId id="334" r:id="rId26"/>
    <p:sldId id="341" r:id="rId27"/>
    <p:sldId id="342" r:id="rId28"/>
    <p:sldId id="343" r:id="rId29"/>
    <p:sldId id="336" r:id="rId30"/>
    <p:sldId id="363" r:id="rId31"/>
    <p:sldId id="364" r:id="rId32"/>
    <p:sldId id="365" r:id="rId33"/>
    <p:sldId id="337" r:id="rId34"/>
    <p:sldId id="338" r:id="rId35"/>
    <p:sldId id="339" r:id="rId36"/>
    <p:sldId id="340" r:id="rId37"/>
    <p:sldId id="333" r:id="rId38"/>
    <p:sldId id="344" r:id="rId39"/>
    <p:sldId id="345" r:id="rId40"/>
    <p:sldId id="346" r:id="rId41"/>
    <p:sldId id="347" r:id="rId42"/>
    <p:sldId id="348" r:id="rId43"/>
    <p:sldId id="357" r:id="rId44"/>
    <p:sldId id="358" r:id="rId45"/>
    <p:sldId id="359" r:id="rId46"/>
    <p:sldId id="361" r:id="rId47"/>
    <p:sldId id="362" r:id="rId48"/>
    <p:sldId id="354" r:id="rId49"/>
    <p:sldId id="355" r:id="rId50"/>
    <p:sldId id="356" r:id="rId51"/>
    <p:sldId id="349" r:id="rId52"/>
    <p:sldId id="350" r:id="rId53"/>
    <p:sldId id="351" r:id="rId54"/>
    <p:sldId id="352"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50212" y="87825"/>
            <a:ext cx="4243575"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45795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2183802"/>
            <a:ext cx="3809993"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3132667"/>
            <a:ext cx="398383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183802"/>
            <a:ext cx="3829050"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3132667"/>
            <a:ext cx="40005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286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778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418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3086100" cy="160020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746760"/>
            <a:ext cx="4882964"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124200"/>
            <a:ext cx="308610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5344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5154930" cy="160020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751242"/>
            <a:ext cx="2733722" cy="546744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3124200"/>
            <a:ext cx="515493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73470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4697361"/>
            <a:ext cx="8116526" cy="819355"/>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941440"/>
            <a:ext cx="8116380" cy="347816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5516716"/>
            <a:ext cx="8115300" cy="70196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341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0" y="753533"/>
            <a:ext cx="8115300" cy="2802467"/>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3649134"/>
            <a:ext cx="7597887" cy="99906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dirty="0"/>
              <a:pPr/>
              <a:t>3/4/2018</a:t>
            </a:fld>
            <a:endParaRPr lang="en-US" dirty="0"/>
          </a:p>
        </p:txBody>
      </p:sp>
      <p:sp>
        <p:nvSpPr>
          <p:cNvPr id="6" name="Footer Placeholder 5"/>
          <p:cNvSpPr>
            <a:spLocks noGrp="1"/>
          </p:cNvSpPr>
          <p:nvPr>
            <p:ph type="ftr" sz="quarter" idx="11"/>
          </p:nvPr>
        </p:nvSpPr>
        <p:spPr>
          <a:xfrm>
            <a:off x="514350" y="379942"/>
            <a:ext cx="5243619" cy="365125"/>
          </a:xfrm>
        </p:spPr>
        <p:txBody>
          <a:bodyPr/>
          <a:lstStyle/>
          <a:p>
            <a:endParaRPr lang="en-US" dirty="0"/>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5208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51" y="753534"/>
            <a:ext cx="7613650" cy="2604495"/>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3365557"/>
            <a:ext cx="7194552" cy="44444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3959863"/>
            <a:ext cx="7613650" cy="679871"/>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dirty="0"/>
              <a:pPr/>
              <a:t>3/4/2018</a:t>
            </a:fld>
            <a:endParaRPr lang="en-US" dirty="0"/>
          </a:p>
        </p:txBody>
      </p:sp>
      <p:sp>
        <p:nvSpPr>
          <p:cNvPr id="6" name="Footer Placeholder 5"/>
          <p:cNvSpPr>
            <a:spLocks noGrp="1"/>
          </p:cNvSpPr>
          <p:nvPr>
            <p:ph type="ftr" sz="quarter" idx="11"/>
          </p:nvPr>
        </p:nvSpPr>
        <p:spPr>
          <a:xfrm>
            <a:off x="514350" y="379942"/>
            <a:ext cx="5243619" cy="365125"/>
          </a:xfrm>
        </p:spPr>
        <p:txBody>
          <a:bodyPr/>
          <a:lstStyle/>
          <a:p>
            <a:endParaRPr lang="en-US" dirty="0"/>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dirty="0"/>
              <a:t>‹#›</a:t>
            </a:fld>
            <a:endParaRPr lang="en-US" dirty="0"/>
          </a:p>
        </p:txBody>
      </p:sp>
      <p:sp>
        <p:nvSpPr>
          <p:cNvPr id="9" name="TextBox 8"/>
          <p:cNvSpPr txBox="1"/>
          <p:nvPr/>
        </p:nvSpPr>
        <p:spPr>
          <a:xfrm>
            <a:off x="357188" y="93345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70129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58288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71" y="1124702"/>
            <a:ext cx="7609640" cy="2511835"/>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3648316"/>
            <a:ext cx="7608491" cy="999885"/>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378884"/>
            <a:ext cx="2183130" cy="365125"/>
          </a:xfrm>
        </p:spPr>
        <p:txBody>
          <a:bodyPr/>
          <a:lstStyle>
            <a:lvl1pPr algn="r">
              <a:defRPr/>
            </a:lvl1pPr>
          </a:lstStyle>
          <a:p>
            <a:fld id="{48A87A34-81AB-432B-8DAE-1953F412C126}" type="datetimeFigureOut">
              <a:rPr lang="en-US" dirty="0"/>
              <a:pPr/>
              <a:t>3/4/2018</a:t>
            </a:fld>
            <a:endParaRPr lang="en-US" dirty="0"/>
          </a:p>
        </p:txBody>
      </p:sp>
      <p:sp>
        <p:nvSpPr>
          <p:cNvPr id="6" name="Footer Placeholder 5"/>
          <p:cNvSpPr>
            <a:spLocks noGrp="1"/>
          </p:cNvSpPr>
          <p:nvPr>
            <p:ph type="ftr" sz="quarter" idx="11"/>
          </p:nvPr>
        </p:nvSpPr>
        <p:spPr>
          <a:xfrm>
            <a:off x="514350" y="378884"/>
            <a:ext cx="5243619" cy="365125"/>
          </a:xfrm>
        </p:spPr>
        <p:txBody>
          <a:bodyPr/>
          <a:lstStyle/>
          <a:p>
            <a:endParaRPr lang="en-US" dirty="0"/>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559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45794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2202080"/>
            <a:ext cx="2592324" cy="61732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904565"/>
            <a:ext cx="2592324"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2201333"/>
            <a:ext cx="2592324"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904067"/>
            <a:ext cx="2592324" cy="331461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2192866"/>
            <a:ext cx="2592324"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904565"/>
            <a:ext cx="2592324"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252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762000"/>
            <a:ext cx="645794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4191001"/>
            <a:ext cx="2588687"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2362200"/>
            <a:ext cx="25886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16463" y="4873765"/>
            <a:ext cx="2588687"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4191001"/>
            <a:ext cx="2586701"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2362200"/>
            <a:ext cx="258670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280699" y="4873764"/>
            <a:ext cx="2586701"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4191001"/>
            <a:ext cx="2592352"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2362200"/>
            <a:ext cx="258590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6037299" y="4873762"/>
            <a:ext cx="2589334"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580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2194560"/>
            <a:ext cx="81153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8437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Vertical Title 1"/>
          <p:cNvSpPr>
            <a:spLocks noGrp="1"/>
          </p:cNvSpPr>
          <p:nvPr>
            <p:ph type="title" orient="vert"/>
          </p:nvPr>
        </p:nvSpPr>
        <p:spPr>
          <a:xfrm>
            <a:off x="7086600" y="745067"/>
            <a:ext cx="154305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745068"/>
            <a:ext cx="615315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379942"/>
            <a:ext cx="2183130" cy="365125"/>
          </a:xfrm>
        </p:spPr>
        <p:txBody>
          <a:bodyPr/>
          <a:lstStyle>
            <a:lvl1pPr algn="r">
              <a:defRPr/>
            </a:lvl1pPr>
          </a:lstStyle>
          <a:p>
            <a:fld id="{48A87A34-81AB-432B-8DAE-1953F412C126}" type="datetimeFigureOut">
              <a:rPr lang="en-US" dirty="0"/>
              <a:pPr/>
              <a:t>3/4/2018</a:t>
            </a:fld>
            <a:endParaRPr lang="en-US" dirty="0"/>
          </a:p>
        </p:txBody>
      </p:sp>
      <p:sp>
        <p:nvSpPr>
          <p:cNvPr id="5" name="Footer Placeholder 4"/>
          <p:cNvSpPr>
            <a:spLocks noGrp="1"/>
          </p:cNvSpPr>
          <p:nvPr>
            <p:ph type="ftr" sz="quarter" idx="11"/>
          </p:nvPr>
        </p:nvSpPr>
        <p:spPr>
          <a:xfrm>
            <a:off x="514350" y="381001"/>
            <a:ext cx="5243619" cy="365125"/>
          </a:xfrm>
        </p:spPr>
        <p:txBody>
          <a:bodyPr/>
          <a:lstStyle/>
          <a:p>
            <a:endParaRPr lang="en-US" dirty="0"/>
          </a:p>
        </p:txBody>
      </p:sp>
      <p:sp>
        <p:nvSpPr>
          <p:cNvPr id="6" name="Slide Number Placeholder 5"/>
          <p:cNvSpPr>
            <a:spLocks noGrp="1"/>
          </p:cNvSpPr>
          <p:nvPr>
            <p:ph type="sldNum" sz="quarter" idx="12"/>
          </p:nvPr>
        </p:nvSpPr>
        <p:spPr>
          <a:xfrm>
            <a:off x="8146839" y="381001"/>
            <a:ext cx="482811"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201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831" cy="6857861"/>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980041" y="4247591"/>
            <a:ext cx="3357293" cy="113399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689698" y="4415266"/>
            <a:ext cx="2114545" cy="798673"/>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470870" y="5403939"/>
            <a:ext cx="1350422" cy="1350422"/>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6746861" y="5553288"/>
            <a:ext cx="1838546" cy="1051747"/>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3383993" y="134349"/>
            <a:ext cx="2376170" cy="2378075"/>
          </a:xfrm>
          <a:custGeom>
            <a:avLst/>
            <a:gdLst/>
            <a:ahLst/>
            <a:cxnLst/>
            <a:rect l="l" t="t" r="r" b="b"/>
            <a:pathLst>
              <a:path w="2376170" h="2378075">
                <a:moveTo>
                  <a:pt x="1187997" y="2377795"/>
                </a:moveTo>
                <a:lnTo>
                  <a:pt x="1140216" y="2376851"/>
                </a:lnTo>
                <a:lnTo>
                  <a:pt x="1092913" y="2374042"/>
                </a:lnTo>
                <a:lnTo>
                  <a:pt x="1046125" y="2369405"/>
                </a:lnTo>
                <a:lnTo>
                  <a:pt x="999887" y="2362974"/>
                </a:lnTo>
                <a:lnTo>
                  <a:pt x="954235" y="2354786"/>
                </a:lnTo>
                <a:lnTo>
                  <a:pt x="909203" y="2344875"/>
                </a:lnTo>
                <a:lnTo>
                  <a:pt x="864828" y="2333278"/>
                </a:lnTo>
                <a:lnTo>
                  <a:pt x="821144" y="2320029"/>
                </a:lnTo>
                <a:lnTo>
                  <a:pt x="778188" y="2305164"/>
                </a:lnTo>
                <a:lnTo>
                  <a:pt x="735995" y="2288719"/>
                </a:lnTo>
                <a:lnTo>
                  <a:pt x="694600" y="2270729"/>
                </a:lnTo>
                <a:lnTo>
                  <a:pt x="654039" y="2251231"/>
                </a:lnTo>
                <a:lnTo>
                  <a:pt x="614348" y="2230258"/>
                </a:lnTo>
                <a:lnTo>
                  <a:pt x="575561" y="2207847"/>
                </a:lnTo>
                <a:lnTo>
                  <a:pt x="537714" y="2184034"/>
                </a:lnTo>
                <a:lnTo>
                  <a:pt x="500844" y="2158853"/>
                </a:lnTo>
                <a:lnTo>
                  <a:pt x="464984" y="2132341"/>
                </a:lnTo>
                <a:lnTo>
                  <a:pt x="430171" y="2104533"/>
                </a:lnTo>
                <a:lnTo>
                  <a:pt x="396441" y="2075464"/>
                </a:lnTo>
                <a:lnTo>
                  <a:pt x="363828" y="2045170"/>
                </a:lnTo>
                <a:lnTo>
                  <a:pt x="332369" y="2013686"/>
                </a:lnTo>
                <a:lnTo>
                  <a:pt x="302098" y="1981048"/>
                </a:lnTo>
                <a:lnTo>
                  <a:pt x="273051" y="1947292"/>
                </a:lnTo>
                <a:lnTo>
                  <a:pt x="245264" y="1912453"/>
                </a:lnTo>
                <a:lnTo>
                  <a:pt x="218772" y="1876566"/>
                </a:lnTo>
                <a:lnTo>
                  <a:pt x="193611" y="1839667"/>
                </a:lnTo>
                <a:lnTo>
                  <a:pt x="169816" y="1801792"/>
                </a:lnTo>
                <a:lnTo>
                  <a:pt x="147422" y="1762976"/>
                </a:lnTo>
                <a:lnTo>
                  <a:pt x="126466" y="1723254"/>
                </a:lnTo>
                <a:lnTo>
                  <a:pt x="106982" y="1682662"/>
                </a:lnTo>
                <a:lnTo>
                  <a:pt x="89006" y="1641236"/>
                </a:lnTo>
                <a:lnTo>
                  <a:pt x="72574" y="1599011"/>
                </a:lnTo>
                <a:lnTo>
                  <a:pt x="57721" y="1556023"/>
                </a:lnTo>
                <a:lnTo>
                  <a:pt x="44482" y="1512307"/>
                </a:lnTo>
                <a:lnTo>
                  <a:pt x="32894" y="1467899"/>
                </a:lnTo>
                <a:lnTo>
                  <a:pt x="22990" y="1422833"/>
                </a:lnTo>
                <a:lnTo>
                  <a:pt x="14808" y="1377147"/>
                </a:lnTo>
                <a:lnTo>
                  <a:pt x="8383" y="1330874"/>
                </a:lnTo>
                <a:lnTo>
                  <a:pt x="3749" y="1284051"/>
                </a:lnTo>
                <a:lnTo>
                  <a:pt x="943" y="1236714"/>
                </a:lnTo>
                <a:lnTo>
                  <a:pt x="0" y="1188897"/>
                </a:lnTo>
                <a:lnTo>
                  <a:pt x="943" y="1141080"/>
                </a:lnTo>
                <a:lnTo>
                  <a:pt x="3749" y="1093743"/>
                </a:lnTo>
                <a:lnTo>
                  <a:pt x="8383" y="1046920"/>
                </a:lnTo>
                <a:lnTo>
                  <a:pt x="14808" y="1000647"/>
                </a:lnTo>
                <a:lnTo>
                  <a:pt x="22990" y="954960"/>
                </a:lnTo>
                <a:lnTo>
                  <a:pt x="32894" y="909895"/>
                </a:lnTo>
                <a:lnTo>
                  <a:pt x="44482" y="865486"/>
                </a:lnTo>
                <a:lnTo>
                  <a:pt x="57721" y="821770"/>
                </a:lnTo>
                <a:lnTo>
                  <a:pt x="72574" y="778782"/>
                </a:lnTo>
                <a:lnTo>
                  <a:pt x="89006" y="736557"/>
                </a:lnTo>
                <a:lnTo>
                  <a:pt x="106982" y="695131"/>
                </a:lnTo>
                <a:lnTo>
                  <a:pt x="126466" y="654539"/>
                </a:lnTo>
                <a:lnTo>
                  <a:pt x="147422" y="614817"/>
                </a:lnTo>
                <a:lnTo>
                  <a:pt x="169816" y="576001"/>
                </a:lnTo>
                <a:lnTo>
                  <a:pt x="193611" y="538126"/>
                </a:lnTo>
                <a:lnTo>
                  <a:pt x="218772" y="501227"/>
                </a:lnTo>
                <a:lnTo>
                  <a:pt x="245264" y="465341"/>
                </a:lnTo>
                <a:lnTo>
                  <a:pt x="273051" y="430501"/>
                </a:lnTo>
                <a:lnTo>
                  <a:pt x="302098" y="396745"/>
                </a:lnTo>
                <a:lnTo>
                  <a:pt x="332369" y="364107"/>
                </a:lnTo>
                <a:lnTo>
                  <a:pt x="363828" y="332624"/>
                </a:lnTo>
                <a:lnTo>
                  <a:pt x="396441" y="302330"/>
                </a:lnTo>
                <a:lnTo>
                  <a:pt x="430171" y="273261"/>
                </a:lnTo>
                <a:lnTo>
                  <a:pt x="464984" y="245453"/>
                </a:lnTo>
                <a:lnTo>
                  <a:pt x="500844" y="218940"/>
                </a:lnTo>
                <a:lnTo>
                  <a:pt x="537714" y="193760"/>
                </a:lnTo>
                <a:lnTo>
                  <a:pt x="575561" y="169946"/>
                </a:lnTo>
                <a:lnTo>
                  <a:pt x="614348" y="147536"/>
                </a:lnTo>
                <a:lnTo>
                  <a:pt x="654039" y="126563"/>
                </a:lnTo>
                <a:lnTo>
                  <a:pt x="694600" y="107064"/>
                </a:lnTo>
                <a:lnTo>
                  <a:pt x="735995" y="89075"/>
                </a:lnTo>
                <a:lnTo>
                  <a:pt x="778188" y="72630"/>
                </a:lnTo>
                <a:lnTo>
                  <a:pt x="821144" y="57765"/>
                </a:lnTo>
                <a:lnTo>
                  <a:pt x="864828" y="44517"/>
                </a:lnTo>
                <a:lnTo>
                  <a:pt x="909203" y="32919"/>
                </a:lnTo>
                <a:lnTo>
                  <a:pt x="954235" y="23008"/>
                </a:lnTo>
                <a:lnTo>
                  <a:pt x="999887" y="14820"/>
                </a:lnTo>
                <a:lnTo>
                  <a:pt x="1046125" y="8389"/>
                </a:lnTo>
                <a:lnTo>
                  <a:pt x="1092913" y="3752"/>
                </a:lnTo>
                <a:lnTo>
                  <a:pt x="1140216" y="944"/>
                </a:lnTo>
                <a:lnTo>
                  <a:pt x="1187997" y="0"/>
                </a:lnTo>
                <a:lnTo>
                  <a:pt x="1237629" y="1036"/>
                </a:lnTo>
                <a:lnTo>
                  <a:pt x="1286988" y="4131"/>
                </a:lnTo>
                <a:lnTo>
                  <a:pt x="1336016" y="9259"/>
                </a:lnTo>
                <a:lnTo>
                  <a:pt x="1384656" y="16397"/>
                </a:lnTo>
                <a:lnTo>
                  <a:pt x="1432849" y="25520"/>
                </a:lnTo>
                <a:lnTo>
                  <a:pt x="1480536" y="36605"/>
                </a:lnTo>
                <a:lnTo>
                  <a:pt x="1527660" y="49627"/>
                </a:lnTo>
                <a:lnTo>
                  <a:pt x="1574163" y="64562"/>
                </a:lnTo>
                <a:lnTo>
                  <a:pt x="1619986" y="81386"/>
                </a:lnTo>
                <a:lnTo>
                  <a:pt x="1665071" y="100074"/>
                </a:lnTo>
                <a:lnTo>
                  <a:pt x="1709361" y="120604"/>
                </a:lnTo>
                <a:lnTo>
                  <a:pt x="1752796" y="142950"/>
                </a:lnTo>
                <a:lnTo>
                  <a:pt x="1795319" y="167090"/>
                </a:lnTo>
                <a:lnTo>
                  <a:pt x="1836872" y="192997"/>
                </a:lnTo>
                <a:lnTo>
                  <a:pt x="1877396" y="220649"/>
                </a:lnTo>
                <a:lnTo>
                  <a:pt x="1916834" y="250021"/>
                </a:lnTo>
                <a:lnTo>
                  <a:pt x="1955127" y="281090"/>
                </a:lnTo>
                <a:lnTo>
                  <a:pt x="1992217" y="313830"/>
                </a:lnTo>
                <a:lnTo>
                  <a:pt x="2028045" y="348219"/>
                </a:lnTo>
                <a:lnTo>
                  <a:pt x="2062405" y="384074"/>
                </a:lnTo>
                <a:lnTo>
                  <a:pt x="2095119" y="421191"/>
                </a:lnTo>
                <a:lnTo>
                  <a:pt x="2126162" y="459512"/>
                </a:lnTo>
                <a:lnTo>
                  <a:pt x="2155511" y="498979"/>
                </a:lnTo>
                <a:lnTo>
                  <a:pt x="2183141" y="539533"/>
                </a:lnTo>
                <a:lnTo>
                  <a:pt x="2209028" y="581117"/>
                </a:lnTo>
                <a:lnTo>
                  <a:pt x="2233148" y="623672"/>
                </a:lnTo>
                <a:lnTo>
                  <a:pt x="2255478" y="667140"/>
                </a:lnTo>
                <a:lnTo>
                  <a:pt x="2275992" y="711462"/>
                </a:lnTo>
                <a:lnTo>
                  <a:pt x="2294667" y="756581"/>
                </a:lnTo>
                <a:lnTo>
                  <a:pt x="2311478" y="802439"/>
                </a:lnTo>
                <a:lnTo>
                  <a:pt x="2326402" y="848977"/>
                </a:lnTo>
                <a:lnTo>
                  <a:pt x="2339415" y="896136"/>
                </a:lnTo>
                <a:lnTo>
                  <a:pt x="2350491" y="943860"/>
                </a:lnTo>
                <a:lnTo>
                  <a:pt x="2359608" y="992089"/>
                </a:lnTo>
                <a:lnTo>
                  <a:pt x="2366741" y="1040765"/>
                </a:lnTo>
                <a:lnTo>
                  <a:pt x="2371866" y="1089831"/>
                </a:lnTo>
                <a:lnTo>
                  <a:pt x="2374959" y="1139228"/>
                </a:lnTo>
                <a:lnTo>
                  <a:pt x="2375995" y="1188897"/>
                </a:lnTo>
                <a:lnTo>
                  <a:pt x="2375051" y="1236714"/>
                </a:lnTo>
                <a:lnTo>
                  <a:pt x="2372245" y="1284051"/>
                </a:lnTo>
                <a:lnTo>
                  <a:pt x="2367612" y="1330874"/>
                </a:lnTo>
                <a:lnTo>
                  <a:pt x="2361186" y="1377147"/>
                </a:lnTo>
                <a:lnTo>
                  <a:pt x="2353004" y="1422833"/>
                </a:lnTo>
                <a:lnTo>
                  <a:pt x="2343101" y="1467899"/>
                </a:lnTo>
                <a:lnTo>
                  <a:pt x="2331512" y="1512307"/>
                </a:lnTo>
                <a:lnTo>
                  <a:pt x="2318274" y="1556023"/>
                </a:lnTo>
                <a:lnTo>
                  <a:pt x="2303420" y="1599011"/>
                </a:lnTo>
                <a:lnTo>
                  <a:pt x="2286988" y="1641236"/>
                </a:lnTo>
                <a:lnTo>
                  <a:pt x="2269012" y="1682662"/>
                </a:lnTo>
                <a:lnTo>
                  <a:pt x="2249529" y="1723254"/>
                </a:lnTo>
                <a:lnTo>
                  <a:pt x="2228572" y="1762976"/>
                </a:lnTo>
                <a:lnTo>
                  <a:pt x="2206179" y="1801792"/>
                </a:lnTo>
                <a:lnTo>
                  <a:pt x="2182384" y="1839667"/>
                </a:lnTo>
                <a:lnTo>
                  <a:pt x="2157222" y="1876566"/>
                </a:lnTo>
                <a:lnTo>
                  <a:pt x="2130730" y="1912453"/>
                </a:lnTo>
                <a:lnTo>
                  <a:pt x="2102943" y="1947292"/>
                </a:lnTo>
                <a:lnTo>
                  <a:pt x="2073897" y="1981048"/>
                </a:lnTo>
                <a:lnTo>
                  <a:pt x="2043626" y="2013686"/>
                </a:lnTo>
                <a:lnTo>
                  <a:pt x="2012166" y="2045170"/>
                </a:lnTo>
                <a:lnTo>
                  <a:pt x="1979553" y="2075464"/>
                </a:lnTo>
                <a:lnTo>
                  <a:pt x="1945823" y="2104533"/>
                </a:lnTo>
                <a:lnTo>
                  <a:pt x="1911010" y="2132341"/>
                </a:lnTo>
                <a:lnTo>
                  <a:pt x="1875151" y="2158853"/>
                </a:lnTo>
                <a:lnTo>
                  <a:pt x="1838280" y="2184034"/>
                </a:lnTo>
                <a:lnTo>
                  <a:pt x="1800433" y="2207847"/>
                </a:lnTo>
                <a:lnTo>
                  <a:pt x="1761646" y="2230258"/>
                </a:lnTo>
                <a:lnTo>
                  <a:pt x="1721955" y="2251231"/>
                </a:lnTo>
                <a:lnTo>
                  <a:pt x="1681394" y="2270729"/>
                </a:lnTo>
                <a:lnTo>
                  <a:pt x="1639999" y="2288719"/>
                </a:lnTo>
                <a:lnTo>
                  <a:pt x="1597806" y="2305164"/>
                </a:lnTo>
                <a:lnTo>
                  <a:pt x="1554850" y="2320029"/>
                </a:lnTo>
                <a:lnTo>
                  <a:pt x="1511166" y="2333278"/>
                </a:lnTo>
                <a:lnTo>
                  <a:pt x="1466791" y="2344875"/>
                </a:lnTo>
                <a:lnTo>
                  <a:pt x="1421760" y="2354786"/>
                </a:lnTo>
                <a:lnTo>
                  <a:pt x="1376107" y="2362974"/>
                </a:lnTo>
                <a:lnTo>
                  <a:pt x="1329869" y="2369405"/>
                </a:lnTo>
                <a:lnTo>
                  <a:pt x="1283081" y="2374042"/>
                </a:lnTo>
                <a:lnTo>
                  <a:pt x="1235779" y="2376851"/>
                </a:lnTo>
                <a:lnTo>
                  <a:pt x="1187997" y="2377795"/>
                </a:lnTo>
                <a:close/>
              </a:path>
            </a:pathLst>
          </a:custGeom>
          <a:solidFill>
            <a:srgbClr val="FFFFFF"/>
          </a:solidFill>
        </p:spPr>
        <p:txBody>
          <a:bodyPr wrap="square" lIns="0" tIns="0" rIns="0" bIns="0" rtlCol="0"/>
          <a:lstStyle/>
          <a:p>
            <a:endParaRPr/>
          </a:p>
        </p:txBody>
      </p:sp>
      <p:sp>
        <p:nvSpPr>
          <p:cNvPr id="22" name="bk object 22"/>
          <p:cNvSpPr/>
          <p:nvPr/>
        </p:nvSpPr>
        <p:spPr>
          <a:xfrm>
            <a:off x="3383993" y="134349"/>
            <a:ext cx="2376170" cy="2378075"/>
          </a:xfrm>
          <a:custGeom>
            <a:avLst/>
            <a:gdLst/>
            <a:ahLst/>
            <a:cxnLst/>
            <a:rect l="l" t="t" r="r" b="b"/>
            <a:pathLst>
              <a:path w="2376170" h="2378075">
                <a:moveTo>
                  <a:pt x="0" y="1188897"/>
                </a:moveTo>
                <a:lnTo>
                  <a:pt x="943" y="1141080"/>
                </a:lnTo>
                <a:lnTo>
                  <a:pt x="3749" y="1093743"/>
                </a:lnTo>
                <a:lnTo>
                  <a:pt x="8383" y="1046920"/>
                </a:lnTo>
                <a:lnTo>
                  <a:pt x="14808" y="1000647"/>
                </a:lnTo>
                <a:lnTo>
                  <a:pt x="22990" y="954960"/>
                </a:lnTo>
                <a:lnTo>
                  <a:pt x="32894" y="909895"/>
                </a:lnTo>
                <a:lnTo>
                  <a:pt x="44482" y="865486"/>
                </a:lnTo>
                <a:lnTo>
                  <a:pt x="57721" y="821770"/>
                </a:lnTo>
                <a:lnTo>
                  <a:pt x="72574" y="778782"/>
                </a:lnTo>
                <a:lnTo>
                  <a:pt x="89006" y="736557"/>
                </a:lnTo>
                <a:lnTo>
                  <a:pt x="106982" y="695131"/>
                </a:lnTo>
                <a:lnTo>
                  <a:pt x="126466" y="654539"/>
                </a:lnTo>
                <a:lnTo>
                  <a:pt x="147422" y="614817"/>
                </a:lnTo>
                <a:lnTo>
                  <a:pt x="169816" y="576001"/>
                </a:lnTo>
                <a:lnTo>
                  <a:pt x="193611" y="538126"/>
                </a:lnTo>
                <a:lnTo>
                  <a:pt x="218772" y="501227"/>
                </a:lnTo>
                <a:lnTo>
                  <a:pt x="245264" y="465340"/>
                </a:lnTo>
                <a:lnTo>
                  <a:pt x="273051" y="430501"/>
                </a:lnTo>
                <a:lnTo>
                  <a:pt x="302098" y="396745"/>
                </a:lnTo>
                <a:lnTo>
                  <a:pt x="332369" y="364107"/>
                </a:lnTo>
                <a:lnTo>
                  <a:pt x="363828" y="332624"/>
                </a:lnTo>
                <a:lnTo>
                  <a:pt x="396441" y="302330"/>
                </a:lnTo>
                <a:lnTo>
                  <a:pt x="430171" y="273261"/>
                </a:lnTo>
                <a:lnTo>
                  <a:pt x="464984" y="245453"/>
                </a:lnTo>
                <a:lnTo>
                  <a:pt x="500844" y="218940"/>
                </a:lnTo>
                <a:lnTo>
                  <a:pt x="537714" y="193760"/>
                </a:lnTo>
                <a:lnTo>
                  <a:pt x="575561" y="169946"/>
                </a:lnTo>
                <a:lnTo>
                  <a:pt x="614348" y="147536"/>
                </a:lnTo>
                <a:lnTo>
                  <a:pt x="654039" y="126563"/>
                </a:lnTo>
                <a:lnTo>
                  <a:pt x="694600" y="107064"/>
                </a:lnTo>
                <a:lnTo>
                  <a:pt x="735995" y="89075"/>
                </a:lnTo>
                <a:lnTo>
                  <a:pt x="778188" y="72630"/>
                </a:lnTo>
                <a:lnTo>
                  <a:pt x="821144" y="57765"/>
                </a:lnTo>
                <a:lnTo>
                  <a:pt x="864828" y="44517"/>
                </a:lnTo>
                <a:lnTo>
                  <a:pt x="909203" y="32919"/>
                </a:lnTo>
                <a:lnTo>
                  <a:pt x="954235" y="23008"/>
                </a:lnTo>
                <a:lnTo>
                  <a:pt x="999887" y="14820"/>
                </a:lnTo>
                <a:lnTo>
                  <a:pt x="1046125" y="8389"/>
                </a:lnTo>
                <a:lnTo>
                  <a:pt x="1092913" y="3752"/>
                </a:lnTo>
                <a:lnTo>
                  <a:pt x="1140216" y="944"/>
                </a:lnTo>
                <a:lnTo>
                  <a:pt x="1187997" y="0"/>
                </a:lnTo>
                <a:lnTo>
                  <a:pt x="1237629" y="1036"/>
                </a:lnTo>
                <a:lnTo>
                  <a:pt x="1286988" y="4131"/>
                </a:lnTo>
                <a:lnTo>
                  <a:pt x="1336016" y="9259"/>
                </a:lnTo>
                <a:lnTo>
                  <a:pt x="1384656" y="16397"/>
                </a:lnTo>
                <a:lnTo>
                  <a:pt x="1432849" y="25520"/>
                </a:lnTo>
                <a:lnTo>
                  <a:pt x="1480536" y="36605"/>
                </a:lnTo>
                <a:lnTo>
                  <a:pt x="1527660" y="49627"/>
                </a:lnTo>
                <a:lnTo>
                  <a:pt x="1574163" y="64562"/>
                </a:lnTo>
                <a:lnTo>
                  <a:pt x="1619986" y="81386"/>
                </a:lnTo>
                <a:lnTo>
                  <a:pt x="1665071" y="100074"/>
                </a:lnTo>
                <a:lnTo>
                  <a:pt x="1709361" y="120604"/>
                </a:lnTo>
                <a:lnTo>
                  <a:pt x="1752796" y="142950"/>
                </a:lnTo>
                <a:lnTo>
                  <a:pt x="1795319" y="167090"/>
                </a:lnTo>
                <a:lnTo>
                  <a:pt x="1836872" y="192997"/>
                </a:lnTo>
                <a:lnTo>
                  <a:pt x="1877396" y="220649"/>
                </a:lnTo>
                <a:lnTo>
                  <a:pt x="1916834" y="250021"/>
                </a:lnTo>
                <a:lnTo>
                  <a:pt x="1955127" y="281090"/>
                </a:lnTo>
                <a:lnTo>
                  <a:pt x="1992217" y="313830"/>
                </a:lnTo>
                <a:lnTo>
                  <a:pt x="2028045" y="348219"/>
                </a:lnTo>
                <a:lnTo>
                  <a:pt x="2062405" y="384074"/>
                </a:lnTo>
                <a:lnTo>
                  <a:pt x="2095119" y="421191"/>
                </a:lnTo>
                <a:lnTo>
                  <a:pt x="2126162" y="459512"/>
                </a:lnTo>
                <a:lnTo>
                  <a:pt x="2155511" y="498979"/>
                </a:lnTo>
                <a:lnTo>
                  <a:pt x="2183141" y="539533"/>
                </a:lnTo>
                <a:lnTo>
                  <a:pt x="2209028" y="581117"/>
                </a:lnTo>
                <a:lnTo>
                  <a:pt x="2233148" y="623672"/>
                </a:lnTo>
                <a:lnTo>
                  <a:pt x="2255477" y="667140"/>
                </a:lnTo>
                <a:lnTo>
                  <a:pt x="2275992" y="711462"/>
                </a:lnTo>
                <a:lnTo>
                  <a:pt x="2294667" y="756581"/>
                </a:lnTo>
                <a:lnTo>
                  <a:pt x="2311478" y="802439"/>
                </a:lnTo>
                <a:lnTo>
                  <a:pt x="2326402" y="848977"/>
                </a:lnTo>
                <a:lnTo>
                  <a:pt x="2339415" y="896136"/>
                </a:lnTo>
                <a:lnTo>
                  <a:pt x="2350491" y="943860"/>
                </a:lnTo>
                <a:lnTo>
                  <a:pt x="2359608" y="992089"/>
                </a:lnTo>
                <a:lnTo>
                  <a:pt x="2366741" y="1040765"/>
                </a:lnTo>
                <a:lnTo>
                  <a:pt x="2371866" y="1089831"/>
                </a:lnTo>
                <a:lnTo>
                  <a:pt x="2374959" y="1139228"/>
                </a:lnTo>
                <a:lnTo>
                  <a:pt x="2375995" y="1188897"/>
                </a:lnTo>
                <a:lnTo>
                  <a:pt x="2375051" y="1236714"/>
                </a:lnTo>
                <a:lnTo>
                  <a:pt x="2372245" y="1284051"/>
                </a:lnTo>
                <a:lnTo>
                  <a:pt x="2367612" y="1330874"/>
                </a:lnTo>
                <a:lnTo>
                  <a:pt x="2361186" y="1377147"/>
                </a:lnTo>
                <a:lnTo>
                  <a:pt x="2353004" y="1422833"/>
                </a:lnTo>
                <a:lnTo>
                  <a:pt x="2343101" y="1467899"/>
                </a:lnTo>
                <a:lnTo>
                  <a:pt x="2331512" y="1512307"/>
                </a:lnTo>
                <a:lnTo>
                  <a:pt x="2318273" y="1556023"/>
                </a:lnTo>
                <a:lnTo>
                  <a:pt x="2303420" y="1599011"/>
                </a:lnTo>
                <a:lnTo>
                  <a:pt x="2286988" y="1641236"/>
                </a:lnTo>
                <a:lnTo>
                  <a:pt x="2269012" y="1682662"/>
                </a:lnTo>
                <a:lnTo>
                  <a:pt x="2249529" y="1723254"/>
                </a:lnTo>
                <a:lnTo>
                  <a:pt x="2228572" y="1762976"/>
                </a:lnTo>
                <a:lnTo>
                  <a:pt x="2206179" y="1801792"/>
                </a:lnTo>
                <a:lnTo>
                  <a:pt x="2182383" y="1839667"/>
                </a:lnTo>
                <a:lnTo>
                  <a:pt x="2157222" y="1876566"/>
                </a:lnTo>
                <a:lnTo>
                  <a:pt x="2130730" y="1912453"/>
                </a:lnTo>
                <a:lnTo>
                  <a:pt x="2102943" y="1947292"/>
                </a:lnTo>
                <a:lnTo>
                  <a:pt x="2073897" y="1981048"/>
                </a:lnTo>
                <a:lnTo>
                  <a:pt x="2043626" y="2013686"/>
                </a:lnTo>
                <a:lnTo>
                  <a:pt x="2012166" y="2045170"/>
                </a:lnTo>
                <a:lnTo>
                  <a:pt x="1979553" y="2075464"/>
                </a:lnTo>
                <a:lnTo>
                  <a:pt x="1945823" y="2104533"/>
                </a:lnTo>
                <a:lnTo>
                  <a:pt x="1911010" y="2132341"/>
                </a:lnTo>
                <a:lnTo>
                  <a:pt x="1875151" y="2158853"/>
                </a:lnTo>
                <a:lnTo>
                  <a:pt x="1838280" y="2184034"/>
                </a:lnTo>
                <a:lnTo>
                  <a:pt x="1800433" y="2207847"/>
                </a:lnTo>
                <a:lnTo>
                  <a:pt x="1761646" y="2230258"/>
                </a:lnTo>
                <a:lnTo>
                  <a:pt x="1721955" y="2251231"/>
                </a:lnTo>
                <a:lnTo>
                  <a:pt x="1681394" y="2270729"/>
                </a:lnTo>
                <a:lnTo>
                  <a:pt x="1639999" y="2288719"/>
                </a:lnTo>
                <a:lnTo>
                  <a:pt x="1597806" y="2305164"/>
                </a:lnTo>
                <a:lnTo>
                  <a:pt x="1554850" y="2320029"/>
                </a:lnTo>
                <a:lnTo>
                  <a:pt x="1511166" y="2333277"/>
                </a:lnTo>
                <a:lnTo>
                  <a:pt x="1466791" y="2344875"/>
                </a:lnTo>
                <a:lnTo>
                  <a:pt x="1421759" y="2354786"/>
                </a:lnTo>
                <a:lnTo>
                  <a:pt x="1376107" y="2362974"/>
                </a:lnTo>
                <a:lnTo>
                  <a:pt x="1329869" y="2369405"/>
                </a:lnTo>
                <a:lnTo>
                  <a:pt x="1283081" y="2374042"/>
                </a:lnTo>
                <a:lnTo>
                  <a:pt x="1235778" y="2376851"/>
                </a:lnTo>
                <a:lnTo>
                  <a:pt x="1187997" y="2377795"/>
                </a:lnTo>
                <a:lnTo>
                  <a:pt x="1140216" y="2376851"/>
                </a:lnTo>
                <a:lnTo>
                  <a:pt x="1092913" y="2374042"/>
                </a:lnTo>
                <a:lnTo>
                  <a:pt x="1046125" y="2369405"/>
                </a:lnTo>
                <a:lnTo>
                  <a:pt x="999887" y="2362974"/>
                </a:lnTo>
                <a:lnTo>
                  <a:pt x="954235" y="2354786"/>
                </a:lnTo>
                <a:lnTo>
                  <a:pt x="909203" y="2344875"/>
                </a:lnTo>
                <a:lnTo>
                  <a:pt x="864828" y="2333277"/>
                </a:lnTo>
                <a:lnTo>
                  <a:pt x="821144" y="2320029"/>
                </a:lnTo>
                <a:lnTo>
                  <a:pt x="778188" y="2305164"/>
                </a:lnTo>
                <a:lnTo>
                  <a:pt x="735995" y="2288719"/>
                </a:lnTo>
                <a:lnTo>
                  <a:pt x="694600" y="2270729"/>
                </a:lnTo>
                <a:lnTo>
                  <a:pt x="654039" y="2251231"/>
                </a:lnTo>
                <a:lnTo>
                  <a:pt x="614348" y="2230258"/>
                </a:lnTo>
                <a:lnTo>
                  <a:pt x="575561" y="2207847"/>
                </a:lnTo>
                <a:lnTo>
                  <a:pt x="537714" y="2184034"/>
                </a:lnTo>
                <a:lnTo>
                  <a:pt x="500844" y="2158853"/>
                </a:lnTo>
                <a:lnTo>
                  <a:pt x="464984" y="2132341"/>
                </a:lnTo>
                <a:lnTo>
                  <a:pt x="430171" y="2104533"/>
                </a:lnTo>
                <a:lnTo>
                  <a:pt x="396441" y="2075464"/>
                </a:lnTo>
                <a:lnTo>
                  <a:pt x="363828" y="2045170"/>
                </a:lnTo>
                <a:lnTo>
                  <a:pt x="332369" y="2013686"/>
                </a:lnTo>
                <a:lnTo>
                  <a:pt x="302098" y="1981048"/>
                </a:lnTo>
                <a:lnTo>
                  <a:pt x="273051" y="1947292"/>
                </a:lnTo>
                <a:lnTo>
                  <a:pt x="245264" y="1912453"/>
                </a:lnTo>
                <a:lnTo>
                  <a:pt x="218772" y="1876566"/>
                </a:lnTo>
                <a:lnTo>
                  <a:pt x="193611" y="1839667"/>
                </a:lnTo>
                <a:lnTo>
                  <a:pt x="169816" y="1801792"/>
                </a:lnTo>
                <a:lnTo>
                  <a:pt x="147422" y="1762976"/>
                </a:lnTo>
                <a:lnTo>
                  <a:pt x="126466" y="1723254"/>
                </a:lnTo>
                <a:lnTo>
                  <a:pt x="106982" y="1682662"/>
                </a:lnTo>
                <a:lnTo>
                  <a:pt x="89006" y="1641236"/>
                </a:lnTo>
                <a:lnTo>
                  <a:pt x="72574" y="1599011"/>
                </a:lnTo>
                <a:lnTo>
                  <a:pt x="57721" y="1556023"/>
                </a:lnTo>
                <a:lnTo>
                  <a:pt x="44482" y="1512307"/>
                </a:lnTo>
                <a:lnTo>
                  <a:pt x="32894" y="1467899"/>
                </a:lnTo>
                <a:lnTo>
                  <a:pt x="22990" y="1422833"/>
                </a:lnTo>
                <a:lnTo>
                  <a:pt x="14808" y="1377147"/>
                </a:lnTo>
                <a:lnTo>
                  <a:pt x="8383" y="1330874"/>
                </a:lnTo>
                <a:lnTo>
                  <a:pt x="3749" y="1284051"/>
                </a:lnTo>
                <a:lnTo>
                  <a:pt x="943" y="1236714"/>
                </a:lnTo>
                <a:lnTo>
                  <a:pt x="0" y="1188897"/>
                </a:lnTo>
                <a:close/>
              </a:path>
            </a:pathLst>
          </a:custGeom>
          <a:ln w="19049">
            <a:solidFill>
              <a:srgbClr val="000000"/>
            </a:solidFill>
          </a:ln>
        </p:spPr>
        <p:txBody>
          <a:bodyPr wrap="square" lIns="0" tIns="0" rIns="0" bIns="0" rtlCol="0"/>
          <a:lstStyle/>
          <a:p>
            <a:endParaRPr/>
          </a:p>
        </p:txBody>
      </p:sp>
      <p:sp>
        <p:nvSpPr>
          <p:cNvPr id="23" name="bk object 23"/>
          <p:cNvSpPr/>
          <p:nvPr/>
        </p:nvSpPr>
        <p:spPr>
          <a:xfrm>
            <a:off x="3639917" y="336886"/>
            <a:ext cx="1990720" cy="184784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ctrTitle"/>
          </p:nvPr>
        </p:nvSpPr>
        <p:spPr>
          <a:xfrm>
            <a:off x="1028700" y="1803405"/>
            <a:ext cx="7086600" cy="1825096"/>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3632201"/>
            <a:ext cx="7086600" cy="6858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4314328"/>
            <a:ext cx="2183130" cy="374642"/>
          </a:xfrm>
        </p:spPr>
        <p:txBody>
          <a:bodyPr/>
          <a:lstStyle/>
          <a:p>
            <a:fld id="{48A87A34-81AB-432B-8DAE-1953F412C126}" type="datetimeFigureOut">
              <a:rPr lang="en-US" dirty="0"/>
              <a:t>3/4/2018</a:t>
            </a:fld>
            <a:endParaRPr lang="en-US" dirty="0"/>
          </a:p>
        </p:txBody>
      </p:sp>
      <p:sp>
        <p:nvSpPr>
          <p:cNvPr id="5" name="Footer Placeholder 4"/>
          <p:cNvSpPr>
            <a:spLocks noGrp="1"/>
          </p:cNvSpPr>
          <p:nvPr>
            <p:ph type="ftr" sz="quarter" idx="11"/>
          </p:nvPr>
        </p:nvSpPr>
        <p:spPr>
          <a:xfrm>
            <a:off x="1028700" y="4323846"/>
            <a:ext cx="4800600" cy="365125"/>
          </a:xfrm>
        </p:spPr>
        <p:txBody>
          <a:bodyPr/>
          <a:lstStyle/>
          <a:p>
            <a:endParaRPr lang="en-US" dirty="0"/>
          </a:p>
        </p:txBody>
      </p:sp>
      <p:sp>
        <p:nvSpPr>
          <p:cNvPr id="6" name="Slide Number Placeholder 5"/>
          <p:cNvSpPr>
            <a:spLocks noGrp="1"/>
          </p:cNvSpPr>
          <p:nvPr>
            <p:ph type="sldNum" sz="quarter" idx="12"/>
          </p:nvPr>
        </p:nvSpPr>
        <p:spPr>
          <a:xfrm>
            <a:off x="6057900" y="1430867"/>
            <a:ext cx="20574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930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681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1" y="753534"/>
            <a:ext cx="8115299" cy="2801935"/>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3641726"/>
            <a:ext cx="7867650" cy="955675"/>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381001"/>
            <a:ext cx="2183130" cy="365125"/>
          </a:xfrm>
        </p:spPr>
        <p:txBody>
          <a:bodyPr/>
          <a:lstStyle>
            <a:lvl1pPr algn="r">
              <a:defRPr/>
            </a:lvl1pPr>
          </a:lstStyle>
          <a:p>
            <a:fld id="{48A87A34-81AB-432B-8DAE-1953F412C126}" type="datetimeFigureOut">
              <a:rPr lang="en-US" dirty="0"/>
              <a:pPr/>
              <a:t>3/4/2018</a:t>
            </a:fld>
            <a:endParaRPr lang="en-US" dirty="0"/>
          </a:p>
        </p:txBody>
      </p:sp>
      <p:sp>
        <p:nvSpPr>
          <p:cNvPr id="5" name="Footer Placeholder 4"/>
          <p:cNvSpPr>
            <a:spLocks noGrp="1"/>
          </p:cNvSpPr>
          <p:nvPr>
            <p:ph type="ftr" sz="quarter" idx="11"/>
          </p:nvPr>
        </p:nvSpPr>
        <p:spPr>
          <a:xfrm>
            <a:off x="514350" y="381002"/>
            <a:ext cx="5243619" cy="364065"/>
          </a:xfrm>
        </p:spPr>
        <p:txBody>
          <a:bodyPr/>
          <a:lstStyle/>
          <a:p>
            <a:endParaRPr lang="en-US" dirty="0"/>
          </a:p>
        </p:txBody>
      </p:sp>
      <p:sp>
        <p:nvSpPr>
          <p:cNvPr id="6" name="Slide Number Placeholder 5"/>
          <p:cNvSpPr>
            <a:spLocks noGrp="1"/>
          </p:cNvSpPr>
          <p:nvPr>
            <p:ph type="sldNum" sz="quarter" idx="12"/>
          </p:nvPr>
        </p:nvSpPr>
        <p:spPr>
          <a:xfrm>
            <a:off x="8146839" y="381001"/>
            <a:ext cx="482811"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1544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2194560"/>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194560"/>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215496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831" cy="685786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501735" y="343136"/>
            <a:ext cx="6140528" cy="1325880"/>
          </a:xfrm>
          <a:prstGeom prst="rect">
            <a:avLst/>
          </a:prstGeom>
        </p:spPr>
        <p:txBody>
          <a:bodyPr wrap="square" lIns="0" tIns="0" rIns="0" bIns="0">
            <a:spAutoFit/>
          </a:bodyPr>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233317" y="1788105"/>
            <a:ext cx="8677364" cy="3622040"/>
          </a:xfrm>
          <a:prstGeom prst="rect">
            <a:avLst/>
          </a:prstGeom>
        </p:spPr>
        <p:txBody>
          <a:bodyPr wrap="square" lIns="0" tIns="0" rIns="0" bIns="0">
            <a:spAutoFit/>
          </a:bodyPr>
          <a:lstStyle>
            <a:lvl1pPr>
              <a:defRPr sz="26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Placeholder 1"/>
          <p:cNvSpPr>
            <a:spLocks noGrp="1"/>
          </p:cNvSpPr>
          <p:nvPr>
            <p:ph type="title"/>
          </p:nvPr>
        </p:nvSpPr>
        <p:spPr>
          <a:xfrm>
            <a:off x="2171700" y="764373"/>
            <a:ext cx="645795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2194561"/>
            <a:ext cx="81153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6356351"/>
            <a:ext cx="218313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3/4/2018</a:t>
            </a:fld>
            <a:endParaRPr lang="en-US" dirty="0"/>
          </a:p>
        </p:txBody>
      </p:sp>
      <p:sp>
        <p:nvSpPr>
          <p:cNvPr id="5" name="Footer Placeholder 4"/>
          <p:cNvSpPr>
            <a:spLocks noGrp="1"/>
          </p:cNvSpPr>
          <p:nvPr>
            <p:ph type="ftr" sz="quarter" idx="3"/>
          </p:nvPr>
        </p:nvSpPr>
        <p:spPr>
          <a:xfrm>
            <a:off x="514350" y="6355846"/>
            <a:ext cx="5829300" cy="365125"/>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7548642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g"/><Relationship Id="rId1" Type="http://schemas.openxmlformats.org/officeDocument/2006/relationships/slideLayout" Target="../slideLayouts/slideLayout12.xml"/><Relationship Id="rId5" Type="http://schemas.openxmlformats.org/officeDocument/2006/relationships/image" Target="../media/image59.jpe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6.jpg"/><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6857986"/>
          </a:xfrm>
          <a:prstGeom prst="rect">
            <a:avLst/>
          </a:prstGeom>
          <a:blipFill dpi="0" rotWithShape="1">
            <a:blip r:embed="rId2" cstate="print"/>
            <a:srcRect/>
            <a:stretch>
              <a:fillRect/>
            </a:stretch>
          </a:blipFill>
          <a:effectLst>
            <a:outerShdw dist="50800" dir="5400000" algn="ctr" rotWithShape="0">
              <a:srgbClr val="000000"/>
            </a:outerShdw>
          </a:effectLst>
        </p:spPr>
        <p:txBody>
          <a:bodyPr wrap="square" lIns="0" tIns="0" rIns="0" bIns="0" rtlCol="0"/>
          <a:lstStyle/>
          <a:p>
            <a:endParaRPr/>
          </a:p>
        </p:txBody>
      </p:sp>
      <p:sp>
        <p:nvSpPr>
          <p:cNvPr id="3" name="object 3"/>
          <p:cNvSpPr txBox="1">
            <a:spLocks noGrp="1"/>
          </p:cNvSpPr>
          <p:nvPr>
            <p:ph type="body" idx="1"/>
          </p:nvPr>
        </p:nvSpPr>
        <p:spPr>
          <a:xfrm>
            <a:off x="0" y="1828800"/>
            <a:ext cx="9070974" cy="2456093"/>
          </a:xfrm>
          <a:prstGeom prst="rect">
            <a:avLst/>
          </a:prstGeom>
        </p:spPr>
        <p:txBody>
          <a:bodyPr vert="horz" wrap="square" lIns="0" tIns="969300" rIns="0" bIns="0" rtlCol="0">
            <a:spAutoFit/>
          </a:bodyPr>
          <a:lstStyle/>
          <a:p>
            <a:pPr algn="ctr">
              <a:lnSpc>
                <a:spcPct val="100000"/>
              </a:lnSpc>
              <a:spcBef>
                <a:spcPts val="100"/>
              </a:spcBef>
            </a:pPr>
            <a:r>
              <a:rPr lang="en-IN" sz="4800" b="1" spc="-10" dirty="0">
                <a:latin typeface="Arial"/>
                <a:cs typeface="Arial"/>
              </a:rPr>
              <a:t>Unstructured Data Management on Yelp Datasets</a:t>
            </a:r>
            <a:endParaRPr sz="4800" dirty="0">
              <a:latin typeface="Arial"/>
              <a:cs typeface="Arial"/>
            </a:endParaRPr>
          </a:p>
        </p:txBody>
      </p:sp>
      <p:sp>
        <p:nvSpPr>
          <p:cNvPr id="4" name="object 4"/>
          <p:cNvSpPr txBox="1"/>
          <p:nvPr/>
        </p:nvSpPr>
        <p:spPr>
          <a:xfrm>
            <a:off x="73024" y="4404719"/>
            <a:ext cx="8997950" cy="1007968"/>
          </a:xfrm>
          <a:prstGeom prst="rect">
            <a:avLst/>
          </a:prstGeom>
        </p:spPr>
        <p:txBody>
          <a:bodyPr vert="horz" wrap="square" lIns="0" tIns="12700" rIns="0" bIns="0" rtlCol="0">
            <a:spAutoFit/>
          </a:bodyPr>
          <a:lstStyle/>
          <a:p>
            <a:pPr algn="ctr">
              <a:lnSpc>
                <a:spcPts val="2865"/>
              </a:lnSpc>
              <a:spcBef>
                <a:spcPts val="100"/>
              </a:spcBef>
            </a:pPr>
            <a:r>
              <a:rPr lang="en-IN" sz="2400" spc="-5" dirty="0">
                <a:solidFill>
                  <a:srgbClr val="FFFFFF"/>
                </a:solidFill>
                <a:latin typeface="Arial"/>
                <a:cs typeface="Arial"/>
              </a:rPr>
              <a:t>Shagun Garg</a:t>
            </a:r>
          </a:p>
          <a:p>
            <a:pPr algn="ctr">
              <a:lnSpc>
                <a:spcPts val="2865"/>
              </a:lnSpc>
              <a:spcBef>
                <a:spcPts val="100"/>
              </a:spcBef>
            </a:pPr>
            <a:r>
              <a:rPr lang="en-IN" sz="2400" spc="-5" dirty="0">
                <a:solidFill>
                  <a:srgbClr val="FFFFFF"/>
                </a:solidFill>
                <a:latin typeface="Arial"/>
                <a:cs typeface="Arial"/>
              </a:rPr>
              <a:t>Ashish Devrani</a:t>
            </a:r>
            <a:endParaRPr sz="2000" dirty="0">
              <a:latin typeface="Times New Roman"/>
              <a:cs typeface="Times New Roman"/>
            </a:endParaRPr>
          </a:p>
          <a:p>
            <a:pPr>
              <a:lnSpc>
                <a:spcPct val="100000"/>
              </a:lnSpc>
              <a:spcBef>
                <a:spcPts val="25"/>
              </a:spcBef>
            </a:pPr>
            <a:endParaRPr sz="155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81000"/>
            <a:ext cx="69342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 Constraints</a:t>
            </a:r>
            <a:br>
              <a:rPr lang="en-IN" spc="-10" dirty="0"/>
            </a:br>
            <a:r>
              <a:rPr lang="en-IN" u="sng" spc="-10" dirty="0"/>
              <a:t>User</a:t>
            </a:r>
            <a:endParaRPr u="sng" spc="-5" dirty="0"/>
          </a:p>
        </p:txBody>
      </p:sp>
      <p:sp>
        <p:nvSpPr>
          <p:cNvPr id="3" name="object 3"/>
          <p:cNvSpPr txBox="1"/>
          <p:nvPr/>
        </p:nvSpPr>
        <p:spPr>
          <a:xfrm>
            <a:off x="381000" y="1013702"/>
            <a:ext cx="8382000" cy="797653"/>
          </a:xfrm>
          <a:prstGeom prst="rect">
            <a:avLst/>
          </a:prstGeom>
        </p:spPr>
        <p:txBody>
          <a:bodyPr vert="horz" wrap="square" lIns="0" tIns="27939" rIns="0" bIns="0" rtlCol="0">
            <a:spAutoFit/>
          </a:bodyPr>
          <a:lstStyle/>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466EE17A-CA4E-4B19-AE05-F48B9A96208C}"/>
              </a:ext>
            </a:extLst>
          </p:cNvPr>
          <p:cNvPicPr>
            <a:picLocks noChangeAspect="1"/>
          </p:cNvPicPr>
          <p:nvPr/>
        </p:nvPicPr>
        <p:blipFill>
          <a:blip r:embed="rId2"/>
          <a:stretch>
            <a:fillRect/>
          </a:stretch>
        </p:blipFill>
        <p:spPr>
          <a:xfrm>
            <a:off x="406905" y="1949856"/>
            <a:ext cx="8356095" cy="3214688"/>
          </a:xfrm>
          <a:prstGeom prst="rect">
            <a:avLst/>
          </a:prstGeom>
        </p:spPr>
      </p:pic>
    </p:spTree>
    <p:extLst>
      <p:ext uri="{BB962C8B-B14F-4D97-AF65-F5344CB8AC3E}">
        <p14:creationId xmlns:p14="http://schemas.microsoft.com/office/powerpoint/2010/main" val="316719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81000"/>
            <a:ext cx="69342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 Constraints</a:t>
            </a:r>
            <a:br>
              <a:rPr lang="en-IN" spc="-10" dirty="0"/>
            </a:br>
            <a:r>
              <a:rPr lang="en-IN" u="sng" spc="-10" dirty="0" err="1"/>
              <a:t>Checkin</a:t>
            </a:r>
            <a:r>
              <a:rPr lang="en-IN" u="sng" spc="-10" dirty="0"/>
              <a:t>, Photos, Tip and Comment</a:t>
            </a:r>
            <a:endParaRPr u="sng" spc="-5" dirty="0"/>
          </a:p>
        </p:txBody>
      </p:sp>
      <p:sp>
        <p:nvSpPr>
          <p:cNvPr id="3" name="object 3"/>
          <p:cNvSpPr txBox="1"/>
          <p:nvPr/>
        </p:nvSpPr>
        <p:spPr>
          <a:xfrm>
            <a:off x="381000" y="1013702"/>
            <a:ext cx="8382000" cy="797653"/>
          </a:xfrm>
          <a:prstGeom prst="rect">
            <a:avLst/>
          </a:prstGeom>
        </p:spPr>
        <p:txBody>
          <a:bodyPr vert="horz" wrap="square" lIns="0" tIns="27939" rIns="0" bIns="0" rtlCol="0">
            <a:spAutoFit/>
          </a:bodyPr>
          <a:lstStyle/>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A3E2AAEA-7A73-408F-A4AA-2EA0C591C464}"/>
              </a:ext>
            </a:extLst>
          </p:cNvPr>
          <p:cNvPicPr>
            <a:picLocks noChangeAspect="1"/>
          </p:cNvPicPr>
          <p:nvPr/>
        </p:nvPicPr>
        <p:blipFill>
          <a:blip r:embed="rId2"/>
          <a:stretch>
            <a:fillRect/>
          </a:stretch>
        </p:blipFill>
        <p:spPr>
          <a:xfrm>
            <a:off x="747712" y="1624012"/>
            <a:ext cx="7648575" cy="3609975"/>
          </a:xfrm>
          <a:prstGeom prst="rect">
            <a:avLst/>
          </a:prstGeom>
        </p:spPr>
      </p:pic>
      <p:pic>
        <p:nvPicPr>
          <p:cNvPr id="6" name="Picture 5">
            <a:extLst>
              <a:ext uri="{FF2B5EF4-FFF2-40B4-BE49-F238E27FC236}">
                <a16:creationId xmlns:a16="http://schemas.microsoft.com/office/drawing/2014/main" id="{63D41482-DA6A-4837-8E4B-C2BFC5A7F024}"/>
              </a:ext>
            </a:extLst>
          </p:cNvPr>
          <p:cNvPicPr>
            <a:picLocks noChangeAspect="1"/>
          </p:cNvPicPr>
          <p:nvPr/>
        </p:nvPicPr>
        <p:blipFill>
          <a:blip r:embed="rId3"/>
          <a:stretch>
            <a:fillRect/>
          </a:stretch>
        </p:blipFill>
        <p:spPr>
          <a:xfrm>
            <a:off x="759435" y="5467350"/>
            <a:ext cx="7600950" cy="1009650"/>
          </a:xfrm>
          <a:prstGeom prst="rect">
            <a:avLst/>
          </a:prstGeom>
        </p:spPr>
      </p:pic>
    </p:spTree>
    <p:extLst>
      <p:ext uri="{BB962C8B-B14F-4D97-AF65-F5344CB8AC3E}">
        <p14:creationId xmlns:p14="http://schemas.microsoft.com/office/powerpoint/2010/main" val="277263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Neo4j Schema</a:t>
            </a:r>
            <a:endParaRPr spc="-5" dirty="0"/>
          </a:p>
        </p:txBody>
      </p:sp>
      <p:sp>
        <p:nvSpPr>
          <p:cNvPr id="3" name="object 3"/>
          <p:cNvSpPr txBox="1"/>
          <p:nvPr/>
        </p:nvSpPr>
        <p:spPr>
          <a:xfrm>
            <a:off x="381000" y="1013702"/>
            <a:ext cx="8382000" cy="6760824"/>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a:solidFill>
                  <a:srgbClr val="FFFFFF"/>
                </a:solidFill>
                <a:latin typeface="Arial"/>
                <a:cs typeface="Arial"/>
              </a:rPr>
              <a:t>Nodes</a:t>
            </a:r>
            <a:r>
              <a:rPr lang="en-IN" b="1"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Category</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Business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User</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Review</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u="sng" spc="-5" dirty="0">
                <a:solidFill>
                  <a:srgbClr val="FFFFFF"/>
                </a:solidFill>
                <a:latin typeface="Arial"/>
                <a:cs typeface="Arial"/>
              </a:rPr>
              <a:t>Relationships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(User)-[:PROVIDED]-&gt;(Review)</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(Review)-[:POSTED_ON]-&gt;(Business)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(User)-[:FRIENDS_WITH]-&gt;(User)</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(User)-[:REVIEWED]-&gt;(Business)</a:t>
            </a: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8" name="Picture 7">
            <a:extLst>
              <a:ext uri="{FF2B5EF4-FFF2-40B4-BE49-F238E27FC236}">
                <a16:creationId xmlns:a16="http://schemas.microsoft.com/office/drawing/2014/main" id="{C31497EA-9791-4B35-8265-82F2808BB827}"/>
              </a:ext>
            </a:extLst>
          </p:cNvPr>
          <p:cNvPicPr>
            <a:picLocks noChangeAspect="1"/>
          </p:cNvPicPr>
          <p:nvPr/>
        </p:nvPicPr>
        <p:blipFill>
          <a:blip r:embed="rId2"/>
          <a:stretch>
            <a:fillRect/>
          </a:stretch>
        </p:blipFill>
        <p:spPr>
          <a:xfrm>
            <a:off x="4547345" y="1013702"/>
            <a:ext cx="4562475" cy="4572000"/>
          </a:xfrm>
          <a:prstGeom prst="rect">
            <a:avLst/>
          </a:prstGeom>
        </p:spPr>
      </p:pic>
    </p:spTree>
    <p:extLst>
      <p:ext uri="{BB962C8B-B14F-4D97-AF65-F5344CB8AC3E}">
        <p14:creationId xmlns:p14="http://schemas.microsoft.com/office/powerpoint/2010/main" val="81268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474489"/>
          </a:xfrm>
          <a:prstGeom prst="rect">
            <a:avLst/>
          </a:prstGeom>
        </p:spPr>
        <p:txBody>
          <a:bodyPr vert="horz" wrap="square" lIns="0" tIns="12700" rIns="0" bIns="0" rtlCol="0">
            <a:spAutoFit/>
          </a:bodyPr>
          <a:lstStyle/>
          <a:p>
            <a:pPr marL="12700" algn="ctr">
              <a:lnSpc>
                <a:spcPct val="100000"/>
              </a:lnSpc>
              <a:spcBef>
                <a:spcPts val="100"/>
              </a:spcBef>
            </a:pPr>
            <a:r>
              <a:rPr lang="en-IN" spc="-10" dirty="0"/>
              <a:t>Data Preparation</a:t>
            </a:r>
            <a:endParaRPr spc="-5" dirty="0"/>
          </a:p>
        </p:txBody>
      </p:sp>
      <p:sp>
        <p:nvSpPr>
          <p:cNvPr id="3" name="object 3"/>
          <p:cNvSpPr txBox="1"/>
          <p:nvPr/>
        </p:nvSpPr>
        <p:spPr>
          <a:xfrm>
            <a:off x="104335" y="894973"/>
            <a:ext cx="8458200" cy="3952363"/>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Selected two cities from USA - One from east coast and one from west coast.</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Cities chosen were North Las Vegas and Champaign.</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Dataset truncated to avoid memory issues.</a:t>
            </a: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FCFAC150-D4FF-4563-B219-A5CD504CFAB1}"/>
              </a:ext>
            </a:extLst>
          </p:cNvPr>
          <p:cNvPicPr>
            <a:picLocks noChangeAspect="1"/>
          </p:cNvPicPr>
          <p:nvPr/>
        </p:nvPicPr>
        <p:blipFill>
          <a:blip r:embed="rId2"/>
          <a:stretch>
            <a:fillRect/>
          </a:stretch>
        </p:blipFill>
        <p:spPr>
          <a:xfrm>
            <a:off x="990600" y="2534434"/>
            <a:ext cx="7543801" cy="4151238"/>
          </a:xfrm>
          <a:prstGeom prst="rect">
            <a:avLst/>
          </a:prstGeom>
        </p:spPr>
      </p:pic>
    </p:spTree>
    <p:extLst>
      <p:ext uri="{BB962C8B-B14F-4D97-AF65-F5344CB8AC3E}">
        <p14:creationId xmlns:p14="http://schemas.microsoft.com/office/powerpoint/2010/main" val="119130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474489"/>
          </a:xfrm>
          <a:prstGeom prst="rect">
            <a:avLst/>
          </a:prstGeom>
        </p:spPr>
        <p:txBody>
          <a:bodyPr vert="horz" wrap="square" lIns="0" tIns="12700" rIns="0" bIns="0" rtlCol="0">
            <a:spAutoFit/>
          </a:bodyPr>
          <a:lstStyle/>
          <a:p>
            <a:pPr marL="12700" algn="ctr">
              <a:lnSpc>
                <a:spcPct val="100000"/>
              </a:lnSpc>
              <a:spcBef>
                <a:spcPts val="100"/>
              </a:spcBef>
            </a:pPr>
            <a:r>
              <a:rPr lang="en-IN" spc="-10" dirty="0"/>
              <a:t>Data Preparation</a:t>
            </a:r>
            <a:endParaRPr spc="-5" dirty="0"/>
          </a:p>
        </p:txBody>
      </p:sp>
      <p:sp>
        <p:nvSpPr>
          <p:cNvPr id="3" name="object 3"/>
          <p:cNvSpPr txBox="1"/>
          <p:nvPr/>
        </p:nvSpPr>
        <p:spPr>
          <a:xfrm>
            <a:off x="104335" y="894973"/>
            <a:ext cx="8458200" cy="3157274"/>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below query collects the documents that correspond to only the cities “North Las Vegas” and “Champaign”.</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New corresponding collections were created hence.</a:t>
            </a: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9366BD15-337F-4AC0-BB5A-B9225D9124D6}"/>
              </a:ext>
            </a:extLst>
          </p:cNvPr>
          <p:cNvPicPr/>
          <p:nvPr/>
        </p:nvPicPr>
        <p:blipFill>
          <a:blip r:embed="rId2"/>
          <a:stretch>
            <a:fillRect/>
          </a:stretch>
        </p:blipFill>
        <p:spPr>
          <a:xfrm>
            <a:off x="577948" y="2286000"/>
            <a:ext cx="7499252" cy="457200"/>
          </a:xfrm>
          <a:prstGeom prst="rect">
            <a:avLst/>
          </a:prstGeom>
        </p:spPr>
      </p:pic>
      <p:pic>
        <p:nvPicPr>
          <p:cNvPr id="7" name="Picture 6">
            <a:extLst>
              <a:ext uri="{FF2B5EF4-FFF2-40B4-BE49-F238E27FC236}">
                <a16:creationId xmlns:a16="http://schemas.microsoft.com/office/drawing/2014/main" id="{7BC811FB-594F-4C90-99AD-D593F7DF2335}"/>
              </a:ext>
            </a:extLst>
          </p:cNvPr>
          <p:cNvPicPr/>
          <p:nvPr/>
        </p:nvPicPr>
        <p:blipFill>
          <a:blip r:embed="rId3"/>
          <a:stretch>
            <a:fillRect/>
          </a:stretch>
        </p:blipFill>
        <p:spPr>
          <a:xfrm>
            <a:off x="577948" y="3011284"/>
            <a:ext cx="7499252" cy="375920"/>
          </a:xfrm>
          <a:prstGeom prst="rect">
            <a:avLst/>
          </a:prstGeom>
        </p:spPr>
      </p:pic>
      <p:pic>
        <p:nvPicPr>
          <p:cNvPr id="8" name="Picture 7">
            <a:extLst>
              <a:ext uri="{FF2B5EF4-FFF2-40B4-BE49-F238E27FC236}">
                <a16:creationId xmlns:a16="http://schemas.microsoft.com/office/drawing/2014/main" id="{4C1189E7-0C52-4C72-8348-EA820AC4B5D1}"/>
              </a:ext>
            </a:extLst>
          </p:cNvPr>
          <p:cNvPicPr/>
          <p:nvPr/>
        </p:nvPicPr>
        <p:blipFill>
          <a:blip r:embed="rId4"/>
          <a:stretch>
            <a:fillRect/>
          </a:stretch>
        </p:blipFill>
        <p:spPr>
          <a:xfrm>
            <a:off x="577948" y="3643229"/>
            <a:ext cx="7499252" cy="375920"/>
          </a:xfrm>
          <a:prstGeom prst="rect">
            <a:avLst/>
          </a:prstGeom>
        </p:spPr>
      </p:pic>
      <p:pic>
        <p:nvPicPr>
          <p:cNvPr id="9" name="Picture 8">
            <a:extLst>
              <a:ext uri="{FF2B5EF4-FFF2-40B4-BE49-F238E27FC236}">
                <a16:creationId xmlns:a16="http://schemas.microsoft.com/office/drawing/2014/main" id="{3C834168-5BB3-4148-AAF6-A88806E3D4A3}"/>
              </a:ext>
            </a:extLst>
          </p:cNvPr>
          <p:cNvPicPr/>
          <p:nvPr/>
        </p:nvPicPr>
        <p:blipFill>
          <a:blip r:embed="rId5"/>
          <a:stretch>
            <a:fillRect/>
          </a:stretch>
        </p:blipFill>
        <p:spPr>
          <a:xfrm>
            <a:off x="577948" y="4275174"/>
            <a:ext cx="7499252" cy="427427"/>
          </a:xfrm>
          <a:prstGeom prst="rect">
            <a:avLst/>
          </a:prstGeom>
        </p:spPr>
      </p:pic>
      <p:pic>
        <p:nvPicPr>
          <p:cNvPr id="10" name="Picture 9">
            <a:extLst>
              <a:ext uri="{FF2B5EF4-FFF2-40B4-BE49-F238E27FC236}">
                <a16:creationId xmlns:a16="http://schemas.microsoft.com/office/drawing/2014/main" id="{785EC4C2-8E8F-4E34-9A83-2CE4CD8717CF}"/>
              </a:ext>
            </a:extLst>
          </p:cNvPr>
          <p:cNvPicPr/>
          <p:nvPr/>
        </p:nvPicPr>
        <p:blipFill>
          <a:blip r:embed="rId6"/>
          <a:stretch>
            <a:fillRect/>
          </a:stretch>
        </p:blipFill>
        <p:spPr>
          <a:xfrm>
            <a:off x="577948" y="4925528"/>
            <a:ext cx="7499252" cy="427427"/>
          </a:xfrm>
          <a:prstGeom prst="rect">
            <a:avLst/>
          </a:prstGeom>
        </p:spPr>
      </p:pic>
    </p:spTree>
    <p:extLst>
      <p:ext uri="{BB962C8B-B14F-4D97-AF65-F5344CB8AC3E}">
        <p14:creationId xmlns:p14="http://schemas.microsoft.com/office/powerpoint/2010/main" val="383199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Rating Distribution of Reviews</a:t>
            </a:r>
            <a:endParaRPr spc="-5" dirty="0"/>
          </a:p>
        </p:txBody>
      </p:sp>
      <p:sp>
        <p:nvSpPr>
          <p:cNvPr id="3" name="object 3"/>
          <p:cNvSpPr txBox="1"/>
          <p:nvPr/>
        </p:nvSpPr>
        <p:spPr>
          <a:xfrm>
            <a:off x="318245" y="2361005"/>
            <a:ext cx="8458200" cy="4670508"/>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number of reviews </a:t>
            </a:r>
            <a:br>
              <a:rPr lang="en-US" sz="2400" spc="-5" dirty="0">
                <a:solidFill>
                  <a:srgbClr val="FFFFFF"/>
                </a:solidFill>
                <a:latin typeface="Arial"/>
                <a:cs typeface="Arial"/>
              </a:rPr>
            </a:br>
            <a:r>
              <a:rPr lang="en-US" sz="2400" spc="-5" dirty="0">
                <a:solidFill>
                  <a:srgbClr val="FFFFFF"/>
                </a:solidFill>
                <a:latin typeface="Arial"/>
                <a:cs typeface="Arial"/>
              </a:rPr>
              <a:t>corresponding to each </a:t>
            </a:r>
            <a:br>
              <a:rPr lang="en-US" sz="2400" spc="-5" dirty="0">
                <a:solidFill>
                  <a:srgbClr val="FFFFFF"/>
                </a:solidFill>
                <a:latin typeface="Arial"/>
                <a:cs typeface="Arial"/>
              </a:rPr>
            </a:br>
            <a:r>
              <a:rPr lang="en-US" sz="2400" spc="-5" dirty="0">
                <a:solidFill>
                  <a:srgbClr val="FFFFFF"/>
                </a:solidFill>
                <a:latin typeface="Arial"/>
                <a:cs typeface="Arial"/>
              </a:rPr>
              <a:t>review rating.</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Maximum number of</a:t>
            </a:r>
            <a:br>
              <a:rPr lang="en-US" sz="2400" spc="-5" dirty="0">
                <a:solidFill>
                  <a:srgbClr val="FFFFFF"/>
                </a:solidFill>
                <a:latin typeface="Arial"/>
                <a:cs typeface="Arial"/>
              </a:rPr>
            </a:br>
            <a:r>
              <a:rPr lang="en-US" sz="2400" spc="-5" dirty="0">
                <a:solidFill>
                  <a:srgbClr val="FFFFFF"/>
                </a:solidFill>
                <a:latin typeface="Arial"/>
                <a:cs typeface="Arial"/>
              </a:rPr>
              <a:t>reviews in our data set are</a:t>
            </a:r>
            <a:br>
              <a:rPr lang="en-US" sz="2400" spc="-5" dirty="0">
                <a:solidFill>
                  <a:srgbClr val="FFFFFF"/>
                </a:solidFill>
                <a:latin typeface="Arial"/>
                <a:cs typeface="Arial"/>
              </a:rPr>
            </a:br>
            <a:r>
              <a:rPr lang="en-US" sz="2400" spc="-5" dirty="0">
                <a:solidFill>
                  <a:srgbClr val="FFFFFF"/>
                </a:solidFill>
                <a:latin typeface="Arial"/>
                <a:cs typeface="Arial"/>
              </a:rPr>
              <a:t>rated 5 stars.</a:t>
            </a: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13C17BE4-B868-4371-8E36-450D3CD914DF}"/>
              </a:ext>
            </a:extLst>
          </p:cNvPr>
          <p:cNvPicPr>
            <a:picLocks noChangeAspect="1"/>
          </p:cNvPicPr>
          <p:nvPr/>
        </p:nvPicPr>
        <p:blipFill>
          <a:blip r:embed="rId2"/>
          <a:stretch>
            <a:fillRect/>
          </a:stretch>
        </p:blipFill>
        <p:spPr>
          <a:xfrm>
            <a:off x="4994940" y="1447800"/>
            <a:ext cx="3830815" cy="4878384"/>
          </a:xfrm>
          <a:prstGeom prst="rect">
            <a:avLst/>
          </a:prstGeom>
        </p:spPr>
      </p:pic>
    </p:spTree>
    <p:extLst>
      <p:ext uri="{BB962C8B-B14F-4D97-AF65-F5344CB8AC3E}">
        <p14:creationId xmlns:p14="http://schemas.microsoft.com/office/powerpoint/2010/main" val="56382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Rating Distribution of Users</a:t>
            </a:r>
            <a:endParaRPr spc="-5" dirty="0"/>
          </a:p>
        </p:txBody>
      </p:sp>
      <p:sp>
        <p:nvSpPr>
          <p:cNvPr id="3" name="object 3"/>
          <p:cNvSpPr txBox="1"/>
          <p:nvPr/>
        </p:nvSpPr>
        <p:spPr>
          <a:xfrm>
            <a:off x="105508" y="1791532"/>
            <a:ext cx="8458200" cy="5439950"/>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number of users</a:t>
            </a:r>
            <a:br>
              <a:rPr lang="en-US" sz="2400" spc="-5" dirty="0">
                <a:solidFill>
                  <a:srgbClr val="FFFFFF"/>
                </a:solidFill>
                <a:latin typeface="Arial"/>
                <a:cs typeface="Arial"/>
              </a:rPr>
            </a:br>
            <a:r>
              <a:rPr lang="en-US" sz="2400" spc="-5" dirty="0">
                <a:solidFill>
                  <a:srgbClr val="FFFFFF"/>
                </a:solidFill>
                <a:latin typeface="Arial"/>
                <a:cs typeface="Arial"/>
              </a:rPr>
              <a:t>corresponding to each</a:t>
            </a:r>
            <a:br>
              <a:rPr lang="en-US" sz="2400" spc="-5" dirty="0">
                <a:solidFill>
                  <a:srgbClr val="FFFFFF"/>
                </a:solidFill>
                <a:latin typeface="Arial"/>
                <a:cs typeface="Arial"/>
              </a:rPr>
            </a:br>
            <a:r>
              <a:rPr lang="en-US" sz="2400" spc="-5" dirty="0">
                <a:solidFill>
                  <a:srgbClr val="FFFFFF"/>
                </a:solidFill>
                <a:latin typeface="Arial"/>
                <a:cs typeface="Arial"/>
              </a:rPr>
              <a:t>user’s average rating.</a:t>
            </a:r>
          </a:p>
          <a:p>
            <a:pPr marL="355600" marR="67945" indent="-342900">
              <a:lnSpc>
                <a:spcPts val="2850"/>
              </a:lnSpc>
              <a:spcBef>
                <a:spcPts val="219"/>
              </a:spcBef>
              <a:buFont typeface="Arial" panose="020B0604020202020204" pitchFamily="34" charset="0"/>
              <a:buChar char="•"/>
            </a:pP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Maximum number of</a:t>
            </a:r>
            <a:br>
              <a:rPr lang="en-US" sz="2400" spc="-5" dirty="0">
                <a:solidFill>
                  <a:srgbClr val="FFFFFF"/>
                </a:solidFill>
                <a:latin typeface="Arial"/>
                <a:cs typeface="Arial"/>
              </a:rPr>
            </a:br>
            <a:r>
              <a:rPr lang="en-US" sz="2400" spc="-5" dirty="0">
                <a:solidFill>
                  <a:srgbClr val="FFFFFF"/>
                </a:solidFill>
                <a:latin typeface="Arial"/>
                <a:cs typeface="Arial"/>
              </a:rPr>
              <a:t>users in our data set </a:t>
            </a:r>
            <a:br>
              <a:rPr lang="en-US" sz="2400" spc="-5" dirty="0">
                <a:solidFill>
                  <a:srgbClr val="FFFFFF"/>
                </a:solidFill>
                <a:latin typeface="Arial"/>
                <a:cs typeface="Arial"/>
              </a:rPr>
            </a:br>
            <a:r>
              <a:rPr lang="en-US" sz="2400" spc="-5" dirty="0">
                <a:solidFill>
                  <a:srgbClr val="FFFFFF"/>
                </a:solidFill>
                <a:latin typeface="Arial"/>
                <a:cs typeface="Arial"/>
              </a:rPr>
              <a:t>are rated approx. </a:t>
            </a:r>
            <a:br>
              <a:rPr lang="en-US" sz="2400" spc="-5" dirty="0">
                <a:solidFill>
                  <a:srgbClr val="FFFFFF"/>
                </a:solidFill>
                <a:latin typeface="Arial"/>
                <a:cs typeface="Arial"/>
              </a:rPr>
            </a:br>
            <a:r>
              <a:rPr lang="en-US" sz="2400" spc="-5" dirty="0">
                <a:solidFill>
                  <a:srgbClr val="FFFFFF"/>
                </a:solidFill>
                <a:latin typeface="Arial"/>
                <a:cs typeface="Arial"/>
              </a:rPr>
              <a:t>3.5 stars.</a:t>
            </a: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60CE2D5A-578A-4B5A-B4CA-3465CEA0BF1A}"/>
              </a:ext>
            </a:extLst>
          </p:cNvPr>
          <p:cNvPicPr>
            <a:picLocks noChangeAspect="1"/>
          </p:cNvPicPr>
          <p:nvPr/>
        </p:nvPicPr>
        <p:blipFill>
          <a:blip r:embed="rId2"/>
          <a:stretch>
            <a:fillRect/>
          </a:stretch>
        </p:blipFill>
        <p:spPr>
          <a:xfrm>
            <a:off x="3561038" y="1791532"/>
            <a:ext cx="5552482" cy="4222386"/>
          </a:xfrm>
          <a:prstGeom prst="rect">
            <a:avLst/>
          </a:prstGeom>
        </p:spPr>
      </p:pic>
    </p:spTree>
    <p:extLst>
      <p:ext uri="{BB962C8B-B14F-4D97-AF65-F5344CB8AC3E}">
        <p14:creationId xmlns:p14="http://schemas.microsoft.com/office/powerpoint/2010/main" val="18423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Usefulness of Reviews</a:t>
            </a:r>
            <a:endParaRPr spc="-5" dirty="0"/>
          </a:p>
        </p:txBody>
      </p:sp>
      <p:sp>
        <p:nvSpPr>
          <p:cNvPr id="3" name="object 3"/>
          <p:cNvSpPr txBox="1"/>
          <p:nvPr/>
        </p:nvSpPr>
        <p:spPr>
          <a:xfrm>
            <a:off x="105508" y="1791532"/>
            <a:ext cx="8458200" cy="5068053"/>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number of reviews</a:t>
            </a:r>
            <a:br>
              <a:rPr lang="en-US" sz="2400" spc="-5" dirty="0">
                <a:solidFill>
                  <a:srgbClr val="FFFFFF"/>
                </a:solidFill>
                <a:latin typeface="Arial"/>
                <a:cs typeface="Arial"/>
              </a:rPr>
            </a:br>
            <a:r>
              <a:rPr lang="en-US" sz="2400" spc="-5" dirty="0">
                <a:solidFill>
                  <a:srgbClr val="FFFFFF"/>
                </a:solidFill>
                <a:latin typeface="Arial"/>
                <a:cs typeface="Arial"/>
              </a:rPr>
              <a:t>corresponding to each</a:t>
            </a:r>
            <a:br>
              <a:rPr lang="en-US" sz="2400" spc="-5" dirty="0">
                <a:solidFill>
                  <a:srgbClr val="FFFFFF"/>
                </a:solidFill>
                <a:latin typeface="Arial"/>
                <a:cs typeface="Arial"/>
              </a:rPr>
            </a:br>
            <a:r>
              <a:rPr lang="en-US" sz="2400" spc="-5" dirty="0">
                <a:solidFill>
                  <a:srgbClr val="FFFFFF"/>
                </a:solidFill>
                <a:latin typeface="Arial"/>
                <a:cs typeface="Arial"/>
              </a:rPr>
              <a:t>bracket of usefulness.</a:t>
            </a:r>
          </a:p>
          <a:p>
            <a:pPr marL="355600" marR="67945" indent="-342900">
              <a:lnSpc>
                <a:spcPts val="2850"/>
              </a:lnSpc>
              <a:spcBef>
                <a:spcPts val="219"/>
              </a:spcBef>
              <a:buFont typeface="Arial" panose="020B0604020202020204" pitchFamily="34" charset="0"/>
              <a:buChar char="•"/>
            </a:pP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Maximum number of</a:t>
            </a:r>
            <a:br>
              <a:rPr lang="en-US" sz="2400" spc="-5" dirty="0">
                <a:solidFill>
                  <a:srgbClr val="FFFFFF"/>
                </a:solidFill>
                <a:latin typeface="Arial"/>
                <a:cs typeface="Arial"/>
              </a:rPr>
            </a:br>
            <a:r>
              <a:rPr lang="en-US" sz="2400" spc="-5" dirty="0">
                <a:solidFill>
                  <a:srgbClr val="FFFFFF"/>
                </a:solidFill>
                <a:latin typeface="Arial"/>
                <a:cs typeface="Arial"/>
              </a:rPr>
              <a:t>reviews fall in 0 and 1</a:t>
            </a:r>
            <a:br>
              <a:rPr lang="en-US" sz="2400" spc="-5" dirty="0">
                <a:solidFill>
                  <a:srgbClr val="FFFFFF"/>
                </a:solidFill>
                <a:latin typeface="Arial"/>
                <a:cs typeface="Arial"/>
              </a:rPr>
            </a:br>
            <a:r>
              <a:rPr lang="en-US" sz="2400" spc="-5" dirty="0">
                <a:solidFill>
                  <a:srgbClr val="FFFFFF"/>
                </a:solidFill>
                <a:latin typeface="Arial"/>
                <a:cs typeface="Arial"/>
              </a:rPr>
              <a:t>bracket.</a:t>
            </a: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F0FD9C1C-3AFE-4231-82BB-BE18F265CDC3}"/>
              </a:ext>
            </a:extLst>
          </p:cNvPr>
          <p:cNvPicPr>
            <a:picLocks noChangeAspect="1"/>
          </p:cNvPicPr>
          <p:nvPr/>
        </p:nvPicPr>
        <p:blipFill>
          <a:blip r:embed="rId2"/>
          <a:stretch>
            <a:fillRect/>
          </a:stretch>
        </p:blipFill>
        <p:spPr>
          <a:xfrm>
            <a:off x="3581400" y="1818495"/>
            <a:ext cx="5317613" cy="3810000"/>
          </a:xfrm>
          <a:prstGeom prst="rect">
            <a:avLst/>
          </a:prstGeom>
        </p:spPr>
      </p:pic>
    </p:spTree>
    <p:extLst>
      <p:ext uri="{BB962C8B-B14F-4D97-AF65-F5344CB8AC3E}">
        <p14:creationId xmlns:p14="http://schemas.microsoft.com/office/powerpoint/2010/main" val="245640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99" y="152401"/>
            <a:ext cx="9034975"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Postal Codes in North Las Vegas and Champaign</a:t>
            </a:r>
            <a:endParaRPr spc="-5" dirty="0"/>
          </a:p>
        </p:txBody>
      </p:sp>
      <p:sp>
        <p:nvSpPr>
          <p:cNvPr id="3" name="object 3"/>
          <p:cNvSpPr txBox="1"/>
          <p:nvPr/>
        </p:nvSpPr>
        <p:spPr>
          <a:xfrm>
            <a:off x="105508" y="1791532"/>
            <a:ext cx="8458200" cy="4696156"/>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Spread of number of</a:t>
            </a:r>
            <a:br>
              <a:rPr lang="en-US" sz="2400" spc="-5" dirty="0">
                <a:solidFill>
                  <a:srgbClr val="FFFFFF"/>
                </a:solidFill>
                <a:latin typeface="Arial"/>
                <a:cs typeface="Arial"/>
              </a:rPr>
            </a:br>
            <a:r>
              <a:rPr lang="en-US" sz="2400" spc="-5" dirty="0">
                <a:solidFill>
                  <a:srgbClr val="FFFFFF"/>
                </a:solidFill>
                <a:latin typeface="Arial"/>
                <a:cs typeface="Arial"/>
              </a:rPr>
              <a:t>reviews in the city of</a:t>
            </a:r>
            <a:br>
              <a:rPr lang="en-US" sz="2400" spc="-5" dirty="0">
                <a:solidFill>
                  <a:srgbClr val="FFFFFF"/>
                </a:solidFill>
                <a:latin typeface="Arial"/>
                <a:cs typeface="Arial"/>
              </a:rPr>
            </a:br>
            <a:r>
              <a:rPr lang="en-US" sz="2400" spc="-5" dirty="0">
                <a:solidFill>
                  <a:srgbClr val="FFFFFF"/>
                </a:solidFill>
                <a:latin typeface="Arial"/>
                <a:cs typeface="Arial"/>
              </a:rPr>
              <a:t>North Las Vegas.</a:t>
            </a:r>
          </a:p>
          <a:p>
            <a:pPr marL="355600" marR="67945" indent="-342900">
              <a:lnSpc>
                <a:spcPts val="2850"/>
              </a:lnSpc>
              <a:spcBef>
                <a:spcPts val="219"/>
              </a:spcBef>
              <a:buFont typeface="Arial" panose="020B0604020202020204" pitchFamily="34" charset="0"/>
              <a:buChar char="•"/>
            </a:pP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Maximum number of</a:t>
            </a:r>
            <a:br>
              <a:rPr lang="en-US" sz="2400" spc="-5" dirty="0">
                <a:solidFill>
                  <a:srgbClr val="FFFFFF"/>
                </a:solidFill>
                <a:latin typeface="Arial"/>
                <a:cs typeface="Arial"/>
              </a:rPr>
            </a:br>
            <a:r>
              <a:rPr lang="en-US" sz="2400" spc="-5" dirty="0">
                <a:solidFill>
                  <a:srgbClr val="FFFFFF"/>
                </a:solidFill>
                <a:latin typeface="Arial"/>
                <a:cs typeface="Arial"/>
              </a:rPr>
              <a:t>reviews fall in 61820.</a:t>
            </a: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230147FE-03E4-4469-AEA2-074CBBCCE3B1}"/>
              </a:ext>
            </a:extLst>
          </p:cNvPr>
          <p:cNvPicPr>
            <a:picLocks noChangeAspect="1"/>
          </p:cNvPicPr>
          <p:nvPr/>
        </p:nvPicPr>
        <p:blipFill>
          <a:blip r:embed="rId2"/>
          <a:stretch>
            <a:fillRect/>
          </a:stretch>
        </p:blipFill>
        <p:spPr>
          <a:xfrm>
            <a:off x="3853375" y="1205132"/>
            <a:ext cx="5257800" cy="5500468"/>
          </a:xfrm>
          <a:prstGeom prst="rect">
            <a:avLst/>
          </a:prstGeom>
        </p:spPr>
      </p:pic>
    </p:spTree>
    <p:extLst>
      <p:ext uri="{BB962C8B-B14F-4D97-AF65-F5344CB8AC3E}">
        <p14:creationId xmlns:p14="http://schemas.microsoft.com/office/powerpoint/2010/main" val="379810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99" y="152401"/>
            <a:ext cx="9034975"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Postal Codes in North Las Vegas and Champaign</a:t>
            </a:r>
            <a:endParaRPr spc="-5" dirty="0"/>
          </a:p>
        </p:txBody>
      </p:sp>
      <p:sp>
        <p:nvSpPr>
          <p:cNvPr id="3" name="object 3"/>
          <p:cNvSpPr txBox="1"/>
          <p:nvPr/>
        </p:nvSpPr>
        <p:spPr>
          <a:xfrm>
            <a:off x="105508" y="1791532"/>
            <a:ext cx="8458200" cy="3952363"/>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Spread of number of reviews in the cities of North Las Vegas and Champaign.</a:t>
            </a:r>
          </a:p>
          <a:p>
            <a:pPr marL="355600" marR="67945" indent="-342900">
              <a:lnSpc>
                <a:spcPts val="2850"/>
              </a:lnSpc>
              <a:spcBef>
                <a:spcPts val="219"/>
              </a:spcBef>
              <a:buFont typeface="Arial" panose="020B0604020202020204" pitchFamily="34" charset="0"/>
              <a:buChar char="•"/>
            </a:pP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Maximum number of reviews fall in 61820.</a:t>
            </a: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B70BFB6E-FEE4-4B63-89B8-CFEE6433A3FF}"/>
              </a:ext>
            </a:extLst>
          </p:cNvPr>
          <p:cNvPicPr>
            <a:picLocks noChangeAspect="1"/>
          </p:cNvPicPr>
          <p:nvPr/>
        </p:nvPicPr>
        <p:blipFill>
          <a:blip r:embed="rId2"/>
          <a:stretch>
            <a:fillRect/>
          </a:stretch>
        </p:blipFill>
        <p:spPr>
          <a:xfrm>
            <a:off x="170717" y="3352799"/>
            <a:ext cx="8867775" cy="3352800"/>
          </a:xfrm>
          <a:prstGeom prst="rect">
            <a:avLst/>
          </a:prstGeom>
        </p:spPr>
      </p:pic>
    </p:spTree>
    <p:extLst>
      <p:ext uri="{BB962C8B-B14F-4D97-AF65-F5344CB8AC3E}">
        <p14:creationId xmlns:p14="http://schemas.microsoft.com/office/powerpoint/2010/main" val="153439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990599"/>
            <a:ext cx="8763000" cy="4478277"/>
          </a:xfrm>
          <a:prstGeom prst="rect">
            <a:avLst/>
          </a:prstGeom>
        </p:spPr>
        <p:txBody>
          <a:bodyPr vert="horz" wrap="square" lIns="0" tIns="12700" rIns="0" bIns="0" rtlCol="0">
            <a:spAutoFit/>
          </a:bodyPr>
          <a:lstStyle/>
          <a:p>
            <a:pPr marL="424815" indent="-412115">
              <a:lnSpc>
                <a:spcPts val="2865"/>
              </a:lnSpc>
              <a:spcBef>
                <a:spcPts val="1470"/>
              </a:spcBef>
              <a:buChar char="●"/>
              <a:tabLst>
                <a:tab pos="424815" algn="l"/>
                <a:tab pos="425450" algn="l"/>
              </a:tabLst>
            </a:pPr>
            <a:r>
              <a:rPr lang="en-IN" sz="2400" spc="-5" dirty="0">
                <a:solidFill>
                  <a:srgbClr val="FFFFFF"/>
                </a:solidFill>
                <a:latin typeface="Arial"/>
                <a:cs typeface="Arial"/>
              </a:rPr>
              <a:t>User driven Web service which reveals honest and current insights on local businesses including restaurants, shopping centres, theme parks, etc.</a:t>
            </a:r>
            <a:endParaRPr sz="2400" dirty="0">
              <a:latin typeface="Arial"/>
              <a:cs typeface="Arial"/>
            </a:endParaRPr>
          </a:p>
          <a:p>
            <a:pPr marL="424815" indent="-412115">
              <a:lnSpc>
                <a:spcPts val="2865"/>
              </a:lnSpc>
              <a:spcBef>
                <a:spcPts val="1470"/>
              </a:spcBef>
              <a:buChar char="●"/>
              <a:tabLst>
                <a:tab pos="424815" algn="l"/>
                <a:tab pos="425450" algn="l"/>
              </a:tabLst>
            </a:pPr>
            <a:r>
              <a:rPr lang="en-IN" sz="2400" spc="-5" dirty="0">
                <a:solidFill>
                  <a:srgbClr val="FFFFFF"/>
                </a:solidFill>
                <a:latin typeface="Arial"/>
                <a:cs typeface="Arial"/>
              </a:rPr>
              <a:t>A web based community which allows users to share the experiences they’ve had world-wide</a:t>
            </a:r>
            <a:endParaRPr sz="2400" dirty="0">
              <a:latin typeface="Arial"/>
              <a:cs typeface="Arial"/>
            </a:endParaRPr>
          </a:p>
          <a:p>
            <a:pPr marL="424815" indent="-412115">
              <a:lnSpc>
                <a:spcPts val="2865"/>
              </a:lnSpc>
              <a:spcBef>
                <a:spcPts val="1470"/>
              </a:spcBef>
              <a:buChar char="●"/>
              <a:tabLst>
                <a:tab pos="424815" algn="l"/>
                <a:tab pos="425450" algn="l"/>
              </a:tabLst>
            </a:pPr>
            <a:r>
              <a:rPr lang="en-IN" sz="2400" spc="-5" dirty="0">
                <a:solidFill>
                  <a:srgbClr val="FFFFFF"/>
                </a:solidFill>
                <a:latin typeface="Arial"/>
                <a:cs typeface="Arial"/>
              </a:rPr>
              <a:t>A place to learn about any place in US and Canada</a:t>
            </a:r>
          </a:p>
          <a:p>
            <a:pPr marL="424815" indent="-412115">
              <a:lnSpc>
                <a:spcPts val="2865"/>
              </a:lnSpc>
              <a:spcBef>
                <a:spcPts val="1470"/>
              </a:spcBef>
              <a:buChar char="●"/>
              <a:tabLst>
                <a:tab pos="424815" algn="l"/>
                <a:tab pos="425450" algn="l"/>
              </a:tabLst>
            </a:pPr>
            <a:r>
              <a:rPr lang="en-IN" sz="2400" spc="-5" dirty="0">
                <a:solidFill>
                  <a:srgbClr val="FFFFFF"/>
                </a:solidFill>
                <a:latin typeface="Arial"/>
                <a:cs typeface="Arial"/>
              </a:rPr>
              <a:t>Allows users from anywhere in the world to rate and review any business or locations in the United States and Canada.</a:t>
            </a:r>
          </a:p>
          <a:p>
            <a:pPr marL="424815" indent="-412115">
              <a:lnSpc>
                <a:spcPts val="2865"/>
              </a:lnSpc>
              <a:spcBef>
                <a:spcPts val="1470"/>
              </a:spcBef>
              <a:buChar char="●"/>
              <a:tabLst>
                <a:tab pos="424815" algn="l"/>
                <a:tab pos="425450" algn="l"/>
              </a:tabLst>
            </a:pPr>
            <a:r>
              <a:rPr lang="en-IN" sz="2400" spc="-5" dirty="0" err="1">
                <a:solidFill>
                  <a:srgbClr val="FFFFFF"/>
                </a:solidFill>
                <a:latin typeface="Arial"/>
                <a:cs typeface="Arial"/>
              </a:rPr>
              <a:t>Eg</a:t>
            </a:r>
            <a:r>
              <a:rPr lang="en-IN" sz="2400" spc="-5" dirty="0">
                <a:solidFill>
                  <a:srgbClr val="FFFFFF"/>
                </a:solidFill>
                <a:latin typeface="Arial"/>
                <a:cs typeface="Arial"/>
              </a:rPr>
              <a:t>. What’s the best pizza place in Boston?</a:t>
            </a:r>
            <a:br>
              <a:rPr lang="en-IN" sz="2400" spc="-5" dirty="0">
                <a:solidFill>
                  <a:srgbClr val="FFFFFF"/>
                </a:solidFill>
                <a:latin typeface="Arial"/>
                <a:cs typeface="Arial"/>
              </a:rPr>
            </a:br>
            <a:r>
              <a:rPr lang="en-IN" sz="2400" spc="-5" dirty="0">
                <a:solidFill>
                  <a:srgbClr val="FFFFFF"/>
                </a:solidFill>
                <a:latin typeface="Arial"/>
                <a:cs typeface="Arial"/>
              </a:rPr>
              <a:t>How good is Mike’s Pastry really?</a:t>
            </a:r>
          </a:p>
        </p:txBody>
      </p:sp>
      <p:sp>
        <p:nvSpPr>
          <p:cNvPr id="3" name="object 3"/>
          <p:cNvSpPr txBox="1">
            <a:spLocks noGrp="1"/>
          </p:cNvSpPr>
          <p:nvPr>
            <p:ph type="title"/>
          </p:nvPr>
        </p:nvSpPr>
        <p:spPr>
          <a:xfrm>
            <a:off x="3236299" y="343759"/>
            <a:ext cx="2663825" cy="482600"/>
          </a:xfrm>
          <a:prstGeom prst="rect">
            <a:avLst/>
          </a:prstGeom>
        </p:spPr>
        <p:txBody>
          <a:bodyPr vert="horz" wrap="square" lIns="0" tIns="12700" rIns="0" bIns="0" rtlCol="0">
            <a:spAutoFit/>
          </a:bodyPr>
          <a:lstStyle/>
          <a:p>
            <a:pPr marL="12700">
              <a:lnSpc>
                <a:spcPct val="100000"/>
              </a:lnSpc>
              <a:spcBef>
                <a:spcPts val="100"/>
              </a:spcBef>
            </a:pPr>
            <a:r>
              <a:rPr lang="en-IN" spc="-5" dirty="0"/>
              <a:t>What is Yelp?</a:t>
            </a:r>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Overview of the Database</a:t>
            </a:r>
            <a:endParaRPr spc="-5" dirty="0"/>
          </a:p>
        </p:txBody>
      </p:sp>
      <p:sp>
        <p:nvSpPr>
          <p:cNvPr id="3" name="object 3"/>
          <p:cNvSpPr txBox="1"/>
          <p:nvPr/>
        </p:nvSpPr>
        <p:spPr>
          <a:xfrm>
            <a:off x="105508" y="1791532"/>
            <a:ext cx="8458200" cy="5093701"/>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Total number of</a:t>
            </a:r>
            <a:br>
              <a:rPr lang="en-IN" sz="2400" spc="-5" dirty="0">
                <a:solidFill>
                  <a:srgbClr val="FFFFFF"/>
                </a:solidFill>
                <a:latin typeface="Arial"/>
                <a:cs typeface="Arial"/>
              </a:rPr>
            </a:br>
            <a:r>
              <a:rPr lang="en-IN" sz="2400" spc="-5" dirty="0">
                <a:solidFill>
                  <a:srgbClr val="FFFFFF"/>
                </a:solidFill>
                <a:latin typeface="Arial"/>
                <a:cs typeface="Arial"/>
              </a:rPr>
              <a:t>Businesses = 2338</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Total number of reviews</a:t>
            </a:r>
            <a:br>
              <a:rPr lang="en-IN" sz="2400" spc="-5" dirty="0">
                <a:solidFill>
                  <a:srgbClr val="FFFFFF"/>
                </a:solidFill>
                <a:latin typeface="Arial"/>
                <a:cs typeface="Arial"/>
              </a:rPr>
            </a:br>
            <a:r>
              <a:rPr lang="en-IN" sz="2400" spc="-5" dirty="0">
                <a:solidFill>
                  <a:srgbClr val="FFFFFF"/>
                </a:solidFill>
                <a:latin typeface="Arial"/>
                <a:cs typeface="Arial"/>
              </a:rPr>
              <a:t>= 57163</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Total number of </a:t>
            </a:r>
            <a:br>
              <a:rPr lang="en-IN" sz="2400" spc="-5" dirty="0">
                <a:solidFill>
                  <a:srgbClr val="FFFFFF"/>
                </a:solidFill>
                <a:latin typeface="Arial"/>
                <a:cs typeface="Arial"/>
              </a:rPr>
            </a:br>
            <a:r>
              <a:rPr lang="en-IN" sz="2400" spc="-5" dirty="0">
                <a:solidFill>
                  <a:srgbClr val="FFFFFF"/>
                </a:solidFill>
                <a:latin typeface="Arial"/>
                <a:cs typeface="Arial"/>
              </a:rPr>
              <a:t>users = 28604</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B455A8B6-9FEB-4527-866C-155F5CA6F3C2}"/>
              </a:ext>
            </a:extLst>
          </p:cNvPr>
          <p:cNvPicPr>
            <a:picLocks noChangeAspect="1"/>
          </p:cNvPicPr>
          <p:nvPr/>
        </p:nvPicPr>
        <p:blipFill>
          <a:blip r:embed="rId2"/>
          <a:stretch>
            <a:fillRect/>
          </a:stretch>
        </p:blipFill>
        <p:spPr>
          <a:xfrm>
            <a:off x="4354537" y="1791532"/>
            <a:ext cx="4562475" cy="4572000"/>
          </a:xfrm>
          <a:prstGeom prst="rect">
            <a:avLst/>
          </a:prstGeom>
        </p:spPr>
      </p:pic>
    </p:spTree>
    <p:extLst>
      <p:ext uri="{BB962C8B-B14F-4D97-AF65-F5344CB8AC3E}">
        <p14:creationId xmlns:p14="http://schemas.microsoft.com/office/powerpoint/2010/main" val="373330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Overview of the Database</a:t>
            </a:r>
            <a:endParaRPr spc="-5" dirty="0"/>
          </a:p>
        </p:txBody>
      </p:sp>
      <p:sp>
        <p:nvSpPr>
          <p:cNvPr id="3" name="object 3"/>
          <p:cNvSpPr txBox="1"/>
          <p:nvPr/>
        </p:nvSpPr>
        <p:spPr>
          <a:xfrm>
            <a:off x="105508" y="1791532"/>
            <a:ext cx="8458200" cy="5170645"/>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Average number of reviews per business = 24.44</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Total number of categories = 641</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131F1B05-12AE-4F28-AA23-98BACAE886AB}"/>
              </a:ext>
            </a:extLst>
          </p:cNvPr>
          <p:cNvPicPr/>
          <p:nvPr/>
        </p:nvPicPr>
        <p:blipFill>
          <a:blip r:embed="rId2"/>
          <a:stretch>
            <a:fillRect/>
          </a:stretch>
        </p:blipFill>
        <p:spPr>
          <a:xfrm>
            <a:off x="457200" y="2438400"/>
            <a:ext cx="7848600" cy="1219200"/>
          </a:xfrm>
          <a:prstGeom prst="rect">
            <a:avLst/>
          </a:prstGeom>
        </p:spPr>
      </p:pic>
      <p:pic>
        <p:nvPicPr>
          <p:cNvPr id="7" name="Picture 6">
            <a:extLst>
              <a:ext uri="{FF2B5EF4-FFF2-40B4-BE49-F238E27FC236}">
                <a16:creationId xmlns:a16="http://schemas.microsoft.com/office/drawing/2014/main" id="{4D565BFA-744E-443C-B0C5-C845AA9CC524}"/>
              </a:ext>
            </a:extLst>
          </p:cNvPr>
          <p:cNvPicPr/>
          <p:nvPr/>
        </p:nvPicPr>
        <p:blipFill>
          <a:blip r:embed="rId3"/>
          <a:stretch>
            <a:fillRect/>
          </a:stretch>
        </p:blipFill>
        <p:spPr>
          <a:xfrm>
            <a:off x="457200" y="4397956"/>
            <a:ext cx="7848600" cy="1545644"/>
          </a:xfrm>
          <a:prstGeom prst="rect">
            <a:avLst/>
          </a:prstGeom>
        </p:spPr>
      </p:pic>
    </p:spTree>
    <p:extLst>
      <p:ext uri="{BB962C8B-B14F-4D97-AF65-F5344CB8AC3E}">
        <p14:creationId xmlns:p14="http://schemas.microsoft.com/office/powerpoint/2010/main" val="105508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Overview of the Database</a:t>
            </a:r>
            <a:endParaRPr spc="-5" dirty="0"/>
          </a:p>
        </p:txBody>
      </p:sp>
      <p:sp>
        <p:nvSpPr>
          <p:cNvPr id="3" name="object 3"/>
          <p:cNvSpPr txBox="1"/>
          <p:nvPr/>
        </p:nvSpPr>
        <p:spPr>
          <a:xfrm>
            <a:off x="105508" y="1791532"/>
            <a:ext cx="8458200" cy="5170645"/>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Date of the first review per category</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8" name="Picture 7">
            <a:extLst>
              <a:ext uri="{FF2B5EF4-FFF2-40B4-BE49-F238E27FC236}">
                <a16:creationId xmlns:a16="http://schemas.microsoft.com/office/drawing/2014/main" id="{E282A9ED-01B3-4CFF-931C-978519091DD9}"/>
              </a:ext>
            </a:extLst>
          </p:cNvPr>
          <p:cNvPicPr/>
          <p:nvPr/>
        </p:nvPicPr>
        <p:blipFill>
          <a:blip r:embed="rId2"/>
          <a:stretch>
            <a:fillRect/>
          </a:stretch>
        </p:blipFill>
        <p:spPr>
          <a:xfrm>
            <a:off x="304800" y="2438400"/>
            <a:ext cx="8229600" cy="3505200"/>
          </a:xfrm>
          <a:prstGeom prst="rect">
            <a:avLst/>
          </a:prstGeom>
        </p:spPr>
      </p:pic>
    </p:spTree>
    <p:extLst>
      <p:ext uri="{BB962C8B-B14F-4D97-AF65-F5344CB8AC3E}">
        <p14:creationId xmlns:p14="http://schemas.microsoft.com/office/powerpoint/2010/main" val="112683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Overview of the Database</a:t>
            </a:r>
            <a:endParaRPr spc="-5" dirty="0"/>
          </a:p>
        </p:txBody>
      </p:sp>
      <p:sp>
        <p:nvSpPr>
          <p:cNvPr id="3" name="object 3"/>
          <p:cNvSpPr txBox="1"/>
          <p:nvPr/>
        </p:nvSpPr>
        <p:spPr>
          <a:xfrm>
            <a:off x="105508" y="1791532"/>
            <a:ext cx="8458200" cy="5170645"/>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Date of the latest review per category</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03E74AB6-E858-40A4-A9A8-41ACC94F58C9}"/>
              </a:ext>
            </a:extLst>
          </p:cNvPr>
          <p:cNvPicPr/>
          <p:nvPr/>
        </p:nvPicPr>
        <p:blipFill>
          <a:blip r:embed="rId2"/>
          <a:stretch>
            <a:fillRect/>
          </a:stretch>
        </p:blipFill>
        <p:spPr>
          <a:xfrm>
            <a:off x="457200" y="2438400"/>
            <a:ext cx="8077200" cy="3638868"/>
          </a:xfrm>
          <a:prstGeom prst="rect">
            <a:avLst/>
          </a:prstGeom>
        </p:spPr>
      </p:pic>
    </p:spTree>
    <p:extLst>
      <p:ext uri="{BB962C8B-B14F-4D97-AF65-F5344CB8AC3E}">
        <p14:creationId xmlns:p14="http://schemas.microsoft.com/office/powerpoint/2010/main" val="137393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Overview of the Database</a:t>
            </a:r>
            <a:endParaRPr spc="-5" dirty="0"/>
          </a:p>
        </p:txBody>
      </p:sp>
      <p:sp>
        <p:nvSpPr>
          <p:cNvPr id="3" name="object 3"/>
          <p:cNvSpPr txBox="1"/>
          <p:nvPr/>
        </p:nvSpPr>
        <p:spPr>
          <a:xfrm>
            <a:off x="105508" y="1791532"/>
            <a:ext cx="8458200" cy="7953458"/>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Number of reviews per category</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C7883B6D-4040-42A2-A193-256CB86E4349}"/>
              </a:ext>
            </a:extLst>
          </p:cNvPr>
          <p:cNvPicPr>
            <a:picLocks noChangeAspect="1"/>
          </p:cNvPicPr>
          <p:nvPr/>
        </p:nvPicPr>
        <p:blipFill>
          <a:blip r:embed="rId2"/>
          <a:stretch>
            <a:fillRect/>
          </a:stretch>
        </p:blipFill>
        <p:spPr>
          <a:xfrm>
            <a:off x="4762" y="2743200"/>
            <a:ext cx="9134475" cy="3219450"/>
          </a:xfrm>
          <a:prstGeom prst="rect">
            <a:avLst/>
          </a:prstGeom>
        </p:spPr>
      </p:pic>
    </p:spTree>
    <p:extLst>
      <p:ext uri="{BB962C8B-B14F-4D97-AF65-F5344CB8AC3E}">
        <p14:creationId xmlns:p14="http://schemas.microsoft.com/office/powerpoint/2010/main" val="424895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Review Trends</a:t>
            </a:r>
            <a:endParaRPr spc="-5" dirty="0"/>
          </a:p>
        </p:txBody>
      </p:sp>
      <p:sp>
        <p:nvSpPr>
          <p:cNvPr id="3" name="object 3"/>
          <p:cNvSpPr txBox="1"/>
          <p:nvPr/>
        </p:nvSpPr>
        <p:spPr>
          <a:xfrm>
            <a:off x="105508" y="1791532"/>
            <a:ext cx="8458200" cy="7953458"/>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Review trends across businesses for rating greater than 3</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8246D6B8-30C2-4D29-BE6A-4BFFA0CBFF68}"/>
              </a:ext>
            </a:extLst>
          </p:cNvPr>
          <p:cNvPicPr>
            <a:picLocks noChangeAspect="1"/>
          </p:cNvPicPr>
          <p:nvPr/>
        </p:nvPicPr>
        <p:blipFill>
          <a:blip r:embed="rId2"/>
          <a:stretch>
            <a:fillRect/>
          </a:stretch>
        </p:blipFill>
        <p:spPr>
          <a:xfrm>
            <a:off x="105508" y="3048000"/>
            <a:ext cx="8559828" cy="3150802"/>
          </a:xfrm>
          <a:prstGeom prst="rect">
            <a:avLst/>
          </a:prstGeom>
        </p:spPr>
      </p:pic>
    </p:spTree>
    <p:extLst>
      <p:ext uri="{BB962C8B-B14F-4D97-AF65-F5344CB8AC3E}">
        <p14:creationId xmlns:p14="http://schemas.microsoft.com/office/powerpoint/2010/main" val="410084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Review Trends</a:t>
            </a:r>
            <a:endParaRPr spc="-5" dirty="0"/>
          </a:p>
        </p:txBody>
      </p:sp>
      <p:sp>
        <p:nvSpPr>
          <p:cNvPr id="3" name="object 3"/>
          <p:cNvSpPr txBox="1"/>
          <p:nvPr/>
        </p:nvSpPr>
        <p:spPr>
          <a:xfrm>
            <a:off x="105508" y="1791532"/>
            <a:ext cx="8458200" cy="7953458"/>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Review trends across businesses for rating less than 3</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FBB2404F-31C1-4891-87B0-4349A5806188}"/>
              </a:ext>
            </a:extLst>
          </p:cNvPr>
          <p:cNvPicPr>
            <a:picLocks noChangeAspect="1"/>
          </p:cNvPicPr>
          <p:nvPr/>
        </p:nvPicPr>
        <p:blipFill>
          <a:blip r:embed="rId2"/>
          <a:stretch>
            <a:fillRect/>
          </a:stretch>
        </p:blipFill>
        <p:spPr>
          <a:xfrm>
            <a:off x="105508" y="2819400"/>
            <a:ext cx="8826571" cy="3276600"/>
          </a:xfrm>
          <a:prstGeom prst="rect">
            <a:avLst/>
          </a:prstGeom>
        </p:spPr>
      </p:pic>
    </p:spTree>
    <p:extLst>
      <p:ext uri="{BB962C8B-B14F-4D97-AF65-F5344CB8AC3E}">
        <p14:creationId xmlns:p14="http://schemas.microsoft.com/office/powerpoint/2010/main" val="133581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Understanding of the Data</a:t>
            </a:r>
            <a:br>
              <a:rPr lang="en-IN" spc="-10" dirty="0"/>
            </a:br>
            <a:r>
              <a:rPr lang="en-IN" u="sng" spc="-10" dirty="0"/>
              <a:t>Review Trends</a:t>
            </a:r>
            <a:endParaRPr spc="-5" dirty="0"/>
          </a:p>
        </p:txBody>
      </p:sp>
      <p:sp>
        <p:nvSpPr>
          <p:cNvPr id="3" name="object 3"/>
          <p:cNvSpPr txBox="1"/>
          <p:nvPr/>
        </p:nvSpPr>
        <p:spPr>
          <a:xfrm>
            <a:off x="105508" y="1791532"/>
            <a:ext cx="8458200" cy="11377473"/>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Data shows that there are more reviews that are rated more than 3 than the ones that are rated less than 3.</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This shows that the overall response to the businesses in our database is positive.</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But this can be concerning since this data set may contain reviews that might have been planted by the businesses themselves.</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This can also lead to shunning down the opportunity of a business to improve their services based on constructive criticism.</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2406958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152400" y="1371600"/>
            <a:ext cx="8839200" cy="5414302"/>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Restaurants currently open in a neighborhood sorted by rating</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To find these restaurants we have tried to use the geometry function of MongoDB to find the restaurants currently open in the 5 mile radius of a neighborhood and sort them by their rating.</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first added new documents location and coordinates to our existing collection.</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Once, added we insert the longitude and latitude coordinates in the coordinates document.</a:t>
            </a: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416308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152400" y="1371600"/>
            <a:ext cx="8839200" cy="11351825"/>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Restaurants currently open in a neighborhood sorted by rating</a:t>
            </a: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db.NLVCBusiness.updateMany</a:t>
            </a:r>
            <a:r>
              <a:rPr lang="en-IN" sz="2400" spc="-5" dirty="0">
                <a:solidFill>
                  <a:srgbClr val="FFFFFF"/>
                </a:solidFill>
                <a:latin typeface="Arial"/>
                <a:cs typeface="Arial"/>
              </a:rPr>
              <a:t>({longitude:{$</a:t>
            </a:r>
            <a:r>
              <a:rPr lang="en-IN" sz="2400" spc="-5" dirty="0" err="1">
                <a:solidFill>
                  <a:srgbClr val="FFFFFF"/>
                </a:solidFill>
                <a:latin typeface="Arial"/>
                <a:cs typeface="Arial"/>
              </a:rPr>
              <a:t>exists:true</a:t>
            </a:r>
            <a:r>
              <a:rPr lang="en-IN" sz="2400" spc="-5" dirty="0">
                <a:solidFill>
                  <a:srgbClr val="FFFFFF"/>
                </a:solidFill>
                <a:latin typeface="Arial"/>
                <a:cs typeface="Arial"/>
              </a:rPr>
              <a:t>},latitude:{$</a:t>
            </a:r>
            <a:r>
              <a:rPr lang="en-IN" sz="2400" spc="-5" dirty="0" err="1">
                <a:solidFill>
                  <a:srgbClr val="FFFFFF"/>
                </a:solidFill>
                <a:latin typeface="Arial"/>
                <a:cs typeface="Arial"/>
              </a:rPr>
              <a:t>exists:true</a:t>
            </a:r>
            <a:r>
              <a:rPr lang="en-IN" sz="2400" spc="-5" dirty="0">
                <a:solidFill>
                  <a:srgbClr val="FFFFFF"/>
                </a:solidFill>
                <a:latin typeface="Arial"/>
                <a:cs typeface="Arial"/>
              </a:rPr>
              <a:t>}},{ $set : { location: {type: "Point", coordinates: []}}})</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db.NLVCBusiness.find</a:t>
            </a:r>
            <a:r>
              <a:rPr lang="en-IN" sz="2400" spc="-5" dirty="0">
                <a:solidFill>
                  <a:srgbClr val="FFFFFF"/>
                </a:solidFill>
                <a:latin typeface="Arial"/>
                <a:cs typeface="Arial"/>
              </a:rPr>
              <a:t>({longitude:{$</a:t>
            </a:r>
            <a:r>
              <a:rPr lang="en-IN" sz="2400" spc="-5" dirty="0" err="1">
                <a:solidFill>
                  <a:srgbClr val="FFFFFF"/>
                </a:solidFill>
                <a:latin typeface="Arial"/>
                <a:cs typeface="Arial"/>
              </a:rPr>
              <a:t>exists:true</a:t>
            </a:r>
            <a:r>
              <a:rPr lang="en-IN" sz="2400" spc="-5" dirty="0">
                <a:solidFill>
                  <a:srgbClr val="FFFFFF"/>
                </a:solidFill>
                <a:latin typeface="Arial"/>
                <a:cs typeface="Arial"/>
              </a:rPr>
              <a:t>},latitude:{$</a:t>
            </a:r>
            <a:r>
              <a:rPr lang="en-IN" sz="2400" spc="-5" dirty="0" err="1">
                <a:solidFill>
                  <a:srgbClr val="FFFFFF"/>
                </a:solidFill>
                <a:latin typeface="Arial"/>
                <a:cs typeface="Arial"/>
              </a:rPr>
              <a:t>exists:true</a:t>
            </a:r>
            <a:r>
              <a:rPr lang="en-IN" sz="2400" spc="-5" dirty="0">
                <a:solidFill>
                  <a:srgbClr val="FFFFFF"/>
                </a:solidFill>
                <a:latin typeface="Arial"/>
                <a:cs typeface="Arial"/>
              </a:rPr>
              <a:t>}}).</a:t>
            </a:r>
            <a:r>
              <a:rPr lang="en-IN" sz="2400" spc="-5" dirty="0" err="1">
                <a:solidFill>
                  <a:srgbClr val="FFFFFF"/>
                </a:solidFill>
                <a:latin typeface="Arial"/>
                <a:cs typeface="Arial"/>
              </a:rPr>
              <a:t>forEach</a:t>
            </a:r>
            <a:r>
              <a:rPr lang="en-IN" sz="2400" spc="-5" dirty="0">
                <a:solidFill>
                  <a:srgbClr val="FFFFFF"/>
                </a:solidFill>
                <a:latin typeface="Arial"/>
                <a:cs typeface="Arial"/>
              </a:rPr>
              <a:t>( function(</a:t>
            </a:r>
            <a:r>
              <a:rPr lang="en-IN" sz="2400" spc="-5" dirty="0" err="1">
                <a:solidFill>
                  <a:srgbClr val="FFFFFF"/>
                </a:solidFill>
                <a:latin typeface="Arial"/>
                <a:cs typeface="Arial"/>
              </a:rPr>
              <a:t>myDoc</a:t>
            </a:r>
            <a:r>
              <a:rPr lang="en-IN" sz="2400" spc="-5" dirty="0">
                <a:solidFill>
                  <a:srgbClr val="FFFFFF"/>
                </a:solidFill>
                <a:latin typeface="Arial"/>
                <a:cs typeface="Arial"/>
              </a:rPr>
              <a:t>) { </a:t>
            </a:r>
            <a:r>
              <a:rPr lang="en-IN" sz="2400" spc="-5" dirty="0" err="1">
                <a:solidFill>
                  <a:srgbClr val="FFFFFF"/>
                </a:solidFill>
                <a:latin typeface="Arial"/>
                <a:cs typeface="Arial"/>
              </a:rPr>
              <a:t>myDoc.location.coordinates.push</a:t>
            </a:r>
            <a:r>
              <a:rPr lang="en-IN" sz="2400" spc="-5" dirty="0">
                <a:solidFill>
                  <a:srgbClr val="FFFFFF"/>
                </a:solidFill>
                <a:latin typeface="Arial"/>
                <a:cs typeface="Arial"/>
              </a:rPr>
              <a:t>(</a:t>
            </a:r>
            <a:r>
              <a:rPr lang="en-IN" sz="2400" spc="-5" dirty="0" err="1">
                <a:solidFill>
                  <a:srgbClr val="FFFFFF"/>
                </a:solidFill>
                <a:latin typeface="Arial"/>
                <a:cs typeface="Arial"/>
              </a:rPr>
              <a:t>myDoc.longitude</a:t>
            </a:r>
            <a:r>
              <a:rPr lang="en-IN" sz="2400" spc="-5" dirty="0">
                <a:solidFill>
                  <a:srgbClr val="FFFFFF"/>
                </a:solidFill>
                <a:latin typeface="Arial"/>
                <a:cs typeface="Arial"/>
              </a:rPr>
              <a:t>);</a:t>
            </a:r>
            <a:r>
              <a:rPr lang="en-IN" sz="2400" spc="-5" dirty="0" err="1">
                <a:solidFill>
                  <a:srgbClr val="FFFFFF"/>
                </a:solidFill>
                <a:latin typeface="Arial"/>
                <a:cs typeface="Arial"/>
              </a:rPr>
              <a:t>myDoc.location.coordinates.push</a:t>
            </a:r>
            <a:r>
              <a:rPr lang="en-IN" sz="2400" spc="-5" dirty="0">
                <a:solidFill>
                  <a:srgbClr val="FFFFFF"/>
                </a:solidFill>
                <a:latin typeface="Arial"/>
                <a:cs typeface="Arial"/>
              </a:rPr>
              <a:t>(</a:t>
            </a:r>
            <a:r>
              <a:rPr lang="en-IN" sz="2400" spc="-5" dirty="0" err="1">
                <a:solidFill>
                  <a:srgbClr val="FFFFFF"/>
                </a:solidFill>
                <a:latin typeface="Arial"/>
                <a:cs typeface="Arial"/>
              </a:rPr>
              <a:t>myDoc.latitude</a:t>
            </a:r>
            <a:r>
              <a:rPr lang="en-IN" sz="2400" spc="-5" dirty="0">
                <a:solidFill>
                  <a:srgbClr val="FFFFFF"/>
                </a:solidFill>
                <a:latin typeface="Arial"/>
                <a:cs typeface="Arial"/>
              </a:rPr>
              <a:t>);</a:t>
            </a:r>
            <a:r>
              <a:rPr lang="en-IN" sz="2400" spc="-5" dirty="0" err="1">
                <a:solidFill>
                  <a:srgbClr val="FFFFFF"/>
                </a:solidFill>
                <a:latin typeface="Arial"/>
                <a:cs typeface="Arial"/>
              </a:rPr>
              <a:t>db.NLVCBusiness.save</a:t>
            </a:r>
            <a:r>
              <a:rPr lang="en-IN" sz="2400" spc="-5" dirty="0">
                <a:solidFill>
                  <a:srgbClr val="FFFFFF"/>
                </a:solidFill>
                <a:latin typeface="Arial"/>
                <a:cs typeface="Arial"/>
              </a:rPr>
              <a:t>(</a:t>
            </a:r>
            <a:r>
              <a:rPr lang="en-IN" sz="2400" spc="-5" dirty="0" err="1">
                <a:solidFill>
                  <a:srgbClr val="FFFFFF"/>
                </a:solidFill>
                <a:latin typeface="Arial"/>
                <a:cs typeface="Arial"/>
              </a:rPr>
              <a:t>myDoc</a:t>
            </a:r>
            <a:r>
              <a:rPr lang="en-IN" sz="2400" spc="-5" dirty="0">
                <a:solidFill>
                  <a:srgbClr val="FFFFFF"/>
                </a:solidFill>
                <a:latin typeface="Arial"/>
                <a:cs typeface="Arial"/>
              </a:rPr>
              <a:t>);} ) </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130911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a:t>
            </a:r>
            <a:endParaRPr spc="-5" dirty="0"/>
          </a:p>
        </p:txBody>
      </p:sp>
      <p:sp>
        <p:nvSpPr>
          <p:cNvPr id="3" name="object 3"/>
          <p:cNvSpPr txBox="1"/>
          <p:nvPr/>
        </p:nvSpPr>
        <p:spPr>
          <a:xfrm>
            <a:off x="381000" y="1013702"/>
            <a:ext cx="8382000" cy="5491246"/>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a:solidFill>
                  <a:srgbClr val="FFFFFF"/>
                </a:solidFill>
                <a:latin typeface="Arial"/>
                <a:cs typeface="Arial"/>
              </a:rPr>
              <a:t>Business</a:t>
            </a:r>
          </a:p>
          <a:p>
            <a:pPr marL="12700" marR="67945">
              <a:lnSpc>
                <a:spcPts val="2850"/>
              </a:lnSpc>
              <a:spcBef>
                <a:spcPts val="219"/>
              </a:spcBef>
            </a:pPr>
            <a:r>
              <a:rPr lang="en-IN" b="1" spc="-5" dirty="0">
                <a:solidFill>
                  <a:srgbClr val="FFFFFF"/>
                </a:solidFill>
                <a:latin typeface="Arial"/>
                <a:cs typeface="Arial"/>
              </a:rPr>
              <a:t>Our Observations: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Data clearly depicted based on the business case</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Good use of location data in terms of Latitude and</a:t>
            </a:r>
            <a:br>
              <a:rPr lang="en-IN" spc="-5" dirty="0">
                <a:solidFill>
                  <a:srgbClr val="FFFFFF"/>
                </a:solidFill>
                <a:latin typeface="Arial"/>
                <a:cs typeface="Arial"/>
              </a:rPr>
            </a:br>
            <a:r>
              <a:rPr lang="en-IN" spc="-5" dirty="0">
                <a:solidFill>
                  <a:srgbClr val="FFFFFF"/>
                </a:solidFill>
                <a:latin typeface="Arial"/>
                <a:cs typeface="Arial"/>
              </a:rPr>
              <a:t>Longitude.</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Many neighbourhood values were null.</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spc="-5" dirty="0">
                <a:solidFill>
                  <a:srgbClr val="FFFFFF"/>
                </a:solidFill>
                <a:latin typeface="Arial"/>
                <a:cs typeface="Arial"/>
              </a:rPr>
              <a:t>Our Suggestions/Improvements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Added a new attribute </a:t>
            </a:r>
            <a:r>
              <a:rPr lang="en-IN" spc="-5" dirty="0" err="1">
                <a:solidFill>
                  <a:srgbClr val="FFFFFF"/>
                </a:solidFill>
                <a:latin typeface="Arial"/>
                <a:cs typeface="Arial"/>
              </a:rPr>
              <a:t>PokestopNearby</a:t>
            </a:r>
            <a:r>
              <a:rPr lang="en-IN" spc="-5" dirty="0">
                <a:solidFill>
                  <a:srgbClr val="FFFFFF"/>
                </a:solidFill>
                <a:latin typeface="Arial"/>
                <a:cs typeface="Arial"/>
              </a:rPr>
              <a:t> based on</a:t>
            </a:r>
            <a:br>
              <a:rPr lang="en-IN" spc="-5" dirty="0">
                <a:solidFill>
                  <a:srgbClr val="FFFFFF"/>
                </a:solidFill>
                <a:latin typeface="Arial"/>
                <a:cs typeface="Arial"/>
              </a:rPr>
            </a:br>
            <a:r>
              <a:rPr lang="en-IN" spc="-5" dirty="0">
                <a:solidFill>
                  <a:srgbClr val="FFFFFF"/>
                </a:solidFill>
                <a:latin typeface="Arial"/>
                <a:cs typeface="Arial"/>
              </a:rPr>
              <a:t>the current trend of </a:t>
            </a:r>
            <a:r>
              <a:rPr lang="en-IN" spc="-5" dirty="0" err="1">
                <a:solidFill>
                  <a:srgbClr val="FFFFFF"/>
                </a:solidFill>
                <a:latin typeface="Arial"/>
                <a:cs typeface="Arial"/>
              </a:rPr>
              <a:t>Pokemon</a:t>
            </a:r>
            <a:r>
              <a:rPr lang="en-IN" spc="-5" dirty="0">
                <a:solidFill>
                  <a:srgbClr val="FFFFFF"/>
                </a:solidFill>
                <a:latin typeface="Arial"/>
                <a:cs typeface="Arial"/>
              </a:rPr>
              <a:t> Go.</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Use Boolean values instead of 0 or 1 for fields like</a:t>
            </a:r>
            <a:br>
              <a:rPr lang="en-IN" spc="-5" dirty="0">
                <a:solidFill>
                  <a:srgbClr val="FFFFFF"/>
                </a:solidFill>
                <a:latin typeface="Arial"/>
                <a:cs typeface="Arial"/>
              </a:rPr>
            </a:br>
            <a:r>
              <a:rPr lang="en-IN" spc="-5" dirty="0" err="1">
                <a:solidFill>
                  <a:srgbClr val="FFFFFF"/>
                </a:solidFill>
                <a:latin typeface="Arial"/>
                <a:cs typeface="Arial"/>
              </a:rPr>
              <a:t>is_open</a:t>
            </a: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0C9211DE-4511-4ED4-B8B1-E473E34EC1EE}"/>
              </a:ext>
            </a:extLst>
          </p:cNvPr>
          <p:cNvPicPr>
            <a:picLocks noChangeAspect="1"/>
          </p:cNvPicPr>
          <p:nvPr/>
        </p:nvPicPr>
        <p:blipFill>
          <a:blip r:embed="rId2"/>
          <a:stretch>
            <a:fillRect/>
          </a:stretch>
        </p:blipFill>
        <p:spPr>
          <a:xfrm>
            <a:off x="5867400" y="1050291"/>
            <a:ext cx="3105150" cy="55054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152400" y="1371600"/>
            <a:ext cx="8839200" cy="7530266"/>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Restaurants currently open in a neighborhood sorted by rating</a:t>
            </a:r>
            <a:endParaRPr lang="en-US"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p:txBody>
      </p:sp>
      <p:pic>
        <p:nvPicPr>
          <p:cNvPr id="4" name="Picture 3">
            <a:extLst>
              <a:ext uri="{FF2B5EF4-FFF2-40B4-BE49-F238E27FC236}">
                <a16:creationId xmlns:a16="http://schemas.microsoft.com/office/drawing/2014/main" id="{D7D14DDC-E8F0-45FE-94B9-C9D0CA15EAB8}"/>
              </a:ext>
            </a:extLst>
          </p:cNvPr>
          <p:cNvPicPr>
            <a:picLocks noChangeAspect="1"/>
          </p:cNvPicPr>
          <p:nvPr/>
        </p:nvPicPr>
        <p:blipFill>
          <a:blip r:embed="rId2"/>
          <a:stretch>
            <a:fillRect/>
          </a:stretch>
        </p:blipFill>
        <p:spPr>
          <a:xfrm>
            <a:off x="457200" y="2362200"/>
            <a:ext cx="8382000" cy="4039309"/>
          </a:xfrm>
          <a:prstGeom prst="rect">
            <a:avLst/>
          </a:prstGeom>
        </p:spPr>
      </p:pic>
    </p:spTree>
    <p:extLst>
      <p:ext uri="{BB962C8B-B14F-4D97-AF65-F5344CB8AC3E}">
        <p14:creationId xmlns:p14="http://schemas.microsoft.com/office/powerpoint/2010/main" val="3019410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152400" y="1371600"/>
            <a:ext cx="8839200" cy="4298612"/>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Restaurants in the vicinity of a geometrical point</a:t>
            </a:r>
          </a:p>
          <a:p>
            <a:pPr marL="298450" marR="67945" indent="-285750">
              <a:lnSpc>
                <a:spcPts val="2850"/>
              </a:lnSpc>
              <a:spcBef>
                <a:spcPts val="219"/>
              </a:spcBef>
              <a:buFont typeface="Arial" panose="020B0604020202020204" pitchFamily="34" charset="0"/>
              <a:buChar char="•"/>
            </a:pPr>
            <a:r>
              <a:rPr lang="en-IN" sz="2000" spc="-5" dirty="0" err="1">
                <a:solidFill>
                  <a:srgbClr val="FFFFFF"/>
                </a:solidFill>
                <a:latin typeface="Arial"/>
                <a:cs typeface="Arial"/>
              </a:rPr>
              <a:t>var</a:t>
            </a:r>
            <a:r>
              <a:rPr lang="en-IN" sz="2000" spc="-5" dirty="0">
                <a:solidFill>
                  <a:srgbClr val="FFFFFF"/>
                </a:solidFill>
                <a:latin typeface="Arial"/>
                <a:cs typeface="Arial"/>
              </a:rPr>
              <a:t> </a:t>
            </a:r>
            <a:r>
              <a:rPr lang="en-IN" sz="2000" spc="-5" dirty="0" err="1">
                <a:solidFill>
                  <a:srgbClr val="FFFFFF"/>
                </a:solidFill>
                <a:latin typeface="Arial"/>
                <a:cs typeface="Arial"/>
              </a:rPr>
              <a:t>currentNeighborhood</a:t>
            </a:r>
            <a:r>
              <a:rPr lang="en-IN" sz="2000" spc="-5" dirty="0">
                <a:solidFill>
                  <a:srgbClr val="FFFFFF"/>
                </a:solidFill>
                <a:latin typeface="Arial"/>
                <a:cs typeface="Arial"/>
              </a:rPr>
              <a:t> = </a:t>
            </a:r>
            <a:r>
              <a:rPr lang="en-IN" sz="2000" spc="-5" dirty="0" err="1">
                <a:solidFill>
                  <a:srgbClr val="FFFFFF"/>
                </a:solidFill>
                <a:latin typeface="Arial"/>
                <a:cs typeface="Arial"/>
              </a:rPr>
              <a:t>db.NLVNeighborhoods.findOne</a:t>
            </a:r>
            <a:r>
              <a:rPr lang="en-IN" sz="2000" spc="-5" dirty="0">
                <a:solidFill>
                  <a:srgbClr val="FFFFFF"/>
                </a:solidFill>
                <a:latin typeface="Arial"/>
                <a:cs typeface="Arial"/>
              </a:rPr>
              <a:t>( { geometry: { $</a:t>
            </a:r>
            <a:r>
              <a:rPr lang="en-IN" sz="2000" spc="-5" dirty="0" err="1">
                <a:solidFill>
                  <a:srgbClr val="FFFFFF"/>
                </a:solidFill>
                <a:latin typeface="Arial"/>
                <a:cs typeface="Arial"/>
              </a:rPr>
              <a:t>geoIntersects</a:t>
            </a:r>
            <a:r>
              <a:rPr lang="en-IN" sz="2000" spc="-5" dirty="0">
                <a:solidFill>
                  <a:srgbClr val="FFFFFF"/>
                </a:solidFill>
                <a:latin typeface="Arial"/>
                <a:cs typeface="Arial"/>
              </a:rPr>
              <a:t>: { $geometry: { type: "Point", coordinates: [ -88.2457853,40.0940675] } } } } )</a:t>
            </a:r>
          </a:p>
          <a:p>
            <a:pPr marL="298450" marR="67945" indent="-285750">
              <a:lnSpc>
                <a:spcPts val="2850"/>
              </a:lnSpc>
              <a:spcBef>
                <a:spcPts val="219"/>
              </a:spcBef>
              <a:buFont typeface="Arial" panose="020B0604020202020204" pitchFamily="34" charset="0"/>
              <a:buChar char="•"/>
            </a:pPr>
            <a:endParaRPr lang="en-IN" sz="2000"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r>
              <a:rPr lang="en-IN" sz="2000" spc="-5" dirty="0" err="1">
                <a:solidFill>
                  <a:srgbClr val="FFFFFF"/>
                </a:solidFill>
                <a:latin typeface="Arial"/>
                <a:cs typeface="Arial"/>
              </a:rPr>
              <a:t>db.NLVCBusiness.find</a:t>
            </a:r>
            <a:r>
              <a:rPr lang="en-IN" sz="2000" spc="-5" dirty="0">
                <a:solidFill>
                  <a:srgbClr val="FFFFFF"/>
                </a:solidFill>
                <a:latin typeface="Arial"/>
                <a:cs typeface="Arial"/>
              </a:rPr>
              <a:t>( { location: { $</a:t>
            </a:r>
            <a:r>
              <a:rPr lang="en-IN" sz="2000" spc="-5" dirty="0" err="1">
                <a:solidFill>
                  <a:srgbClr val="FFFFFF"/>
                </a:solidFill>
                <a:latin typeface="Arial"/>
                <a:cs typeface="Arial"/>
              </a:rPr>
              <a:t>geoWithin</a:t>
            </a:r>
            <a:r>
              <a:rPr lang="en-IN" sz="2000" spc="-5" dirty="0">
                <a:solidFill>
                  <a:srgbClr val="FFFFFF"/>
                </a:solidFill>
                <a:latin typeface="Arial"/>
                <a:cs typeface="Arial"/>
              </a:rPr>
              <a:t>: { $geometry: </a:t>
            </a:r>
            <a:r>
              <a:rPr lang="en-IN" sz="2000" spc="-5" dirty="0" err="1">
                <a:solidFill>
                  <a:srgbClr val="FFFFFF"/>
                </a:solidFill>
                <a:latin typeface="Arial"/>
                <a:cs typeface="Arial"/>
              </a:rPr>
              <a:t>currentNeighborhood.geometry</a:t>
            </a:r>
            <a:r>
              <a:rPr lang="en-IN" sz="2000" spc="-5" dirty="0">
                <a:solidFill>
                  <a:srgbClr val="FFFFFF"/>
                </a:solidFill>
                <a:latin typeface="Arial"/>
                <a:cs typeface="Arial"/>
              </a:rPr>
              <a:t> } } } ).count()</a:t>
            </a: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3427131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342900" y="1524000"/>
            <a:ext cx="8458200" cy="7158369"/>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Most popular restaurants for delivery in a neighborhood</a:t>
            </a:r>
            <a:endParaRPr lang="en-IN" sz="2400" b="1" u="sng"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2B026DD7-D653-4175-838D-4E2ADD2A2521}"/>
              </a:ext>
            </a:extLst>
          </p:cNvPr>
          <p:cNvPicPr>
            <a:picLocks noChangeAspect="1"/>
          </p:cNvPicPr>
          <p:nvPr/>
        </p:nvPicPr>
        <p:blipFill>
          <a:blip r:embed="rId2"/>
          <a:stretch>
            <a:fillRect/>
          </a:stretch>
        </p:blipFill>
        <p:spPr>
          <a:xfrm>
            <a:off x="29308" y="2667000"/>
            <a:ext cx="9144000" cy="3815550"/>
          </a:xfrm>
          <a:prstGeom prst="rect">
            <a:avLst/>
          </a:prstGeom>
        </p:spPr>
      </p:pic>
    </p:spTree>
    <p:extLst>
      <p:ext uri="{BB962C8B-B14F-4D97-AF65-F5344CB8AC3E}">
        <p14:creationId xmlns:p14="http://schemas.microsoft.com/office/powerpoint/2010/main" val="310290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228600" y="1371600"/>
            <a:ext cx="8458200" cy="12595755"/>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Users with highest average stars (useful&gt;=67)(</a:t>
            </a:r>
            <a:r>
              <a:rPr lang="en-US" sz="2400" b="1" u="sng" spc="-5" dirty="0" err="1">
                <a:solidFill>
                  <a:srgbClr val="FFFFFF"/>
                </a:solidFill>
                <a:latin typeface="Arial"/>
                <a:cs typeface="Arial"/>
              </a:rPr>
              <a:t>yelping_since</a:t>
            </a:r>
            <a:r>
              <a:rPr lang="en-US" sz="2400" b="1" u="sng" spc="-5" dirty="0">
                <a:solidFill>
                  <a:srgbClr val="FFFFFF"/>
                </a:solidFill>
                <a:latin typeface="Arial"/>
                <a:cs typeface="Arial"/>
              </a:rPr>
              <a:t>&gt; 1 year)</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db.NLVCUser.aggregate</a:t>
            </a:r>
            <a:r>
              <a:rPr lang="en-IN" sz="2400" spc="-5" dirty="0">
                <a:solidFill>
                  <a:srgbClr val="FFFFFF"/>
                </a:solidFill>
                <a:latin typeface="Arial"/>
                <a:cs typeface="Arial"/>
              </a:rPr>
              <a:t>([{$group:{_</a:t>
            </a:r>
            <a:r>
              <a:rPr lang="en-IN" sz="2400" spc="-5" dirty="0" err="1">
                <a:solidFill>
                  <a:srgbClr val="FFFFFF"/>
                </a:solidFill>
                <a:latin typeface="Arial"/>
                <a:cs typeface="Arial"/>
              </a:rPr>
              <a:t>id:null,count</a:t>
            </a:r>
            <a:r>
              <a:rPr lang="en-IN" sz="2400" spc="-5" dirty="0">
                <a:solidFill>
                  <a:srgbClr val="FFFFFF"/>
                </a:solidFill>
                <a:latin typeface="Arial"/>
                <a:cs typeface="Arial"/>
              </a:rPr>
              <a:t>:{$</a:t>
            </a:r>
            <a:r>
              <a:rPr lang="en-IN" sz="2400" spc="-5" dirty="0" err="1">
                <a:solidFill>
                  <a:srgbClr val="FFFFFF"/>
                </a:solidFill>
                <a:latin typeface="Arial"/>
                <a:cs typeface="Arial"/>
              </a:rPr>
              <a:t>avg</a:t>
            </a:r>
            <a:r>
              <a:rPr lang="en-IN" sz="2400" spc="-5" dirty="0">
                <a:solidFill>
                  <a:srgbClr val="FFFFFF"/>
                </a:solidFill>
                <a:latin typeface="Arial"/>
                <a:cs typeface="Arial"/>
              </a:rPr>
              <a:t>:"$useful"}}}])</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 "_id" : null, "count" : 66.60086001957768 }</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db.NLVCUser.aggregate</a:t>
            </a:r>
            <a:r>
              <a:rPr lang="en-IN" sz="2400" spc="-5" dirty="0">
                <a:solidFill>
                  <a:srgbClr val="FFFFFF"/>
                </a:solidFill>
                <a:latin typeface="Arial"/>
                <a:cs typeface="Arial"/>
              </a:rPr>
              <a:t>([{$group:{_</a:t>
            </a:r>
            <a:r>
              <a:rPr lang="en-IN" sz="2400" spc="-5" dirty="0" err="1">
                <a:solidFill>
                  <a:srgbClr val="FFFFFF"/>
                </a:solidFill>
                <a:latin typeface="Arial"/>
                <a:cs typeface="Arial"/>
              </a:rPr>
              <a:t>id:null,count</a:t>
            </a:r>
            <a:r>
              <a:rPr lang="en-IN" sz="2400" spc="-5" dirty="0">
                <a:solidFill>
                  <a:srgbClr val="FFFFFF"/>
                </a:solidFill>
                <a:latin typeface="Arial"/>
                <a:cs typeface="Arial"/>
              </a:rPr>
              <a:t>:{$</a:t>
            </a:r>
            <a:r>
              <a:rPr lang="en-IN" sz="2400" spc="-5" dirty="0" err="1">
                <a:solidFill>
                  <a:srgbClr val="FFFFFF"/>
                </a:solidFill>
                <a:latin typeface="Arial"/>
                <a:cs typeface="Arial"/>
              </a:rPr>
              <a:t>stdDevPop</a:t>
            </a:r>
            <a:r>
              <a:rPr lang="en-IN" sz="2400" spc="-5" dirty="0">
                <a:solidFill>
                  <a:srgbClr val="FFFFFF"/>
                </a:solidFill>
                <a:latin typeface="Arial"/>
                <a:cs typeface="Arial"/>
              </a:rPr>
              <a:t>:"$useful"}}}])</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 "_id" : null, "count" : 972.1800946045036 }</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db.NLVCUser.aggregate</a:t>
            </a:r>
            <a:r>
              <a:rPr lang="en-IN" sz="2400" spc="-5" dirty="0">
                <a:solidFill>
                  <a:srgbClr val="FFFFFF"/>
                </a:solidFill>
                <a:latin typeface="Arial"/>
                <a:cs typeface="Arial"/>
              </a:rPr>
              <a:t>([{$group:{_</a:t>
            </a:r>
            <a:r>
              <a:rPr lang="en-IN" sz="2400" spc="-5" dirty="0" err="1">
                <a:solidFill>
                  <a:srgbClr val="FFFFFF"/>
                </a:solidFill>
                <a:latin typeface="Arial"/>
                <a:cs typeface="Arial"/>
              </a:rPr>
              <a:t>id:null,count</a:t>
            </a:r>
            <a:r>
              <a:rPr lang="en-IN" sz="2400" spc="-5" dirty="0">
                <a:solidFill>
                  <a:srgbClr val="FFFFFF"/>
                </a:solidFill>
                <a:latin typeface="Arial"/>
                <a:cs typeface="Arial"/>
              </a:rPr>
              <a:t>:{$</a:t>
            </a:r>
            <a:r>
              <a:rPr lang="en-IN" sz="2400" spc="-5" dirty="0" err="1">
                <a:solidFill>
                  <a:srgbClr val="FFFFFF"/>
                </a:solidFill>
                <a:latin typeface="Arial"/>
                <a:cs typeface="Arial"/>
              </a:rPr>
              <a:t>avg</a:t>
            </a:r>
            <a:r>
              <a:rPr lang="en-IN" sz="2400" spc="-5" dirty="0">
                <a:solidFill>
                  <a:srgbClr val="FFFFFF"/>
                </a:solidFill>
                <a:latin typeface="Arial"/>
                <a:cs typeface="Arial"/>
              </a:rPr>
              <a:t>:"$</a:t>
            </a:r>
            <a:r>
              <a:rPr lang="en-IN" sz="2400" spc="-5" dirty="0" err="1">
                <a:solidFill>
                  <a:srgbClr val="FFFFFF"/>
                </a:solidFill>
                <a:latin typeface="Arial"/>
                <a:cs typeface="Arial"/>
              </a:rPr>
              <a:t>review_count</a:t>
            </a:r>
            <a:r>
              <a:rPr lang="en-IN" sz="2400" spc="-5" dirty="0">
                <a:solidFill>
                  <a:srgbClr val="FFFFFF"/>
                </a:solidFill>
                <a:latin typeface="Arial"/>
                <a:cs typeface="Arial"/>
              </a:rPr>
              <a:t>"}}}])</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 "_id" : null, "count" : 38.5215704097329 }</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db.NLVCUser.aggregate</a:t>
            </a:r>
            <a:r>
              <a:rPr lang="en-IN" sz="2400" spc="-5" dirty="0">
                <a:solidFill>
                  <a:srgbClr val="FFFFFF"/>
                </a:solidFill>
                <a:latin typeface="Arial"/>
                <a:cs typeface="Arial"/>
              </a:rPr>
              <a:t>([{$group:{_</a:t>
            </a:r>
            <a:r>
              <a:rPr lang="en-IN" sz="2400" spc="-5" dirty="0" err="1">
                <a:solidFill>
                  <a:srgbClr val="FFFFFF"/>
                </a:solidFill>
                <a:latin typeface="Arial"/>
                <a:cs typeface="Arial"/>
              </a:rPr>
              <a:t>id:null,count</a:t>
            </a:r>
            <a:r>
              <a:rPr lang="en-IN" sz="2400" spc="-5" dirty="0">
                <a:solidFill>
                  <a:srgbClr val="FFFFFF"/>
                </a:solidFill>
                <a:latin typeface="Arial"/>
                <a:cs typeface="Arial"/>
              </a:rPr>
              <a:t>:{$</a:t>
            </a:r>
            <a:r>
              <a:rPr lang="en-IN" sz="2400" spc="-5" dirty="0" err="1">
                <a:solidFill>
                  <a:srgbClr val="FFFFFF"/>
                </a:solidFill>
                <a:latin typeface="Arial"/>
                <a:cs typeface="Arial"/>
              </a:rPr>
              <a:t>stdDevPop</a:t>
            </a:r>
            <a:r>
              <a:rPr lang="en-IN" sz="2400" spc="-5" dirty="0">
                <a:solidFill>
                  <a:srgbClr val="FFFFFF"/>
                </a:solidFill>
                <a:latin typeface="Arial"/>
                <a:cs typeface="Arial"/>
              </a:rPr>
              <a:t>:"$</a:t>
            </a:r>
            <a:r>
              <a:rPr lang="en-IN" sz="2400" spc="-5" dirty="0" err="1">
                <a:solidFill>
                  <a:srgbClr val="FFFFFF"/>
                </a:solidFill>
                <a:latin typeface="Arial"/>
                <a:cs typeface="Arial"/>
              </a:rPr>
              <a:t>review_count</a:t>
            </a:r>
            <a:r>
              <a:rPr lang="en-IN" sz="2400" spc="-5" dirty="0">
                <a:solidFill>
                  <a:srgbClr val="FFFFFF"/>
                </a:solidFill>
                <a:latin typeface="Arial"/>
                <a:cs typeface="Arial"/>
              </a:rPr>
              <a:t>"}}}])</a:t>
            </a: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 "_id" : null, "count" : 136.52953731917444 }</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1434208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228600" y="1371600"/>
            <a:ext cx="8458200" cy="7530266"/>
          </a:xfrm>
          <a:prstGeom prst="rect">
            <a:avLst/>
          </a:prstGeom>
        </p:spPr>
        <p:txBody>
          <a:bodyPr vert="horz" wrap="square" lIns="0" tIns="27939" rIns="0" bIns="0" rtlCol="0">
            <a:spAutoFit/>
          </a:bodyPr>
          <a:lstStyle/>
          <a:p>
            <a:pPr marL="12700" marR="67945">
              <a:lnSpc>
                <a:spcPts val="2850"/>
              </a:lnSpc>
              <a:spcBef>
                <a:spcPts val="219"/>
              </a:spcBef>
            </a:pPr>
            <a:r>
              <a:rPr lang="en-US" sz="2400" b="1" u="sng" spc="-5" dirty="0">
                <a:solidFill>
                  <a:srgbClr val="FFFFFF"/>
                </a:solidFill>
                <a:latin typeface="Arial"/>
                <a:cs typeface="Arial"/>
              </a:rPr>
              <a:t>Users with highest average stars (useful&gt;=67)(</a:t>
            </a:r>
            <a:r>
              <a:rPr lang="en-US" sz="2400" b="1" u="sng" spc="-5" dirty="0" err="1">
                <a:solidFill>
                  <a:srgbClr val="FFFFFF"/>
                </a:solidFill>
                <a:latin typeface="Arial"/>
                <a:cs typeface="Arial"/>
              </a:rPr>
              <a:t>yelping_since</a:t>
            </a:r>
            <a:r>
              <a:rPr lang="en-US" sz="2400" b="1" u="sng" spc="-5" dirty="0">
                <a:solidFill>
                  <a:srgbClr val="FFFFFF"/>
                </a:solidFill>
                <a:latin typeface="Arial"/>
                <a:cs typeface="Arial"/>
              </a:rPr>
              <a:t>&gt; 1 year)</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239F7C4C-6936-4926-B6D4-855545950495}"/>
              </a:ext>
            </a:extLst>
          </p:cNvPr>
          <p:cNvPicPr>
            <a:picLocks noChangeAspect="1"/>
          </p:cNvPicPr>
          <p:nvPr/>
        </p:nvPicPr>
        <p:blipFill>
          <a:blip r:embed="rId2"/>
          <a:stretch>
            <a:fillRect/>
          </a:stretch>
        </p:blipFill>
        <p:spPr>
          <a:xfrm>
            <a:off x="129303" y="2514600"/>
            <a:ext cx="8885393" cy="3886200"/>
          </a:xfrm>
          <a:prstGeom prst="rect">
            <a:avLst/>
          </a:prstGeom>
        </p:spPr>
      </p:pic>
    </p:spTree>
    <p:extLst>
      <p:ext uri="{BB962C8B-B14F-4D97-AF65-F5344CB8AC3E}">
        <p14:creationId xmlns:p14="http://schemas.microsoft.com/office/powerpoint/2010/main" val="4039573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228600" y="1371600"/>
            <a:ext cx="8458200" cy="9915534"/>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Oldest User</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Most Recent User</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Top 10 Old(2 years reviewing) frequent(50 reviews) users</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B04199EC-65F9-4B5C-89FA-B6BC1816FA21}"/>
              </a:ext>
            </a:extLst>
          </p:cNvPr>
          <p:cNvPicPr>
            <a:picLocks noChangeAspect="1"/>
          </p:cNvPicPr>
          <p:nvPr/>
        </p:nvPicPr>
        <p:blipFill>
          <a:blip r:embed="rId2"/>
          <a:stretch>
            <a:fillRect/>
          </a:stretch>
        </p:blipFill>
        <p:spPr>
          <a:xfrm>
            <a:off x="203981" y="2057400"/>
            <a:ext cx="8835081" cy="381000"/>
          </a:xfrm>
          <a:prstGeom prst="rect">
            <a:avLst/>
          </a:prstGeom>
        </p:spPr>
      </p:pic>
      <p:pic>
        <p:nvPicPr>
          <p:cNvPr id="6" name="Picture 5">
            <a:extLst>
              <a:ext uri="{FF2B5EF4-FFF2-40B4-BE49-F238E27FC236}">
                <a16:creationId xmlns:a16="http://schemas.microsoft.com/office/drawing/2014/main" id="{D96DD9A7-ADA4-4475-B9EB-5230D0058F9B}"/>
              </a:ext>
            </a:extLst>
          </p:cNvPr>
          <p:cNvPicPr>
            <a:picLocks noChangeAspect="1"/>
          </p:cNvPicPr>
          <p:nvPr/>
        </p:nvPicPr>
        <p:blipFill>
          <a:blip r:embed="rId3"/>
          <a:stretch>
            <a:fillRect/>
          </a:stretch>
        </p:blipFill>
        <p:spPr>
          <a:xfrm>
            <a:off x="228600" y="3223152"/>
            <a:ext cx="8686800" cy="411696"/>
          </a:xfrm>
          <a:prstGeom prst="rect">
            <a:avLst/>
          </a:prstGeom>
        </p:spPr>
      </p:pic>
      <p:pic>
        <p:nvPicPr>
          <p:cNvPr id="7" name="Picture 6">
            <a:extLst>
              <a:ext uri="{FF2B5EF4-FFF2-40B4-BE49-F238E27FC236}">
                <a16:creationId xmlns:a16="http://schemas.microsoft.com/office/drawing/2014/main" id="{7D64F0CB-CD48-4E23-AB6F-87E028106D77}"/>
              </a:ext>
            </a:extLst>
          </p:cNvPr>
          <p:cNvPicPr>
            <a:picLocks noChangeAspect="1"/>
          </p:cNvPicPr>
          <p:nvPr/>
        </p:nvPicPr>
        <p:blipFill>
          <a:blip r:embed="rId4"/>
          <a:stretch>
            <a:fillRect/>
          </a:stretch>
        </p:blipFill>
        <p:spPr>
          <a:xfrm>
            <a:off x="167639" y="4800600"/>
            <a:ext cx="8695816" cy="1604963"/>
          </a:xfrm>
          <a:prstGeom prst="rect">
            <a:avLst/>
          </a:prstGeom>
        </p:spPr>
      </p:pic>
    </p:spTree>
    <p:extLst>
      <p:ext uri="{BB962C8B-B14F-4D97-AF65-F5344CB8AC3E}">
        <p14:creationId xmlns:p14="http://schemas.microsoft.com/office/powerpoint/2010/main" val="1848510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MongoDB Metrics</a:t>
            </a:r>
            <a:endParaRPr spc="-5" dirty="0"/>
          </a:p>
        </p:txBody>
      </p:sp>
      <p:sp>
        <p:nvSpPr>
          <p:cNvPr id="3" name="object 3"/>
          <p:cNvSpPr txBox="1"/>
          <p:nvPr/>
        </p:nvSpPr>
        <p:spPr>
          <a:xfrm>
            <a:off x="105508" y="1791532"/>
            <a:ext cx="8458200" cy="7953458"/>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Top 10 most prolific users</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en-IN" sz="2400" spc="-5" dirty="0">
                <a:solidFill>
                  <a:srgbClr val="FFFFFF"/>
                </a:solidFill>
                <a:latin typeface="Arial"/>
                <a:cs typeface="Arial"/>
              </a:rPr>
              <a:t>Top 10 most verbose users</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E2ED668A-10B5-40A5-9E0B-F5828EC1CB86}"/>
              </a:ext>
            </a:extLst>
          </p:cNvPr>
          <p:cNvPicPr/>
          <p:nvPr/>
        </p:nvPicPr>
        <p:blipFill>
          <a:blip r:embed="rId2"/>
          <a:stretch>
            <a:fillRect/>
          </a:stretch>
        </p:blipFill>
        <p:spPr>
          <a:xfrm>
            <a:off x="457200" y="2438401"/>
            <a:ext cx="8077200" cy="1600200"/>
          </a:xfrm>
          <a:prstGeom prst="rect">
            <a:avLst/>
          </a:prstGeom>
        </p:spPr>
      </p:pic>
      <p:pic>
        <p:nvPicPr>
          <p:cNvPr id="7" name="Picture 6">
            <a:extLst>
              <a:ext uri="{FF2B5EF4-FFF2-40B4-BE49-F238E27FC236}">
                <a16:creationId xmlns:a16="http://schemas.microsoft.com/office/drawing/2014/main" id="{668C511F-9064-4F25-9CC5-0EE97A496AF2}"/>
              </a:ext>
            </a:extLst>
          </p:cNvPr>
          <p:cNvPicPr/>
          <p:nvPr/>
        </p:nvPicPr>
        <p:blipFill>
          <a:blip r:embed="rId3"/>
          <a:stretch>
            <a:fillRect/>
          </a:stretch>
        </p:blipFill>
        <p:spPr>
          <a:xfrm>
            <a:off x="457200" y="4778198"/>
            <a:ext cx="8106508" cy="1698802"/>
          </a:xfrm>
          <a:prstGeom prst="rect">
            <a:avLst/>
          </a:prstGeom>
        </p:spPr>
      </p:pic>
    </p:spTree>
    <p:extLst>
      <p:ext uri="{BB962C8B-B14F-4D97-AF65-F5344CB8AC3E}">
        <p14:creationId xmlns:p14="http://schemas.microsoft.com/office/powerpoint/2010/main" val="3521100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Helpfulness of a Review</a:t>
            </a:r>
            <a:endParaRPr spc="-5" dirty="0"/>
          </a:p>
        </p:txBody>
      </p:sp>
      <p:sp>
        <p:nvSpPr>
          <p:cNvPr id="3" name="object 3"/>
          <p:cNvSpPr txBox="1"/>
          <p:nvPr/>
        </p:nvSpPr>
        <p:spPr>
          <a:xfrm>
            <a:off x="105508" y="1791532"/>
            <a:ext cx="8458200" cy="9838590"/>
          </a:xfrm>
          <a:prstGeom prst="rect">
            <a:avLst/>
          </a:prstGeom>
        </p:spPr>
        <p:txBody>
          <a:bodyPr vert="horz" wrap="square" lIns="0" tIns="27939" rIns="0" bIns="0" rtlCol="0">
            <a:spAutoFit/>
          </a:bodyPr>
          <a:lstStyle/>
          <a:p>
            <a:pPr marL="12700" marR="67945">
              <a:lnSpc>
                <a:spcPts val="2850"/>
              </a:lnSpc>
              <a:spcBef>
                <a:spcPts val="219"/>
              </a:spcBef>
            </a:pPr>
            <a:r>
              <a:rPr lang="en-IN" sz="2400" b="1" u="sng" spc="-5" dirty="0">
                <a:solidFill>
                  <a:srgbClr val="FFFFFF"/>
                </a:solidFill>
                <a:latin typeface="Arial"/>
                <a:cs typeface="Arial"/>
              </a:rPr>
              <a:t>Text based helpfulness</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db.NLVCReview.aggregate</a:t>
            </a:r>
            <a:r>
              <a:rPr lang="en-IN" sz="2400" spc="-5" dirty="0">
                <a:solidFill>
                  <a:srgbClr val="FFFFFF"/>
                </a:solidFill>
                <a:latin typeface="Arial"/>
                <a:cs typeface="Arial"/>
              </a:rPr>
              <a:t>([{"$match": {$text: {$search : "visit recommend service parking customer delivery time -bitch", $</a:t>
            </a:r>
            <a:r>
              <a:rPr lang="en-IN" sz="2400" spc="-5" dirty="0" err="1">
                <a:solidFill>
                  <a:srgbClr val="FFFFFF"/>
                </a:solidFill>
                <a:latin typeface="Arial"/>
                <a:cs typeface="Arial"/>
              </a:rPr>
              <a:t>diacriticSensitive</a:t>
            </a:r>
            <a:r>
              <a:rPr lang="en-IN" sz="2400" spc="-5" dirty="0">
                <a:solidFill>
                  <a:srgbClr val="FFFFFF"/>
                </a:solidFill>
                <a:latin typeface="Arial"/>
                <a:cs typeface="Arial"/>
              </a:rPr>
              <a:t>: true}}}, {$group: {_id:{</a:t>
            </a:r>
            <a:r>
              <a:rPr lang="en-IN" sz="2400" spc="-5" dirty="0" err="1">
                <a:solidFill>
                  <a:srgbClr val="FFFFFF"/>
                </a:solidFill>
                <a:latin typeface="Arial"/>
                <a:cs typeface="Arial"/>
              </a:rPr>
              <a:t>review_id</a:t>
            </a:r>
            <a:r>
              <a:rPr lang="en-IN" sz="2400" spc="-5" dirty="0">
                <a:solidFill>
                  <a:srgbClr val="FFFFFF"/>
                </a:solidFill>
                <a:latin typeface="Arial"/>
                <a:cs typeface="Arial"/>
              </a:rPr>
              <a:t>:"$</a:t>
            </a:r>
            <a:r>
              <a:rPr lang="en-IN" sz="2400" spc="-5" dirty="0" err="1">
                <a:solidFill>
                  <a:srgbClr val="FFFFFF"/>
                </a:solidFill>
                <a:latin typeface="Arial"/>
                <a:cs typeface="Arial"/>
              </a:rPr>
              <a:t>review_id</a:t>
            </a:r>
            <a:r>
              <a:rPr lang="en-IN" sz="2400" spc="-5" dirty="0">
                <a:solidFill>
                  <a:srgbClr val="FFFFFF"/>
                </a:solidFill>
                <a:latin typeface="Arial"/>
                <a:cs typeface="Arial"/>
              </a:rPr>
              <a:t>"}}},{$project:{review_id:1,text:1, score: { $meta: "</a:t>
            </a:r>
            <a:r>
              <a:rPr lang="en-IN" sz="2400" spc="-5" dirty="0" err="1">
                <a:solidFill>
                  <a:srgbClr val="FFFFFF"/>
                </a:solidFill>
                <a:latin typeface="Arial"/>
                <a:cs typeface="Arial"/>
              </a:rPr>
              <a:t>textScore</a:t>
            </a:r>
            <a:r>
              <a:rPr lang="en-IN" sz="2400" spc="-5" dirty="0">
                <a:solidFill>
                  <a:srgbClr val="FFFFFF"/>
                </a:solidFill>
                <a:latin typeface="Arial"/>
                <a:cs typeface="Arial"/>
              </a:rPr>
              <a:t>"}}},{$sort:{score:-1}},{$limit: 10}])</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8" name="Picture 7">
            <a:extLst>
              <a:ext uri="{FF2B5EF4-FFF2-40B4-BE49-F238E27FC236}">
                <a16:creationId xmlns:a16="http://schemas.microsoft.com/office/drawing/2014/main" id="{E17D2C05-E62B-4951-84FA-0FD7A632BA27}"/>
              </a:ext>
            </a:extLst>
          </p:cNvPr>
          <p:cNvPicPr/>
          <p:nvPr/>
        </p:nvPicPr>
        <p:blipFill>
          <a:blip r:embed="rId2"/>
          <a:stretch>
            <a:fillRect/>
          </a:stretch>
        </p:blipFill>
        <p:spPr>
          <a:xfrm>
            <a:off x="304800" y="4267200"/>
            <a:ext cx="8458200" cy="2209800"/>
          </a:xfrm>
          <a:prstGeom prst="rect">
            <a:avLst/>
          </a:prstGeom>
        </p:spPr>
      </p:pic>
    </p:spTree>
    <p:extLst>
      <p:ext uri="{BB962C8B-B14F-4D97-AF65-F5344CB8AC3E}">
        <p14:creationId xmlns:p14="http://schemas.microsoft.com/office/powerpoint/2010/main" val="2043392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Helpfulness of a Review</a:t>
            </a:r>
            <a:endParaRPr spc="-5" dirty="0"/>
          </a:p>
        </p:txBody>
      </p:sp>
      <p:sp>
        <p:nvSpPr>
          <p:cNvPr id="3" name="object 3"/>
          <p:cNvSpPr txBox="1"/>
          <p:nvPr/>
        </p:nvSpPr>
        <p:spPr>
          <a:xfrm>
            <a:off x="228600" y="1600200"/>
            <a:ext cx="8458200" cy="11749369"/>
          </a:xfrm>
          <a:prstGeom prst="rect">
            <a:avLst/>
          </a:prstGeom>
        </p:spPr>
        <p:txBody>
          <a:bodyPr vert="horz" wrap="square" lIns="0" tIns="27939" rIns="0" bIns="0" rtlCol="0">
            <a:spAutoFit/>
          </a:bodyPr>
          <a:lstStyle/>
          <a:p>
            <a:pPr marL="12700" marR="67945">
              <a:lnSpc>
                <a:spcPts val="2850"/>
              </a:lnSpc>
              <a:spcBef>
                <a:spcPts val="219"/>
              </a:spcBef>
            </a:pPr>
            <a:r>
              <a:rPr lang="en-IN" sz="2400" b="1" u="sng" spc="-5" dirty="0">
                <a:solidFill>
                  <a:srgbClr val="FFFFFF"/>
                </a:solidFill>
                <a:latin typeface="Arial"/>
                <a:cs typeface="Arial"/>
              </a:rPr>
              <a:t>Text based helpfulness</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have created a unique indexing for the document text.</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After creating the indexing, we have used the $text method to search for helpful words like “visit recommend service parking customer delivery time” and exclude swear words like “bitch”.</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$text method by default ignores language-specific stop words, such as the and in English. </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also doing a diacritic sensitive search which includes accent marks as well.</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Based on the search for the helpful words, the $meta function calculates the text score for the text field.</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4122293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Helpfulness of a Review</a:t>
            </a:r>
            <a:endParaRPr spc="-5" dirty="0"/>
          </a:p>
        </p:txBody>
      </p:sp>
      <p:sp>
        <p:nvSpPr>
          <p:cNvPr id="3" name="object 3"/>
          <p:cNvSpPr txBox="1"/>
          <p:nvPr/>
        </p:nvSpPr>
        <p:spPr>
          <a:xfrm>
            <a:off x="246185" y="1371600"/>
            <a:ext cx="8458200" cy="9415397"/>
          </a:xfrm>
          <a:prstGeom prst="rect">
            <a:avLst/>
          </a:prstGeom>
        </p:spPr>
        <p:txBody>
          <a:bodyPr vert="horz" wrap="square" lIns="0" tIns="27939" rIns="0" bIns="0" rtlCol="0">
            <a:spAutoFit/>
          </a:bodyPr>
          <a:lstStyle/>
          <a:p>
            <a:pPr marL="12700" marR="67945">
              <a:lnSpc>
                <a:spcPts val="2850"/>
              </a:lnSpc>
              <a:spcBef>
                <a:spcPts val="219"/>
              </a:spcBef>
            </a:pPr>
            <a:r>
              <a:rPr lang="en-IN" sz="2400" b="1" u="sng" spc="-5" dirty="0">
                <a:solidFill>
                  <a:srgbClr val="FFFFFF"/>
                </a:solidFill>
                <a:latin typeface="Arial"/>
                <a:cs typeface="Arial"/>
              </a:rPr>
              <a:t>Non-Text based helpfulness</a:t>
            </a:r>
          </a:p>
          <a:p>
            <a:pPr marL="355600" marR="67945" indent="-342900">
              <a:lnSpc>
                <a:spcPts val="2850"/>
              </a:lnSpc>
              <a:spcBef>
                <a:spcPts val="219"/>
              </a:spcBef>
              <a:buFont typeface="Arial" panose="020B0604020202020204" pitchFamily="34" charset="0"/>
              <a:buChar char="•"/>
            </a:pPr>
            <a:r>
              <a:rPr lang="en-IN" sz="2400" spc="-5" dirty="0" err="1">
                <a:solidFill>
                  <a:srgbClr val="FFFFFF"/>
                </a:solidFill>
                <a:latin typeface="Arial"/>
                <a:cs typeface="Arial"/>
              </a:rPr>
              <a:t>db.NLVCReview.aggregate</a:t>
            </a:r>
            <a:r>
              <a:rPr lang="en-IN" sz="2400" spc="-5" dirty="0">
                <a:solidFill>
                  <a:srgbClr val="FFFFFF"/>
                </a:solidFill>
                <a:latin typeface="Arial"/>
                <a:cs typeface="Arial"/>
              </a:rPr>
              <a:t>([{$sort: { business_id:1,date:-1}},{$limit:50},{"$match": {stars: {$gte:2,$lte:4},useful:{$gte:4}}},{$group:{_id:{</a:t>
            </a:r>
            <a:r>
              <a:rPr lang="en-IN" sz="2400" spc="-5" dirty="0" err="1">
                <a:solidFill>
                  <a:srgbClr val="FFFFFF"/>
                </a:solidFill>
                <a:latin typeface="Arial"/>
                <a:cs typeface="Arial"/>
              </a:rPr>
              <a:t>business_id</a:t>
            </a:r>
            <a:r>
              <a:rPr lang="en-IN" sz="2400" spc="-5" dirty="0">
                <a:solidFill>
                  <a:srgbClr val="FFFFFF"/>
                </a:solidFill>
                <a:latin typeface="Arial"/>
                <a:cs typeface="Arial"/>
              </a:rPr>
              <a:t>:"$</a:t>
            </a:r>
            <a:r>
              <a:rPr lang="en-IN" sz="2400" spc="-5" dirty="0" err="1">
                <a:solidFill>
                  <a:srgbClr val="FFFFFF"/>
                </a:solidFill>
                <a:latin typeface="Arial"/>
                <a:cs typeface="Arial"/>
              </a:rPr>
              <a:t>business_id</a:t>
            </a:r>
            <a:r>
              <a:rPr lang="en-IN" sz="2400" spc="-5" dirty="0">
                <a:solidFill>
                  <a:srgbClr val="FFFFFF"/>
                </a:solidFill>
                <a:latin typeface="Arial"/>
                <a:cs typeface="Arial"/>
              </a:rPr>
              <a:t>"},reviews:{$push:{review:{</a:t>
            </a:r>
            <a:r>
              <a:rPr lang="en-IN" sz="2400" spc="-5" dirty="0" err="1">
                <a:solidFill>
                  <a:srgbClr val="FFFFFF"/>
                </a:solidFill>
                <a:latin typeface="Arial"/>
                <a:cs typeface="Arial"/>
              </a:rPr>
              <a:t>reviewText</a:t>
            </a:r>
            <a:r>
              <a:rPr lang="en-IN" sz="2400" spc="-5" dirty="0">
                <a:solidFill>
                  <a:srgbClr val="FFFFFF"/>
                </a:solidFill>
                <a:latin typeface="Arial"/>
                <a:cs typeface="Arial"/>
              </a:rPr>
              <a:t>:"$</a:t>
            </a:r>
            <a:r>
              <a:rPr lang="en-IN" sz="2400" spc="-5" dirty="0" err="1">
                <a:solidFill>
                  <a:srgbClr val="FFFFFF"/>
                </a:solidFill>
                <a:latin typeface="Arial"/>
                <a:cs typeface="Arial"/>
              </a:rPr>
              <a:t>text",rating</a:t>
            </a:r>
            <a:r>
              <a:rPr lang="en-IN" sz="2400" spc="-5" dirty="0">
                <a:solidFill>
                  <a:srgbClr val="FFFFFF"/>
                </a:solidFill>
                <a:latin typeface="Arial"/>
                <a:cs typeface="Arial"/>
              </a:rPr>
              <a:t>:"$stars"}}}}},{$project:{review:{$slice:["$reviews",10]}}}],{</a:t>
            </a:r>
            <a:r>
              <a:rPr lang="en-IN" sz="2400" spc="-5" dirty="0" err="1">
                <a:solidFill>
                  <a:srgbClr val="FFFFFF"/>
                </a:solidFill>
                <a:latin typeface="Arial"/>
                <a:cs typeface="Arial"/>
              </a:rPr>
              <a:t>allowDiskUse:true</a:t>
            </a:r>
            <a:r>
              <a:rPr lang="en-IN" sz="2400" spc="-5" dirty="0">
                <a:solidFill>
                  <a:srgbClr val="FFFFFF"/>
                </a:solidFill>
                <a:latin typeface="Arial"/>
                <a:cs typeface="Arial"/>
              </a:rPr>
              <a:t>}).pretty()</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AF8B0005-96E9-4566-B3FD-82EEAACF7267}"/>
              </a:ext>
            </a:extLst>
          </p:cNvPr>
          <p:cNvPicPr/>
          <p:nvPr/>
        </p:nvPicPr>
        <p:blipFill>
          <a:blip r:embed="rId2"/>
          <a:stretch>
            <a:fillRect/>
          </a:stretch>
        </p:blipFill>
        <p:spPr>
          <a:xfrm>
            <a:off x="360485" y="4094871"/>
            <a:ext cx="8229600" cy="2590800"/>
          </a:xfrm>
          <a:prstGeom prst="rect">
            <a:avLst/>
          </a:prstGeom>
        </p:spPr>
      </p:pic>
    </p:spTree>
    <p:extLst>
      <p:ext uri="{BB962C8B-B14F-4D97-AF65-F5344CB8AC3E}">
        <p14:creationId xmlns:p14="http://schemas.microsoft.com/office/powerpoint/2010/main" val="393121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a:t>
            </a:r>
            <a:endParaRPr spc="-5" dirty="0"/>
          </a:p>
        </p:txBody>
      </p:sp>
      <p:sp>
        <p:nvSpPr>
          <p:cNvPr id="3" name="object 3"/>
          <p:cNvSpPr txBox="1"/>
          <p:nvPr/>
        </p:nvSpPr>
        <p:spPr>
          <a:xfrm>
            <a:off x="381000" y="1013702"/>
            <a:ext cx="8382000" cy="5465598"/>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a:solidFill>
                  <a:srgbClr val="FFFFFF"/>
                </a:solidFill>
                <a:latin typeface="Arial"/>
                <a:cs typeface="Arial"/>
              </a:rPr>
              <a:t>Review</a:t>
            </a:r>
          </a:p>
          <a:p>
            <a:pPr marL="12700" marR="67945">
              <a:lnSpc>
                <a:spcPts val="2850"/>
              </a:lnSpc>
              <a:spcBef>
                <a:spcPts val="219"/>
              </a:spcBef>
            </a:pPr>
            <a:r>
              <a:rPr lang="en-IN" b="1" spc="-5" dirty="0">
                <a:solidFill>
                  <a:srgbClr val="FFFFFF"/>
                </a:solidFill>
                <a:latin typeface="Arial"/>
                <a:cs typeface="Arial"/>
              </a:rPr>
              <a:t>Our Observations: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Best example of</a:t>
            </a:r>
            <a:br>
              <a:rPr lang="en-IN" spc="-5" dirty="0">
                <a:solidFill>
                  <a:srgbClr val="FFFFFF"/>
                </a:solidFill>
                <a:latin typeface="Arial"/>
                <a:cs typeface="Arial"/>
              </a:rPr>
            </a:br>
            <a:r>
              <a:rPr lang="en-IN" spc="-5" dirty="0">
                <a:solidFill>
                  <a:srgbClr val="FFFFFF"/>
                </a:solidFill>
                <a:latin typeface="Arial"/>
                <a:cs typeface="Arial"/>
              </a:rPr>
              <a:t>referencing a document</a:t>
            </a:r>
            <a:br>
              <a:rPr lang="en-IN" spc="-5" dirty="0">
                <a:solidFill>
                  <a:srgbClr val="FFFFFF"/>
                </a:solidFill>
                <a:latin typeface="Arial"/>
                <a:cs typeface="Arial"/>
              </a:rPr>
            </a:br>
            <a:r>
              <a:rPr lang="en-IN" spc="-5" dirty="0">
                <a:solidFill>
                  <a:srgbClr val="FFFFFF"/>
                </a:solidFill>
                <a:latin typeface="Arial"/>
                <a:cs typeface="Arial"/>
              </a:rPr>
              <a:t>with other collections </a:t>
            </a:r>
            <a:br>
              <a:rPr lang="en-IN" spc="-5" dirty="0">
                <a:solidFill>
                  <a:srgbClr val="FFFFFF"/>
                </a:solidFill>
                <a:latin typeface="Arial"/>
                <a:cs typeface="Arial"/>
              </a:rPr>
            </a:br>
            <a:r>
              <a:rPr lang="en-IN" spc="-5" dirty="0">
                <a:solidFill>
                  <a:srgbClr val="FFFFFF"/>
                </a:solidFill>
                <a:latin typeface="Arial"/>
                <a:cs typeface="Arial"/>
              </a:rPr>
              <a:t>like business and user.</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Didn’t really need the funny and cool documents.</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spc="-5" dirty="0">
                <a:solidFill>
                  <a:srgbClr val="FFFFFF"/>
                </a:solidFill>
                <a:latin typeface="Arial"/>
                <a:cs typeface="Arial"/>
              </a:rPr>
              <a:t>Our Suggestions/Improvements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Added a new document called </a:t>
            </a:r>
            <a:r>
              <a:rPr lang="en-IN" spc="-5" dirty="0" err="1">
                <a:solidFill>
                  <a:srgbClr val="FFFFFF"/>
                </a:solidFill>
                <a:latin typeface="Arial"/>
                <a:cs typeface="Arial"/>
              </a:rPr>
              <a:t>review_comments</a:t>
            </a:r>
            <a:r>
              <a:rPr lang="en-IN" spc="-5" dirty="0">
                <a:solidFill>
                  <a:srgbClr val="FFFFFF"/>
                </a:solidFill>
                <a:latin typeface="Arial"/>
                <a:cs typeface="Arial"/>
              </a:rPr>
              <a:t> to take comments on each review just like Amazon.</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Referenced them with a newly created collection called comment.</a:t>
            </a: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6" name="Picture 5">
            <a:extLst>
              <a:ext uri="{FF2B5EF4-FFF2-40B4-BE49-F238E27FC236}">
                <a16:creationId xmlns:a16="http://schemas.microsoft.com/office/drawing/2014/main" id="{3E31D2F4-FA73-4C31-9EEA-36367A09CA55}"/>
              </a:ext>
            </a:extLst>
          </p:cNvPr>
          <p:cNvPicPr>
            <a:picLocks noChangeAspect="1"/>
          </p:cNvPicPr>
          <p:nvPr/>
        </p:nvPicPr>
        <p:blipFill>
          <a:blip r:embed="rId2"/>
          <a:stretch>
            <a:fillRect/>
          </a:stretch>
        </p:blipFill>
        <p:spPr>
          <a:xfrm>
            <a:off x="3124200" y="1143000"/>
            <a:ext cx="5810250" cy="2009775"/>
          </a:xfrm>
          <a:prstGeom prst="rect">
            <a:avLst/>
          </a:prstGeom>
        </p:spPr>
      </p:pic>
    </p:spTree>
    <p:extLst>
      <p:ext uri="{BB962C8B-B14F-4D97-AF65-F5344CB8AC3E}">
        <p14:creationId xmlns:p14="http://schemas.microsoft.com/office/powerpoint/2010/main" val="4135645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Helpfulness of a Review</a:t>
            </a:r>
            <a:endParaRPr spc="-5" dirty="0"/>
          </a:p>
        </p:txBody>
      </p:sp>
      <p:sp>
        <p:nvSpPr>
          <p:cNvPr id="3" name="object 3"/>
          <p:cNvSpPr txBox="1"/>
          <p:nvPr/>
        </p:nvSpPr>
        <p:spPr>
          <a:xfrm>
            <a:off x="246185" y="1371600"/>
            <a:ext cx="8458200" cy="10582383"/>
          </a:xfrm>
          <a:prstGeom prst="rect">
            <a:avLst/>
          </a:prstGeom>
        </p:spPr>
        <p:txBody>
          <a:bodyPr vert="horz" wrap="square" lIns="0" tIns="27939" rIns="0" bIns="0" rtlCol="0">
            <a:spAutoFit/>
          </a:bodyPr>
          <a:lstStyle/>
          <a:p>
            <a:pPr marL="12700" marR="67945">
              <a:lnSpc>
                <a:spcPts val="2850"/>
              </a:lnSpc>
              <a:spcBef>
                <a:spcPts val="219"/>
              </a:spcBef>
            </a:pPr>
            <a:r>
              <a:rPr lang="en-IN" sz="2400" b="1" u="sng" spc="-5" dirty="0">
                <a:solidFill>
                  <a:srgbClr val="FFFFFF"/>
                </a:solidFill>
                <a:latin typeface="Arial"/>
                <a:cs typeface="Arial"/>
              </a:rPr>
              <a:t>Non-Text based helpfulness</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For this query, we have used the overall rating, i.e. stars to be between 2 and 4.</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Second criteria is based on the review date. The latest reviews are only being taken.</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review date is calculated by sorting date in descending order and business identifier, i.e. </a:t>
            </a:r>
            <a:r>
              <a:rPr lang="en-US" sz="2400" spc="-5" dirty="0" err="1">
                <a:solidFill>
                  <a:srgbClr val="FFFFFF"/>
                </a:solidFill>
                <a:latin typeface="Arial"/>
                <a:cs typeface="Arial"/>
              </a:rPr>
              <a:t>business_id</a:t>
            </a:r>
            <a:r>
              <a:rPr lang="en-US" sz="2400" spc="-5" dirty="0">
                <a:solidFill>
                  <a:srgbClr val="FFFFFF"/>
                </a:solidFill>
                <a:latin typeface="Arial"/>
                <a:cs typeface="Arial"/>
              </a:rPr>
              <a:t> in ascending order. </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also selecting the reviews that have been voted useful by more than 4 votes.</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61800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Helpfulness of a Review</a:t>
            </a:r>
            <a:endParaRPr spc="-5" dirty="0"/>
          </a:p>
        </p:txBody>
      </p:sp>
      <p:sp>
        <p:nvSpPr>
          <p:cNvPr id="3" name="object 3"/>
          <p:cNvSpPr txBox="1"/>
          <p:nvPr/>
        </p:nvSpPr>
        <p:spPr>
          <a:xfrm>
            <a:off x="246185" y="1371600"/>
            <a:ext cx="8458200" cy="11249232"/>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text-based approach and non-text based approach are not in agreement for our current dataset.</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This is because there are many cases where a reviewer would have used helpful words to mention about his experience of visiting a business but it didn’t gain traction amongst the other users of Yelp and hence was not able to garner enough ratings or useful votes or maybe posted at an earlier date. </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In an ideal use-case, both the approaches should go hand-in-hand so as to validate one’s findings with the other’s.</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Also, to improve the helpfulness of a review we can add a comments collection to the dataset like we have done in our pseudo schema to provide another </a:t>
            </a:r>
            <a:r>
              <a:rPr lang="en-US" sz="2400" spc="-5" dirty="0" err="1">
                <a:solidFill>
                  <a:srgbClr val="FFFFFF"/>
                </a:solidFill>
                <a:latin typeface="Arial"/>
                <a:cs typeface="Arial"/>
              </a:rPr>
              <a:t>flavour</a:t>
            </a:r>
            <a:r>
              <a:rPr lang="en-US" sz="2400" spc="-5" dirty="0">
                <a:solidFill>
                  <a:srgbClr val="FFFFFF"/>
                </a:solidFill>
                <a:latin typeface="Arial"/>
                <a:cs typeface="Arial"/>
              </a:rPr>
              <a:t> towards knowing helpfulness for a review.</a:t>
            </a: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1236575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Review As a Mob</a:t>
            </a:r>
            <a:endParaRPr spc="-5" dirty="0"/>
          </a:p>
        </p:txBody>
      </p:sp>
      <p:sp>
        <p:nvSpPr>
          <p:cNvPr id="3" name="object 3"/>
          <p:cNvSpPr txBox="1"/>
          <p:nvPr/>
        </p:nvSpPr>
        <p:spPr>
          <a:xfrm>
            <a:off x="246185" y="1371600"/>
            <a:ext cx="8458200" cy="7478969"/>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MATCH (o1:User)-[r1]-&gt;(p1:Business)&lt;-[r2]-(o2:User)-[r3]-&gt;(p2:Business)&lt;-[r4]-(o1:User)where p1.business_id="6U8Yniq8cMQcedhs040ZoA“ RETURN o1,r1,p1,p2,r2,o2,r3,r4 LIMIT 50</a:t>
            </a: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71FA2EA3-EBC7-4790-B0FF-3E638EDE08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984594"/>
            <a:ext cx="6525065" cy="3721006"/>
          </a:xfrm>
          <a:prstGeom prst="rect">
            <a:avLst/>
          </a:prstGeom>
        </p:spPr>
      </p:pic>
    </p:spTree>
    <p:extLst>
      <p:ext uri="{BB962C8B-B14F-4D97-AF65-F5344CB8AC3E}">
        <p14:creationId xmlns:p14="http://schemas.microsoft.com/office/powerpoint/2010/main" val="203806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Review As a Mob</a:t>
            </a:r>
            <a:endParaRPr spc="-5" dirty="0"/>
          </a:p>
        </p:txBody>
      </p:sp>
      <p:sp>
        <p:nvSpPr>
          <p:cNvPr id="3" name="object 3"/>
          <p:cNvSpPr txBox="1"/>
          <p:nvPr/>
        </p:nvSpPr>
        <p:spPr>
          <a:xfrm>
            <a:off x="246185" y="1371600"/>
            <a:ext cx="8458200" cy="9364101"/>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representing all the group of users, who reviewed similar businesses, since our User1-Business1-User2-Business2-User1, type connection will give only those pair of Businesses which have at least 2 users in common.</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using a relationship between the nodes User and Business multiple times since we require group of users who have reviewed the same group of Businesses.</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Reviewing as a mob behavior is noticed through our query for some businesses but we can only be absolutely certain about it once we analyze the complete yelp dataset.</a:t>
            </a: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2256476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Geographical Proximity</a:t>
            </a:r>
            <a:endParaRPr spc="-5" dirty="0"/>
          </a:p>
        </p:txBody>
      </p:sp>
      <p:sp>
        <p:nvSpPr>
          <p:cNvPr id="3" name="object 3"/>
          <p:cNvSpPr txBox="1"/>
          <p:nvPr/>
        </p:nvSpPr>
        <p:spPr>
          <a:xfrm>
            <a:off x="246185" y="1371600"/>
            <a:ext cx="8458200" cy="10684975"/>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Match (b:Business)</a:t>
            </a:r>
          </a:p>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where b.postal_code = "61820"</a:t>
            </a:r>
          </a:p>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return stDev(b.stars)/avg(b.stars) as Coefficient_of_Variation</a:t>
            </a:r>
          </a:p>
          <a:p>
            <a:pPr marL="355600" marR="67945" indent="-342900">
              <a:lnSpc>
                <a:spcPts val="2850"/>
              </a:lnSpc>
              <a:spcBef>
                <a:spcPts val="219"/>
              </a:spcBef>
              <a:buFont typeface="Arial" panose="020B0604020202020204" pitchFamily="34" charset="0"/>
              <a:buChar char="•"/>
            </a:pPr>
            <a:endParaRPr lang="pt-BR"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pt-BR"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Match (b:Business)</a:t>
            </a:r>
          </a:p>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where b.postal_code = "61821"</a:t>
            </a:r>
          </a:p>
          <a:p>
            <a:pPr marL="355600" marR="67945" indent="-342900">
              <a:lnSpc>
                <a:spcPts val="2850"/>
              </a:lnSpc>
              <a:spcBef>
                <a:spcPts val="219"/>
              </a:spcBef>
              <a:buFont typeface="Arial" panose="020B0604020202020204" pitchFamily="34" charset="0"/>
              <a:buChar char="•"/>
            </a:pPr>
            <a:r>
              <a:rPr lang="pt-BR" sz="2400" spc="-5" dirty="0">
                <a:solidFill>
                  <a:srgbClr val="FFFFFF"/>
                </a:solidFill>
                <a:latin typeface="Arial"/>
                <a:cs typeface="Arial"/>
              </a:rPr>
              <a:t>return stDev(b.stars)/avg(b.stars) as Coefficient_of_Variation</a:t>
            </a:r>
          </a:p>
          <a:p>
            <a:pPr marL="355600" marR="67945" indent="-342900">
              <a:lnSpc>
                <a:spcPts val="2850"/>
              </a:lnSpc>
              <a:spcBef>
                <a:spcPts val="219"/>
              </a:spcBef>
              <a:buFont typeface="Arial" panose="020B0604020202020204" pitchFamily="34" charset="0"/>
              <a:buChar char="•"/>
            </a:pPr>
            <a:endParaRPr lang="pt-BR"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1827656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Geographical Proximity</a:t>
            </a:r>
            <a:endParaRPr spc="-5" dirty="0"/>
          </a:p>
        </p:txBody>
      </p:sp>
      <p:sp>
        <p:nvSpPr>
          <p:cNvPr id="3" name="object 3"/>
          <p:cNvSpPr txBox="1"/>
          <p:nvPr/>
        </p:nvSpPr>
        <p:spPr>
          <a:xfrm>
            <a:off x="246185" y="1371600"/>
            <a:ext cx="8458200" cy="9017852"/>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calculating the coefficient of Variation(CV) also known as relative standard deviation (RSD).</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The coefficient of Variation is a matrix which is defined as a measure of relative variability. It is the ratio of the standard deviation to the mean (average).</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We are calculating these only for the postal code 61820. </a:t>
            </a:r>
          </a:p>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If CV is less than 1, like in our case, it means that the ratings are not much varied in that particular geographical proximity. </a:t>
            </a: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Tree>
    <p:extLst>
      <p:ext uri="{BB962C8B-B14F-4D97-AF65-F5344CB8AC3E}">
        <p14:creationId xmlns:p14="http://schemas.microsoft.com/office/powerpoint/2010/main" val="1827794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Analytics</a:t>
            </a:r>
            <a:br>
              <a:rPr lang="en-IN" spc="-10" dirty="0"/>
            </a:br>
            <a:r>
              <a:rPr lang="en-IN" u="sng" spc="-10" dirty="0"/>
              <a:t>Geographical Proximity</a:t>
            </a:r>
            <a:endParaRPr spc="-5" dirty="0"/>
          </a:p>
        </p:txBody>
      </p:sp>
      <p:sp>
        <p:nvSpPr>
          <p:cNvPr id="3" name="object 3"/>
          <p:cNvSpPr txBox="1"/>
          <p:nvPr/>
        </p:nvSpPr>
        <p:spPr>
          <a:xfrm>
            <a:off x="246185" y="1371600"/>
            <a:ext cx="8458200" cy="6337631"/>
          </a:xfrm>
          <a:prstGeom prst="rect">
            <a:avLst/>
          </a:prstGeom>
        </p:spPr>
        <p:txBody>
          <a:bodyPr vert="horz" wrap="square" lIns="0" tIns="27939" rIns="0" bIns="0" rtlCol="0">
            <a:spAutoFit/>
          </a:bodyPr>
          <a:lstStyle/>
          <a:p>
            <a:pPr marL="355600" marR="67945" indent="-342900">
              <a:lnSpc>
                <a:spcPts val="2850"/>
              </a:lnSpc>
              <a:spcBef>
                <a:spcPts val="219"/>
              </a:spcBef>
              <a:buFont typeface="Arial" panose="020B0604020202020204" pitchFamily="34" charset="0"/>
              <a:buChar char="•"/>
            </a:pPr>
            <a:r>
              <a:rPr lang="en-US" sz="2400" spc="-5" dirty="0">
                <a:solidFill>
                  <a:srgbClr val="FFFFFF"/>
                </a:solidFill>
                <a:latin typeface="Arial"/>
                <a:cs typeface="Arial"/>
              </a:rPr>
              <a:t>Our value of 0.27 indicates that this region has uniformity in business ratings.</a:t>
            </a:r>
            <a:endParaRPr lang="pt-BR"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z="2400" spc="-5" dirty="0">
              <a:solidFill>
                <a:srgbClr val="FFFFFF"/>
              </a:solidFill>
              <a:latin typeface="Arial"/>
              <a:cs typeface="Arial"/>
            </a:endParaRPr>
          </a:p>
          <a:p>
            <a:pPr marL="355600" marR="67945" indent="-342900">
              <a:lnSpc>
                <a:spcPts val="2850"/>
              </a:lnSpc>
              <a:spcBef>
                <a:spcPts val="219"/>
              </a:spcBef>
              <a:buFont typeface="Arial" panose="020B0604020202020204" pitchFamily="34" charset="0"/>
              <a:buChar char="•"/>
            </a:pPr>
            <a:endParaRPr lang="en-IN" sz="2400"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B5FA783A-1F40-4044-9903-3D319E13D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13" y="2887893"/>
            <a:ext cx="8858573" cy="2583267"/>
          </a:xfrm>
          <a:prstGeom prst="rect">
            <a:avLst/>
          </a:prstGeom>
        </p:spPr>
      </p:pic>
    </p:spTree>
    <p:extLst>
      <p:ext uri="{BB962C8B-B14F-4D97-AF65-F5344CB8AC3E}">
        <p14:creationId xmlns:p14="http://schemas.microsoft.com/office/powerpoint/2010/main" val="3260103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SAS</a:t>
            </a:r>
            <a:endParaRPr spc="-5" dirty="0"/>
          </a:p>
        </p:txBody>
      </p:sp>
      <p:sp>
        <p:nvSpPr>
          <p:cNvPr id="3" name="object 3"/>
          <p:cNvSpPr txBox="1"/>
          <p:nvPr/>
        </p:nvSpPr>
        <p:spPr>
          <a:xfrm>
            <a:off x="381000" y="1013702"/>
            <a:ext cx="8382000" cy="2387832"/>
          </a:xfrm>
          <a:prstGeom prst="rect">
            <a:avLst/>
          </a:prstGeom>
        </p:spPr>
        <p:txBody>
          <a:bodyPr vert="horz" wrap="square" lIns="0" tIns="27939" rIns="0" bIns="0" rtlCol="0">
            <a:spAutoFit/>
          </a:bodyPr>
          <a:lstStyle/>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sp>
        <p:nvSpPr>
          <p:cNvPr id="6" name="TextBox 5"/>
          <p:cNvSpPr txBox="1"/>
          <p:nvPr/>
        </p:nvSpPr>
        <p:spPr>
          <a:xfrm>
            <a:off x="533400" y="4953000"/>
            <a:ext cx="838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a:t>
            </a:r>
            <a:r>
              <a:rPr lang="en-US" b="1" dirty="0">
                <a:solidFill>
                  <a:schemeClr val="bg1"/>
                </a:solidFill>
              </a:rPr>
              <a:t>text parsing</a:t>
            </a:r>
            <a:r>
              <a:rPr lang="en-US" dirty="0">
                <a:solidFill>
                  <a:schemeClr val="bg1"/>
                </a:solidFill>
              </a:rPr>
              <a:t>, we parsed through the whole dataset and found out the words that were irrelevant for the analysis of reviews. So, in order to process our data, text parsing </a:t>
            </a:r>
            <a:r>
              <a:rPr lang="en-US" dirty="0" err="1">
                <a:solidFill>
                  <a:schemeClr val="bg1"/>
                </a:solidFill>
              </a:rPr>
              <a:t>pallete</a:t>
            </a:r>
            <a:r>
              <a:rPr lang="en-US" dirty="0">
                <a:solidFill>
                  <a:schemeClr val="bg1"/>
                </a:solidFill>
              </a:rPr>
              <a:t> helped us reduce our dataset by removing those type of words.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a:t>
            </a:r>
            <a:r>
              <a:rPr lang="en-US" b="1" dirty="0">
                <a:solidFill>
                  <a:schemeClr val="bg1"/>
                </a:solidFill>
              </a:rPr>
              <a:t>text filtering, </a:t>
            </a:r>
            <a:r>
              <a:rPr lang="en-US" dirty="0">
                <a:solidFill>
                  <a:schemeClr val="bg1"/>
                </a:solidFill>
              </a:rPr>
              <a:t>we filtered out all parts of speech except adjectives and defined synonyms for words that have the similar meaning.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98714"/>
            <a:ext cx="8079499" cy="4191000"/>
          </a:xfrm>
          <a:prstGeom prst="rect">
            <a:avLst/>
          </a:prstGeom>
        </p:spPr>
      </p:pic>
    </p:spTree>
    <p:extLst>
      <p:ext uri="{BB962C8B-B14F-4D97-AF65-F5344CB8AC3E}">
        <p14:creationId xmlns:p14="http://schemas.microsoft.com/office/powerpoint/2010/main" val="1073154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SAS</a:t>
            </a:r>
            <a:endParaRPr spc="-5" dirty="0"/>
          </a:p>
        </p:txBody>
      </p:sp>
      <p:sp>
        <p:nvSpPr>
          <p:cNvPr id="3" name="object 3"/>
          <p:cNvSpPr txBox="1"/>
          <p:nvPr/>
        </p:nvSpPr>
        <p:spPr>
          <a:xfrm>
            <a:off x="381000" y="1013702"/>
            <a:ext cx="8382000" cy="2387832"/>
          </a:xfrm>
          <a:prstGeom prst="rect">
            <a:avLst/>
          </a:prstGeom>
        </p:spPr>
        <p:txBody>
          <a:bodyPr vert="horz" wrap="square" lIns="0" tIns="27939" rIns="0" bIns="0" rtlCol="0">
            <a:spAutoFit/>
          </a:bodyPr>
          <a:lstStyle/>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124200"/>
            <a:ext cx="3649980" cy="2895600"/>
          </a:xfrm>
          <a:prstGeom prst="rect">
            <a:avLst/>
          </a:prstGeom>
        </p:spPr>
      </p:pic>
      <p:sp>
        <p:nvSpPr>
          <p:cNvPr id="5" name="TextBox 4"/>
          <p:cNvSpPr txBox="1"/>
          <p:nvPr/>
        </p:nvSpPr>
        <p:spPr>
          <a:xfrm>
            <a:off x="718002" y="1295400"/>
            <a:ext cx="7696200" cy="1200329"/>
          </a:xfrm>
          <a:prstGeom prst="rect">
            <a:avLst/>
          </a:prstGeom>
          <a:noFill/>
        </p:spPr>
        <p:txBody>
          <a:bodyPr wrap="square" rtlCol="0">
            <a:spAutoFit/>
          </a:bodyPr>
          <a:lstStyle/>
          <a:p>
            <a:r>
              <a:rPr lang="en-US" sz="2400" dirty="0">
                <a:solidFill>
                  <a:schemeClr val="bg1"/>
                </a:solidFill>
                <a:latin typeface="Arial" charset="0"/>
                <a:ea typeface="Arial" charset="0"/>
                <a:cs typeface="Arial" charset="0"/>
              </a:rPr>
              <a:t>Text cluster help us cluster documents into disjoined sets of documents and report on the descriptive terms for those clusters.</a:t>
            </a:r>
          </a:p>
        </p:txBody>
      </p:sp>
    </p:spTree>
    <p:extLst>
      <p:ext uri="{BB962C8B-B14F-4D97-AF65-F5344CB8AC3E}">
        <p14:creationId xmlns:p14="http://schemas.microsoft.com/office/powerpoint/2010/main" val="1308373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SAS</a:t>
            </a:r>
            <a:endParaRPr spc="-5" dirty="0"/>
          </a:p>
        </p:txBody>
      </p:sp>
      <p:sp>
        <p:nvSpPr>
          <p:cNvPr id="3" name="object 3"/>
          <p:cNvSpPr txBox="1"/>
          <p:nvPr/>
        </p:nvSpPr>
        <p:spPr>
          <a:xfrm>
            <a:off x="381000" y="1013702"/>
            <a:ext cx="8382000" cy="2387832"/>
          </a:xfrm>
          <a:prstGeom prst="rect">
            <a:avLst/>
          </a:prstGeom>
        </p:spPr>
        <p:txBody>
          <a:bodyPr vert="horz" wrap="square" lIns="0" tIns="27939" rIns="0" bIns="0" rtlCol="0">
            <a:spAutoFit/>
          </a:bodyPr>
          <a:lstStyle/>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pc="-5" dirty="0">
              <a:solidFill>
                <a:srgbClr val="FFFFFF"/>
              </a:solidFill>
              <a:latin typeface="Arial"/>
              <a:cs typeface="Arial"/>
            </a:endParaRPr>
          </a:p>
          <a:p>
            <a:pPr marL="298450" marR="67945" indent="-285750">
              <a:lnSpc>
                <a:spcPts val="2850"/>
              </a:lnSpc>
              <a:spcBef>
                <a:spcPts val="219"/>
              </a:spcBef>
              <a:buFont typeface="Arial" panose="020B0604020202020204" pitchFamily="34" charset="0"/>
              <a:buChar char="•"/>
            </a:pPr>
            <a:endParaRPr lang="en-IN" spc="-5" dirty="0">
              <a:solidFill>
                <a:srgbClr val="FFFFFF"/>
              </a:solidFill>
              <a:latin typeface="Arial"/>
              <a:cs typeface="Arial"/>
            </a:endParaRP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90800"/>
            <a:ext cx="6743700" cy="4135757"/>
          </a:xfrm>
          <a:prstGeom prst="rect">
            <a:avLst/>
          </a:prstGeom>
        </p:spPr>
      </p:pic>
      <p:sp>
        <p:nvSpPr>
          <p:cNvPr id="6" name="TextBox 5"/>
          <p:cNvSpPr txBox="1"/>
          <p:nvPr/>
        </p:nvSpPr>
        <p:spPr>
          <a:xfrm>
            <a:off x="990600" y="1013702"/>
            <a:ext cx="7162800" cy="1015663"/>
          </a:xfrm>
          <a:prstGeom prst="rect">
            <a:avLst/>
          </a:prstGeom>
          <a:noFill/>
        </p:spPr>
        <p:txBody>
          <a:bodyPr wrap="square" rtlCol="0">
            <a:spAutoFit/>
          </a:bodyPr>
          <a:lstStyle/>
          <a:p>
            <a:r>
              <a:rPr lang="en-US" sz="2000" dirty="0">
                <a:solidFill>
                  <a:schemeClr val="bg1"/>
                </a:solidFill>
                <a:latin typeface="Arial" charset="0"/>
                <a:ea typeface="Arial" charset="0"/>
                <a:cs typeface="Arial" charset="0"/>
              </a:rPr>
              <a:t>Text topic can help us explore the document collection by automatically associating terms and documents according to both discovered and user-defined topics</a:t>
            </a:r>
          </a:p>
        </p:txBody>
      </p:sp>
    </p:spTree>
    <p:extLst>
      <p:ext uri="{BB962C8B-B14F-4D97-AF65-F5344CB8AC3E}">
        <p14:creationId xmlns:p14="http://schemas.microsoft.com/office/powerpoint/2010/main" val="100077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a:t>
            </a:r>
            <a:endParaRPr spc="-5" dirty="0"/>
          </a:p>
        </p:txBody>
      </p:sp>
      <p:sp>
        <p:nvSpPr>
          <p:cNvPr id="3" name="object 3"/>
          <p:cNvSpPr txBox="1"/>
          <p:nvPr/>
        </p:nvSpPr>
        <p:spPr>
          <a:xfrm>
            <a:off x="381000" y="1013702"/>
            <a:ext cx="8382000" cy="4721804"/>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a:solidFill>
                  <a:srgbClr val="FFFFFF"/>
                </a:solidFill>
                <a:latin typeface="Arial"/>
                <a:cs typeface="Arial"/>
              </a:rPr>
              <a:t>User</a:t>
            </a:r>
          </a:p>
          <a:p>
            <a:pPr marL="12700" marR="67945">
              <a:lnSpc>
                <a:spcPts val="2850"/>
              </a:lnSpc>
              <a:spcBef>
                <a:spcPts val="219"/>
              </a:spcBef>
            </a:pPr>
            <a:r>
              <a:rPr lang="en-IN" b="1" spc="-5" dirty="0">
                <a:solidFill>
                  <a:srgbClr val="FFFFFF"/>
                </a:solidFill>
                <a:latin typeface="Arial"/>
                <a:cs typeface="Arial"/>
              </a:rPr>
              <a:t>Our Observations: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Friends array is too big in size which results in memory</a:t>
            </a:r>
            <a:br>
              <a:rPr lang="en-IN" spc="-5" dirty="0">
                <a:solidFill>
                  <a:srgbClr val="FFFFFF"/>
                </a:solidFill>
                <a:latin typeface="Arial"/>
                <a:cs typeface="Arial"/>
              </a:rPr>
            </a:br>
            <a:r>
              <a:rPr lang="en-IN" spc="-5" dirty="0">
                <a:solidFill>
                  <a:srgbClr val="FFFFFF"/>
                </a:solidFill>
                <a:latin typeface="Arial"/>
                <a:cs typeface="Arial"/>
              </a:rPr>
              <a:t>issues. Diverts towards a social media experience.</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Multiple types of compliments.</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spc="-5" dirty="0">
                <a:solidFill>
                  <a:srgbClr val="FFFFFF"/>
                </a:solidFill>
                <a:latin typeface="Arial"/>
                <a:cs typeface="Arial"/>
              </a:rPr>
              <a:t>Our Suggestions/Improvements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Compliments should a document array.</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Added new documents badges and location to improve</a:t>
            </a:r>
            <a:br>
              <a:rPr lang="en-IN" spc="-5" dirty="0">
                <a:solidFill>
                  <a:srgbClr val="FFFFFF"/>
                </a:solidFill>
                <a:latin typeface="Arial"/>
                <a:cs typeface="Arial"/>
              </a:rPr>
            </a:br>
            <a:r>
              <a:rPr lang="en-IN" spc="-5" dirty="0">
                <a:solidFill>
                  <a:srgbClr val="FFFFFF"/>
                </a:solidFill>
                <a:latin typeface="Arial"/>
                <a:cs typeface="Arial"/>
              </a:rPr>
              <a:t>the helpfulness of a review or a review comment.</a:t>
            </a: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E13200A2-7971-4F9F-AC32-7CCB6B1A41F6}"/>
              </a:ext>
            </a:extLst>
          </p:cNvPr>
          <p:cNvPicPr>
            <a:picLocks noChangeAspect="1"/>
          </p:cNvPicPr>
          <p:nvPr/>
        </p:nvPicPr>
        <p:blipFill>
          <a:blip r:embed="rId2"/>
          <a:stretch>
            <a:fillRect/>
          </a:stretch>
        </p:blipFill>
        <p:spPr>
          <a:xfrm>
            <a:off x="6248400" y="1013702"/>
            <a:ext cx="2733675" cy="5114925"/>
          </a:xfrm>
          <a:prstGeom prst="rect">
            <a:avLst/>
          </a:prstGeom>
        </p:spPr>
      </p:pic>
    </p:spTree>
    <p:extLst>
      <p:ext uri="{BB962C8B-B14F-4D97-AF65-F5344CB8AC3E}">
        <p14:creationId xmlns:p14="http://schemas.microsoft.com/office/powerpoint/2010/main" val="4016225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431" y="1296761"/>
            <a:ext cx="2264569" cy="1245513"/>
          </a:xfrm>
          <a:prstGeom prst="rect">
            <a:avLst/>
          </a:prstGeom>
        </p:spPr>
      </p:pic>
      <p:sp>
        <p:nvSpPr>
          <p:cNvPr id="3" name="TextBox 2"/>
          <p:cNvSpPr txBox="1"/>
          <p:nvPr/>
        </p:nvSpPr>
        <p:spPr>
          <a:xfrm>
            <a:off x="400793" y="3299555"/>
            <a:ext cx="2386940" cy="300082"/>
          </a:xfrm>
          <a:prstGeom prst="rect">
            <a:avLst/>
          </a:prstGeom>
          <a:noFill/>
        </p:spPr>
        <p:txBody>
          <a:bodyPr wrap="square" rtlCol="0">
            <a:spAutoFit/>
          </a:bodyPr>
          <a:lstStyle/>
          <a:p>
            <a:pPr defTabSz="342900"/>
            <a:r>
              <a:rPr lang="en-US" sz="1350" b="1" u="sng" dirty="0">
                <a:solidFill>
                  <a:prstClr val="white"/>
                </a:solidFill>
                <a:latin typeface="Century Gothic" panose="020B0502020202020204"/>
              </a:rPr>
              <a:t>Meal-O-Drama Restaurant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372" y="1930241"/>
            <a:ext cx="2057400" cy="1369314"/>
          </a:xfrm>
          <a:prstGeom prst="rect">
            <a:avLst/>
          </a:prstGeom>
        </p:spPr>
      </p:pic>
      <p:sp>
        <p:nvSpPr>
          <p:cNvPr id="6" name="TextBox 5"/>
          <p:cNvSpPr txBox="1"/>
          <p:nvPr/>
        </p:nvSpPr>
        <p:spPr>
          <a:xfrm>
            <a:off x="1597057" y="3517614"/>
            <a:ext cx="1119622" cy="507831"/>
          </a:xfrm>
          <a:prstGeom prst="rect">
            <a:avLst/>
          </a:prstGeom>
          <a:noFill/>
        </p:spPr>
        <p:txBody>
          <a:bodyPr wrap="square" rtlCol="0">
            <a:spAutoFit/>
          </a:bodyPr>
          <a:lstStyle/>
          <a:p>
            <a:pPr defTabSz="342900"/>
            <a:r>
              <a:rPr lang="en-US" sz="1350" dirty="0">
                <a:solidFill>
                  <a:prstClr val="white"/>
                </a:solidFill>
                <a:latin typeface="Century Gothic" panose="020B0502020202020204"/>
              </a:rPr>
              <a:t>555 reviews</a:t>
            </a:r>
          </a:p>
        </p:txBody>
      </p:sp>
      <p:sp>
        <p:nvSpPr>
          <p:cNvPr id="9" name="TextBox 8"/>
          <p:cNvSpPr txBox="1"/>
          <p:nvPr/>
        </p:nvSpPr>
        <p:spPr>
          <a:xfrm>
            <a:off x="2787733" y="1913790"/>
            <a:ext cx="1710188" cy="1546577"/>
          </a:xfrm>
          <a:prstGeom prst="rect">
            <a:avLst/>
          </a:prstGeom>
          <a:noFill/>
        </p:spPr>
        <p:txBody>
          <a:bodyPr wrap="square" rtlCol="0">
            <a:spAutoFit/>
          </a:bodyPr>
          <a:lstStyle/>
          <a:p>
            <a:pPr defTabSz="342900"/>
            <a:r>
              <a:rPr lang="en-US" sz="1050" dirty="0">
                <a:solidFill>
                  <a:prstClr val="white"/>
                </a:solidFill>
                <a:latin typeface="Century Gothic" panose="020B0502020202020204"/>
              </a:rPr>
              <a:t>Hours:</a:t>
            </a:r>
          </a:p>
          <a:p>
            <a:pPr defTabSz="342900"/>
            <a:r>
              <a:rPr lang="en-US" sz="1050" dirty="0">
                <a:solidFill>
                  <a:prstClr val="white"/>
                </a:solidFill>
                <a:latin typeface="Century Gothic" panose="020B0502020202020204"/>
              </a:rPr>
              <a:t>Monday:10:00-21:00</a:t>
            </a:r>
          </a:p>
          <a:p>
            <a:pPr defTabSz="342900"/>
            <a:r>
              <a:rPr lang="en-US" sz="1050" dirty="0">
                <a:solidFill>
                  <a:prstClr val="white"/>
                </a:solidFill>
                <a:latin typeface="Century Gothic" panose="020B0502020202020204"/>
              </a:rPr>
              <a:t>Tuesday:10:00-21:00</a:t>
            </a:r>
          </a:p>
          <a:p>
            <a:pPr defTabSz="342900"/>
            <a:r>
              <a:rPr lang="en-US" sz="1050" dirty="0">
                <a:solidFill>
                  <a:prstClr val="white"/>
                </a:solidFill>
                <a:latin typeface="Century Gothic" panose="020B0502020202020204"/>
              </a:rPr>
              <a:t>Wednesday:10:00-21:00</a:t>
            </a:r>
          </a:p>
          <a:p>
            <a:pPr defTabSz="342900"/>
            <a:r>
              <a:rPr lang="en-US" sz="1050" dirty="0">
                <a:solidFill>
                  <a:prstClr val="white"/>
                </a:solidFill>
                <a:latin typeface="Century Gothic" panose="020B0502020202020204"/>
              </a:rPr>
              <a:t>Thursday:10:00-21:00</a:t>
            </a:r>
          </a:p>
          <a:p>
            <a:pPr defTabSz="342900"/>
            <a:r>
              <a:rPr lang="en-US" sz="1050" dirty="0">
                <a:solidFill>
                  <a:prstClr val="white"/>
                </a:solidFill>
                <a:latin typeface="Century Gothic" panose="020B0502020202020204"/>
              </a:rPr>
              <a:t>Friday:10:00-21:00</a:t>
            </a:r>
          </a:p>
          <a:p>
            <a:pPr defTabSz="342900"/>
            <a:r>
              <a:rPr lang="en-US" sz="1050" dirty="0">
                <a:solidFill>
                  <a:prstClr val="white"/>
                </a:solidFill>
                <a:latin typeface="Century Gothic" panose="020B0502020202020204"/>
              </a:rPr>
              <a:t>Saturday:10:00-21:00</a:t>
            </a:r>
          </a:p>
          <a:p>
            <a:pPr defTabSz="342900"/>
            <a:r>
              <a:rPr lang="en-US" sz="1050" dirty="0">
                <a:solidFill>
                  <a:prstClr val="white"/>
                </a:solidFill>
                <a:latin typeface="Century Gothic" panose="020B0502020202020204"/>
              </a:rPr>
              <a:t>Sunday:11:00-18:00</a:t>
            </a:r>
          </a:p>
        </p:txBody>
      </p:sp>
      <p:sp>
        <p:nvSpPr>
          <p:cNvPr id="10" name="TextBox 9"/>
          <p:cNvSpPr txBox="1"/>
          <p:nvPr/>
        </p:nvSpPr>
        <p:spPr>
          <a:xfrm>
            <a:off x="4739882" y="1909214"/>
            <a:ext cx="1821656" cy="1592744"/>
          </a:xfrm>
          <a:prstGeom prst="rect">
            <a:avLst/>
          </a:prstGeom>
          <a:noFill/>
        </p:spPr>
        <p:txBody>
          <a:bodyPr wrap="square" rtlCol="0">
            <a:spAutoFit/>
          </a:bodyPr>
          <a:lstStyle/>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err="1">
                <a:solidFill>
                  <a:prstClr val="white"/>
                </a:solidFill>
                <a:latin typeface="Century Gothic" panose="020B0502020202020204"/>
              </a:rPr>
              <a:t>Pokestop</a:t>
            </a:r>
            <a:r>
              <a:rPr lang="en-US" sz="1050" dirty="0">
                <a:solidFill>
                  <a:prstClr val="white"/>
                </a:solidFill>
                <a:latin typeface="Century Gothic" panose="020B0502020202020204"/>
              </a:rPr>
              <a:t> </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Wheelchair</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Accessible</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No Alcohol</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Smoking Area</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Live Sports Screening</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Valet Parking</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a:solidFill>
                  <a:prstClr val="white"/>
                </a:solidFill>
                <a:latin typeface="Century Gothic" panose="020B0502020202020204"/>
              </a:rPr>
              <a:t>Private Dining</a:t>
            </a:r>
          </a:p>
          <a:p>
            <a:pPr defTabSz="342900"/>
            <a:r>
              <a:rPr lang="en-US" sz="1050" dirty="0">
                <a:solidFill>
                  <a:prstClr val="white"/>
                </a:solidFill>
                <a:latin typeface="Century Gothic" panose="020B0502020202020204"/>
              </a:rPr>
              <a:t>✓</a:t>
            </a:r>
            <a:r>
              <a:rPr lang="en-US" sz="1050" b="1" dirty="0">
                <a:solidFill>
                  <a:prstClr val="white"/>
                </a:solidFill>
                <a:latin typeface="Century Gothic" panose="020B0502020202020204"/>
              </a:rPr>
              <a:t> </a:t>
            </a:r>
            <a:r>
              <a:rPr lang="en-US" sz="1050" dirty="0" err="1">
                <a:solidFill>
                  <a:prstClr val="white"/>
                </a:solidFill>
                <a:latin typeface="Century Gothic" panose="020B0502020202020204"/>
              </a:rPr>
              <a:t>Wi-fi</a:t>
            </a:r>
            <a:endParaRPr lang="en-US" sz="1050" dirty="0">
              <a:solidFill>
                <a:prstClr val="white"/>
              </a:solidFill>
              <a:latin typeface="Century Gothic" panose="020B0502020202020204"/>
            </a:endParaRPr>
          </a:p>
          <a:p>
            <a:pPr defTabSz="342900"/>
            <a:endParaRPr lang="en-US" sz="1350" dirty="0">
              <a:solidFill>
                <a:prstClr val="white"/>
              </a:solidFill>
              <a:latin typeface="Century Gothic" panose="020B0502020202020204"/>
            </a:endParaRPr>
          </a:p>
        </p:txBody>
      </p:sp>
      <p:sp>
        <p:nvSpPr>
          <p:cNvPr id="11" name="TextBox 10"/>
          <p:cNvSpPr txBox="1"/>
          <p:nvPr/>
        </p:nvSpPr>
        <p:spPr>
          <a:xfrm>
            <a:off x="2798449" y="3547707"/>
            <a:ext cx="1091324" cy="461665"/>
          </a:xfrm>
          <a:prstGeom prst="rect">
            <a:avLst/>
          </a:prstGeom>
          <a:noFill/>
        </p:spPr>
        <p:txBody>
          <a:bodyPr wrap="square" rtlCol="0">
            <a:spAutoFit/>
          </a:bodyPr>
          <a:lstStyle/>
          <a:p>
            <a:pPr defTabSz="342900"/>
            <a:r>
              <a:rPr lang="en-US" sz="1200" dirty="0">
                <a:solidFill>
                  <a:srgbClr val="4A9BDC"/>
                </a:solidFill>
                <a:latin typeface="Century Gothic" panose="020B0502020202020204"/>
              </a:rPr>
              <a:t>✓Delivery</a:t>
            </a:r>
          </a:p>
          <a:p>
            <a:pPr defTabSz="342900"/>
            <a:endParaRPr lang="en-US" sz="1200" dirty="0">
              <a:solidFill>
                <a:srgbClr val="4A9BDC"/>
              </a:solidFill>
              <a:latin typeface="Century Gothic" panose="020B0502020202020204"/>
            </a:endParaRPr>
          </a:p>
        </p:txBody>
      </p:sp>
      <p:sp>
        <p:nvSpPr>
          <p:cNvPr id="12" name="TextBox 11"/>
          <p:cNvSpPr txBox="1"/>
          <p:nvPr/>
        </p:nvSpPr>
        <p:spPr>
          <a:xfrm>
            <a:off x="3754530" y="3574090"/>
            <a:ext cx="1120595" cy="484748"/>
          </a:xfrm>
          <a:prstGeom prst="rect">
            <a:avLst/>
          </a:prstGeom>
          <a:noFill/>
        </p:spPr>
        <p:txBody>
          <a:bodyPr wrap="square" rtlCol="0">
            <a:spAutoFit/>
          </a:bodyPr>
          <a:lstStyle/>
          <a:p>
            <a:pPr defTabSz="342900"/>
            <a:r>
              <a:rPr lang="en-US" sz="1200" dirty="0">
                <a:solidFill>
                  <a:srgbClr val="4A9BDC"/>
                </a:solidFill>
                <a:latin typeface="Century Gothic" panose="020B0502020202020204"/>
              </a:rPr>
              <a:t>✓Drive Thru</a:t>
            </a:r>
          </a:p>
          <a:p>
            <a:pPr defTabSz="342900"/>
            <a:endParaRPr lang="en-US" sz="1350" dirty="0">
              <a:solidFill>
                <a:prstClr val="white"/>
              </a:solidFill>
              <a:latin typeface="Century Gothic" panose="020B0502020202020204"/>
            </a:endParaRPr>
          </a:p>
        </p:txBody>
      </p:sp>
      <p:sp>
        <p:nvSpPr>
          <p:cNvPr id="13" name="TextBox 12"/>
          <p:cNvSpPr txBox="1"/>
          <p:nvPr/>
        </p:nvSpPr>
        <p:spPr>
          <a:xfrm>
            <a:off x="4750597" y="3576555"/>
            <a:ext cx="1251086" cy="461665"/>
          </a:xfrm>
          <a:prstGeom prst="rect">
            <a:avLst/>
          </a:prstGeom>
          <a:noFill/>
        </p:spPr>
        <p:txBody>
          <a:bodyPr wrap="square" rtlCol="0">
            <a:spAutoFit/>
          </a:bodyPr>
          <a:lstStyle>
            <a:defPPr>
              <a:defRPr lang="en-US"/>
            </a:defPPr>
            <a:lvl1pPr>
              <a:defRPr sz="1600">
                <a:solidFill>
                  <a:schemeClr val="accent6"/>
                </a:solidFill>
              </a:defRPr>
            </a:lvl1pPr>
          </a:lstStyle>
          <a:p>
            <a:pPr defTabSz="342900"/>
            <a:r>
              <a:rPr lang="mr-IN" sz="1200" dirty="0">
                <a:solidFill>
                  <a:srgbClr val="4A9BDC"/>
                </a:solidFill>
                <a:latin typeface="Century Gothic" panose="020B0502020202020204"/>
                <a:cs typeface="Mangal" panose="02040503050203030202" pitchFamily="18" charset="0"/>
              </a:rPr>
              <a:t>✓24-7</a:t>
            </a:r>
            <a:r>
              <a:rPr lang="en-US" sz="1200" dirty="0">
                <a:solidFill>
                  <a:srgbClr val="4A9BDC"/>
                </a:solidFill>
                <a:latin typeface="Century Gothic" panose="020B0502020202020204"/>
              </a:rPr>
              <a:t> O</a:t>
            </a:r>
            <a:r>
              <a:rPr lang="mr-IN" sz="1200" dirty="0" err="1">
                <a:solidFill>
                  <a:srgbClr val="4A9BDC"/>
                </a:solidFill>
                <a:latin typeface="Century Gothic" panose="020B0502020202020204"/>
                <a:cs typeface="Mangal" panose="02040503050203030202" pitchFamily="18" charset="0"/>
              </a:rPr>
              <a:t>pen</a:t>
            </a:r>
            <a:endParaRPr lang="mr-IN" sz="1200" dirty="0">
              <a:solidFill>
                <a:srgbClr val="4A9BDC"/>
              </a:solidFill>
              <a:latin typeface="Century Gothic" panose="020B0502020202020204"/>
              <a:cs typeface="Mangal" panose="02040503050203030202" pitchFamily="18" charset="0"/>
            </a:endParaRPr>
          </a:p>
          <a:p>
            <a:pPr defTabSz="342900"/>
            <a:endParaRPr lang="en-US" sz="1200" dirty="0">
              <a:solidFill>
                <a:srgbClr val="4A9BDC"/>
              </a:solidFill>
              <a:latin typeface="Century Gothic" panose="020B0502020202020204"/>
            </a:endParaRPr>
          </a:p>
        </p:txBody>
      </p:sp>
      <p:sp>
        <p:nvSpPr>
          <p:cNvPr id="14" name="TextBox 13"/>
          <p:cNvSpPr txBox="1"/>
          <p:nvPr/>
        </p:nvSpPr>
        <p:spPr>
          <a:xfrm>
            <a:off x="488372" y="4015135"/>
            <a:ext cx="5801701" cy="1361911"/>
          </a:xfrm>
          <a:prstGeom prst="rect">
            <a:avLst/>
          </a:prstGeom>
          <a:noFill/>
        </p:spPr>
        <p:txBody>
          <a:bodyPr wrap="square" rtlCol="0">
            <a:spAutoFit/>
          </a:bodyPr>
          <a:lstStyle/>
          <a:p>
            <a:pPr defTabSz="342900"/>
            <a:r>
              <a:rPr lang="en-US" sz="1050" i="1" dirty="0">
                <a:solidFill>
                  <a:prstClr val="white"/>
                </a:solidFill>
                <a:latin typeface="Century Gothic" panose="020B0502020202020204"/>
              </a:rPr>
              <a:t>Most helpful Reviews</a:t>
            </a:r>
            <a:r>
              <a:rPr lang="en-US" sz="1050" dirty="0">
                <a:solidFill>
                  <a:prstClr val="white"/>
                </a:solidFill>
                <a:latin typeface="Century Gothic" panose="020B0502020202020204"/>
              </a:rPr>
              <a:t>:</a:t>
            </a:r>
          </a:p>
          <a:p>
            <a:pPr defTabSz="342900"/>
            <a:r>
              <a:rPr lang="en-US" sz="1050" dirty="0">
                <a:solidFill>
                  <a:prstClr val="white"/>
                </a:solidFill>
                <a:latin typeface="Century Gothic" panose="020B0502020202020204"/>
              </a:rPr>
              <a:t>**“The </a:t>
            </a:r>
            <a:r>
              <a:rPr lang="en-US" sz="1050" b="1" dirty="0">
                <a:solidFill>
                  <a:prstClr val="white"/>
                </a:solidFill>
                <a:latin typeface="Century Gothic" panose="020B0502020202020204"/>
              </a:rPr>
              <a:t>fried chicken </a:t>
            </a:r>
            <a:r>
              <a:rPr lang="en-US" sz="1050" dirty="0">
                <a:solidFill>
                  <a:prstClr val="white"/>
                </a:solidFill>
                <a:latin typeface="Century Gothic" panose="020B0502020202020204"/>
              </a:rPr>
              <a:t>was melt in your mouth delicious and had a side of lobster mac n cheese, YUM.”</a:t>
            </a:r>
          </a:p>
          <a:p>
            <a:pPr defTabSz="342900"/>
            <a:r>
              <a:rPr lang="en-US" sz="1050" dirty="0">
                <a:solidFill>
                  <a:prstClr val="white"/>
                </a:solidFill>
                <a:latin typeface="Century Gothic" panose="020B0502020202020204"/>
              </a:rPr>
              <a:t>**“Delicious appetizers, the </a:t>
            </a:r>
            <a:r>
              <a:rPr lang="en-US" sz="1050" b="1" dirty="0">
                <a:solidFill>
                  <a:prstClr val="white"/>
                </a:solidFill>
                <a:latin typeface="Century Gothic" panose="020B0502020202020204"/>
              </a:rPr>
              <a:t>lobster wontons</a:t>
            </a:r>
            <a:r>
              <a:rPr lang="en-US" sz="1050" dirty="0">
                <a:solidFill>
                  <a:prstClr val="white"/>
                </a:solidFill>
                <a:latin typeface="Century Gothic" panose="020B0502020202020204"/>
              </a:rPr>
              <a:t> are to die for, I mean who doesn't love lobster, cheese, caviar and a mango sauce.” </a:t>
            </a:r>
          </a:p>
          <a:p>
            <a:pPr defTabSz="342900"/>
            <a:r>
              <a:rPr lang="en-US" sz="1050" dirty="0">
                <a:solidFill>
                  <a:prstClr val="white"/>
                </a:solidFill>
                <a:latin typeface="Century Gothic" panose="020B0502020202020204"/>
              </a:rPr>
              <a:t>**“I had the </a:t>
            </a:r>
            <a:r>
              <a:rPr lang="en-US" sz="1050" b="1" dirty="0">
                <a:solidFill>
                  <a:prstClr val="white"/>
                </a:solidFill>
                <a:latin typeface="Century Gothic" panose="020B0502020202020204"/>
              </a:rPr>
              <a:t>seafood spring rolls, lemon grass mussels, coconut shrimps and lobster wontons</a:t>
            </a:r>
            <a:r>
              <a:rPr lang="en-US" sz="1050" dirty="0">
                <a:solidFill>
                  <a:prstClr val="white"/>
                </a:solidFill>
                <a:latin typeface="Century Gothic" panose="020B0502020202020204"/>
              </a:rPr>
              <a:t>.”</a:t>
            </a:r>
          </a:p>
          <a:p>
            <a:pPr defTabSz="342900"/>
            <a:endParaRPr lang="en-US" sz="900" dirty="0">
              <a:solidFill>
                <a:prstClr val="white"/>
              </a:solidFill>
              <a:latin typeface="Century Gothic" panose="020B0502020202020204"/>
            </a:endParaRPr>
          </a:p>
        </p:txBody>
      </p:sp>
      <p:sp>
        <p:nvSpPr>
          <p:cNvPr id="15" name="TextBox 14"/>
          <p:cNvSpPr txBox="1"/>
          <p:nvPr/>
        </p:nvSpPr>
        <p:spPr>
          <a:xfrm>
            <a:off x="6862509" y="2836153"/>
            <a:ext cx="2311000" cy="1061829"/>
          </a:xfrm>
          <a:prstGeom prst="rect">
            <a:avLst/>
          </a:prstGeom>
          <a:noFill/>
        </p:spPr>
        <p:txBody>
          <a:bodyPr wrap="square" rtlCol="0">
            <a:spAutoFit/>
          </a:bodyPr>
          <a:lstStyle/>
          <a:p>
            <a:pPr defTabSz="342900"/>
            <a:r>
              <a:rPr lang="en-US" sz="1200" dirty="0">
                <a:solidFill>
                  <a:prstClr val="white"/>
                </a:solidFill>
                <a:latin typeface="Century Gothic" panose="020B0502020202020204"/>
              </a:rPr>
              <a:t>Address: 691 Richmond Rd, Richmond Heights. OH, 44143</a:t>
            </a:r>
          </a:p>
          <a:p>
            <a:pPr defTabSz="342900"/>
            <a:endParaRPr lang="en-US" sz="1350" dirty="0">
              <a:solidFill>
                <a:prstClr val="white"/>
              </a:solidFill>
              <a:latin typeface="Century Gothic" panose="020B0502020202020204"/>
            </a:endParaRPr>
          </a:p>
          <a:p>
            <a:pPr defTabSz="342900"/>
            <a:endParaRPr lang="en-US" sz="1350" dirty="0">
              <a:solidFill>
                <a:prstClr val="white"/>
              </a:solidFill>
              <a:latin typeface="Century Gothic" panose="020B0502020202020204"/>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8305" y="2876347"/>
            <a:ext cx="210389" cy="21038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6531" y="3547707"/>
            <a:ext cx="1516856" cy="1392980"/>
          </a:xfrm>
          <a:prstGeom prst="rect">
            <a:avLst/>
          </a:prstGeom>
        </p:spPr>
      </p:pic>
      <p:sp>
        <p:nvSpPr>
          <p:cNvPr id="20" name="TextBox 19"/>
          <p:cNvSpPr txBox="1"/>
          <p:nvPr/>
        </p:nvSpPr>
        <p:spPr>
          <a:xfrm>
            <a:off x="488371" y="3540172"/>
            <a:ext cx="1190456" cy="300082"/>
          </a:xfrm>
          <a:prstGeom prst="rect">
            <a:avLst/>
          </a:prstGeom>
          <a:noFill/>
        </p:spPr>
        <p:txBody>
          <a:bodyPr wrap="square" rtlCol="0">
            <a:spAutoFit/>
          </a:bodyPr>
          <a:lstStyle/>
          <a:p>
            <a:pPr algn="ctr" defTabSz="342900"/>
            <a:r>
              <a:rPr lang="en-US" sz="1350" dirty="0">
                <a:solidFill>
                  <a:prstClr val="white"/>
                </a:solidFill>
                <a:latin typeface="Century Gothic" panose="020B0502020202020204"/>
              </a:rPr>
              <a:t>4.0/5</a:t>
            </a:r>
          </a:p>
        </p:txBody>
      </p:sp>
    </p:spTree>
    <p:extLst>
      <p:ext uri="{BB962C8B-B14F-4D97-AF65-F5344CB8AC3E}">
        <p14:creationId xmlns:p14="http://schemas.microsoft.com/office/powerpoint/2010/main" val="1161078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431" y="1296761"/>
            <a:ext cx="2264569" cy="1245513"/>
          </a:xfrm>
          <a:prstGeom prst="rect">
            <a:avLst/>
          </a:prstGeom>
        </p:spPr>
      </p:pic>
      <p:sp>
        <p:nvSpPr>
          <p:cNvPr id="7" name="TextBox 6"/>
          <p:cNvSpPr txBox="1"/>
          <p:nvPr/>
        </p:nvSpPr>
        <p:spPr>
          <a:xfrm>
            <a:off x="2968228" y="1403747"/>
            <a:ext cx="3032522" cy="369332"/>
          </a:xfrm>
          <a:prstGeom prst="rect">
            <a:avLst/>
          </a:prstGeom>
          <a:noFill/>
        </p:spPr>
        <p:txBody>
          <a:bodyPr wrap="square" rtlCol="0">
            <a:spAutoFit/>
          </a:bodyPr>
          <a:lstStyle/>
          <a:p>
            <a:pPr algn="ctr" defTabSz="342900"/>
            <a:r>
              <a:rPr lang="en-US" u="sng" dirty="0">
                <a:solidFill>
                  <a:prstClr val="white"/>
                </a:solidFill>
                <a:latin typeface="Century Gothic" panose="020B0502020202020204"/>
              </a:rPr>
              <a:t>Reviews</a:t>
            </a:r>
            <a:endParaRPr lang="en-US" sz="1350" u="sng" dirty="0">
              <a:solidFill>
                <a:prstClr val="white"/>
              </a:solidFill>
              <a:latin typeface="Century Gothic" panose="020B0502020202020204"/>
            </a:endParaRPr>
          </a:p>
        </p:txBody>
      </p:sp>
      <p:sp>
        <p:nvSpPr>
          <p:cNvPr id="8" name="TextBox 7"/>
          <p:cNvSpPr txBox="1"/>
          <p:nvPr/>
        </p:nvSpPr>
        <p:spPr>
          <a:xfrm>
            <a:off x="375047" y="2078831"/>
            <a:ext cx="5775722" cy="1638910"/>
          </a:xfrm>
          <a:prstGeom prst="rect">
            <a:avLst/>
          </a:prstGeom>
          <a:noFill/>
        </p:spPr>
        <p:txBody>
          <a:bodyPr wrap="square" rtlCol="0">
            <a:spAutoFit/>
          </a:bodyPr>
          <a:lstStyle/>
          <a:p>
            <a:pPr defTabSz="342900"/>
            <a:r>
              <a:rPr lang="en-US" sz="1350" dirty="0">
                <a:solidFill>
                  <a:prstClr val="white"/>
                </a:solidFill>
                <a:latin typeface="Century Gothic" panose="020B0502020202020204"/>
              </a:rPr>
              <a:t>Most Recent Reviews:</a:t>
            </a:r>
          </a:p>
          <a:p>
            <a:pPr defTabSz="342900"/>
            <a:endParaRPr lang="en-US" sz="13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John Nerd: 3.6/5</a:t>
            </a:r>
          </a:p>
          <a:p>
            <a:pPr defTabSz="342900"/>
            <a:r>
              <a:rPr lang="en-US" sz="1050" i="1" dirty="0">
                <a:solidFill>
                  <a:prstClr val="white"/>
                </a:solidFill>
                <a:latin typeface="Century Gothic" panose="020B0502020202020204"/>
              </a:rPr>
              <a:t>The </a:t>
            </a:r>
            <a:r>
              <a:rPr lang="en-US" sz="1050" b="1" i="1" dirty="0">
                <a:solidFill>
                  <a:prstClr val="white"/>
                </a:solidFill>
                <a:latin typeface="Century Gothic" panose="020B0502020202020204"/>
              </a:rPr>
              <a:t>sweet potato waffle</a:t>
            </a:r>
            <a:r>
              <a:rPr lang="en-US" sz="1050" i="1" dirty="0">
                <a:solidFill>
                  <a:prstClr val="white"/>
                </a:solidFill>
                <a:latin typeface="Century Gothic" panose="020B0502020202020204"/>
              </a:rPr>
              <a:t> and chicken entree was amazingly delicious all the way down to the side fruit and the whipped cheese crème</a:t>
            </a:r>
          </a:p>
          <a:p>
            <a:pPr defTabSz="342900"/>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Crass Green: 4.2/5</a:t>
            </a:r>
          </a:p>
          <a:p>
            <a:pPr defTabSz="342900"/>
            <a:r>
              <a:rPr lang="en-US" sz="1050" i="1" dirty="0">
                <a:solidFill>
                  <a:prstClr val="white"/>
                </a:solidFill>
                <a:latin typeface="Century Gothic" panose="020B0502020202020204"/>
              </a:rPr>
              <a:t>The </a:t>
            </a:r>
            <a:r>
              <a:rPr lang="en-US" sz="1050" b="1" i="1" dirty="0">
                <a:solidFill>
                  <a:prstClr val="white"/>
                </a:solidFill>
                <a:latin typeface="Century Gothic" panose="020B0502020202020204"/>
              </a:rPr>
              <a:t>sea bass </a:t>
            </a:r>
            <a:r>
              <a:rPr lang="en-US" sz="1050" i="1" dirty="0">
                <a:solidFill>
                  <a:prstClr val="white"/>
                </a:solidFill>
                <a:latin typeface="Century Gothic" panose="020B0502020202020204"/>
              </a:rPr>
              <a:t>came with sun dried tomato, asparagus, artichoke heart </a:t>
            </a:r>
            <a:r>
              <a:rPr lang="en-US" sz="1050" i="1" dirty="0" err="1">
                <a:solidFill>
                  <a:prstClr val="white"/>
                </a:solidFill>
                <a:latin typeface="Century Gothic" panose="020B0502020202020204"/>
              </a:rPr>
              <a:t>blanco</a:t>
            </a:r>
            <a:r>
              <a:rPr lang="en-US" sz="1050" i="1" dirty="0">
                <a:solidFill>
                  <a:prstClr val="white"/>
                </a:solidFill>
                <a:latin typeface="Century Gothic" panose="020B0502020202020204"/>
              </a:rPr>
              <a:t>, and decorated with a quail egg on the top</a:t>
            </a:r>
            <a:r>
              <a:rPr lang="en-US" sz="1050" dirty="0">
                <a:solidFill>
                  <a:prstClr val="white"/>
                </a:solidFill>
                <a:latin typeface="Century Gothic" panose="020B0502020202020204"/>
              </a:rPr>
              <a:t>.</a:t>
            </a:r>
          </a:p>
        </p:txBody>
      </p:sp>
      <p:sp>
        <p:nvSpPr>
          <p:cNvPr id="16" name="TextBox 15"/>
          <p:cNvSpPr txBox="1"/>
          <p:nvPr/>
        </p:nvSpPr>
        <p:spPr>
          <a:xfrm>
            <a:off x="6418660" y="2542275"/>
            <a:ext cx="2561034" cy="2031325"/>
          </a:xfrm>
          <a:prstGeom prst="rect">
            <a:avLst/>
          </a:prstGeom>
          <a:noFill/>
        </p:spPr>
        <p:txBody>
          <a:bodyPr wrap="square" rtlCol="0">
            <a:spAutoFit/>
          </a:bodyPr>
          <a:lstStyle/>
          <a:p>
            <a:pPr defTabSz="342900"/>
            <a:r>
              <a:rPr lang="en-US" sz="1050" dirty="0">
                <a:solidFill>
                  <a:prstClr val="white"/>
                </a:solidFill>
                <a:latin typeface="Century Gothic" panose="020B0502020202020204"/>
              </a:rPr>
              <a:t>Most prolific Reviewers:</a:t>
            </a:r>
          </a:p>
          <a:p>
            <a:pPr defTabSz="342900"/>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Bran Julia</a:t>
            </a:r>
          </a:p>
          <a:p>
            <a:pPr defTabSz="342900"/>
            <a:r>
              <a:rPr lang="en-US" sz="1050" dirty="0" err="1">
                <a:solidFill>
                  <a:prstClr val="white"/>
                </a:solidFill>
                <a:latin typeface="Century Gothic" panose="020B0502020202020204"/>
              </a:rPr>
              <a:t>J.Chambers</a:t>
            </a:r>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Kristin B.</a:t>
            </a:r>
          </a:p>
          <a:p>
            <a:pPr defTabSz="342900"/>
            <a:r>
              <a:rPr lang="en-US" sz="1050" dirty="0">
                <a:solidFill>
                  <a:prstClr val="white"/>
                </a:solidFill>
                <a:latin typeface="Century Gothic" panose="020B0502020202020204"/>
              </a:rPr>
              <a:t>Jane Hopper</a:t>
            </a:r>
          </a:p>
          <a:p>
            <a:pPr defTabSz="342900"/>
            <a:r>
              <a:rPr lang="en-US" sz="1050" dirty="0">
                <a:solidFill>
                  <a:prstClr val="white"/>
                </a:solidFill>
                <a:latin typeface="Century Gothic" panose="020B0502020202020204"/>
              </a:rPr>
              <a:t>Steve Harrington</a:t>
            </a:r>
          </a:p>
          <a:p>
            <a:pPr defTabSz="342900"/>
            <a:r>
              <a:rPr lang="en-US" sz="1050" dirty="0">
                <a:solidFill>
                  <a:prstClr val="white"/>
                </a:solidFill>
                <a:latin typeface="Century Gothic" panose="020B0502020202020204"/>
              </a:rPr>
              <a:t>Karen</a:t>
            </a:r>
          </a:p>
          <a:p>
            <a:pPr defTabSz="342900"/>
            <a:r>
              <a:rPr lang="en-US" sz="1050" dirty="0">
                <a:solidFill>
                  <a:prstClr val="white"/>
                </a:solidFill>
                <a:latin typeface="Century Gothic" panose="020B0502020202020204"/>
              </a:rPr>
              <a:t>Mike</a:t>
            </a:r>
          </a:p>
          <a:p>
            <a:pPr defTabSz="342900"/>
            <a:r>
              <a:rPr lang="en-US" sz="1050" dirty="0">
                <a:solidFill>
                  <a:prstClr val="white"/>
                </a:solidFill>
                <a:latin typeface="Century Gothic" panose="020B0502020202020204"/>
              </a:rPr>
              <a:t>Natalia Dyer</a:t>
            </a:r>
          </a:p>
          <a:p>
            <a:pPr defTabSz="342900"/>
            <a:r>
              <a:rPr lang="en-US" sz="1050" dirty="0">
                <a:solidFill>
                  <a:prstClr val="white"/>
                </a:solidFill>
                <a:latin typeface="Century Gothic" panose="020B0502020202020204"/>
              </a:rPr>
              <a:t>Bob Newby</a:t>
            </a:r>
          </a:p>
          <a:p>
            <a:pPr defTabSz="342900"/>
            <a:r>
              <a:rPr lang="en-US" sz="1050" dirty="0">
                <a:solidFill>
                  <a:prstClr val="white"/>
                </a:solidFill>
                <a:latin typeface="Century Gothic" panose="020B0502020202020204"/>
              </a:rPr>
              <a:t>Chief Hopper</a:t>
            </a:r>
          </a:p>
        </p:txBody>
      </p:sp>
      <p:sp>
        <p:nvSpPr>
          <p:cNvPr id="20" name="TextBox 19"/>
          <p:cNvSpPr txBox="1"/>
          <p:nvPr/>
        </p:nvSpPr>
        <p:spPr>
          <a:xfrm>
            <a:off x="6418660" y="4704160"/>
            <a:ext cx="2035969" cy="577081"/>
          </a:xfrm>
          <a:prstGeom prst="rect">
            <a:avLst/>
          </a:prstGeom>
          <a:noFill/>
        </p:spPr>
        <p:txBody>
          <a:bodyPr wrap="square" rtlCol="0">
            <a:spAutoFit/>
          </a:bodyPr>
          <a:lstStyle/>
          <a:p>
            <a:pPr defTabSz="342900"/>
            <a:r>
              <a:rPr lang="en-US" sz="1050" dirty="0">
                <a:solidFill>
                  <a:prstClr val="white"/>
                </a:solidFill>
                <a:latin typeface="Century Gothic" panose="020B0502020202020204"/>
              </a:rPr>
              <a:t>Oldest Reviewer:</a:t>
            </a:r>
          </a:p>
          <a:p>
            <a:pPr defTabSz="342900"/>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Christopher Nolan</a:t>
            </a:r>
          </a:p>
        </p:txBody>
      </p:sp>
      <p:sp>
        <p:nvSpPr>
          <p:cNvPr id="21" name="TextBox 20"/>
          <p:cNvSpPr txBox="1"/>
          <p:nvPr/>
        </p:nvSpPr>
        <p:spPr>
          <a:xfrm>
            <a:off x="375047" y="4146948"/>
            <a:ext cx="5872163" cy="1685077"/>
          </a:xfrm>
          <a:prstGeom prst="rect">
            <a:avLst/>
          </a:prstGeom>
          <a:noFill/>
        </p:spPr>
        <p:txBody>
          <a:bodyPr wrap="square" rtlCol="0">
            <a:spAutoFit/>
          </a:bodyPr>
          <a:lstStyle/>
          <a:p>
            <a:pPr defTabSz="342900"/>
            <a:r>
              <a:rPr lang="en-US" sz="1350" dirty="0">
                <a:solidFill>
                  <a:prstClr val="white"/>
                </a:solidFill>
                <a:latin typeface="Century Gothic" panose="020B0502020202020204"/>
              </a:rPr>
              <a:t>Reviewers with highest average rating:</a:t>
            </a:r>
          </a:p>
          <a:p>
            <a:pPr defTabSz="342900"/>
            <a:endParaRPr lang="en-US" sz="13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Rachel Green</a:t>
            </a:r>
          </a:p>
          <a:p>
            <a:pPr defTabSz="342900"/>
            <a:r>
              <a:rPr lang="en-US" sz="1050" dirty="0">
                <a:solidFill>
                  <a:prstClr val="white"/>
                </a:solidFill>
                <a:latin typeface="Century Gothic" panose="020B0502020202020204"/>
              </a:rPr>
              <a:t>Chandler Bing</a:t>
            </a:r>
          </a:p>
          <a:p>
            <a:pPr defTabSz="342900"/>
            <a:r>
              <a:rPr lang="en-US" sz="1050" dirty="0">
                <a:solidFill>
                  <a:prstClr val="white"/>
                </a:solidFill>
                <a:latin typeface="Century Gothic" panose="020B0502020202020204"/>
              </a:rPr>
              <a:t>Phoebe </a:t>
            </a:r>
            <a:r>
              <a:rPr lang="en-US" sz="1050" dirty="0" err="1">
                <a:solidFill>
                  <a:prstClr val="white"/>
                </a:solidFill>
                <a:latin typeface="Century Gothic" panose="020B0502020202020204"/>
              </a:rPr>
              <a:t>Buffay</a:t>
            </a:r>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Joey </a:t>
            </a:r>
            <a:r>
              <a:rPr lang="en-US" sz="1050" dirty="0" err="1">
                <a:solidFill>
                  <a:prstClr val="white"/>
                </a:solidFill>
                <a:latin typeface="Century Gothic" panose="020B0502020202020204"/>
              </a:rPr>
              <a:t>Tribbiani</a:t>
            </a:r>
            <a:endParaRPr lang="en-US" sz="1050" dirty="0">
              <a:solidFill>
                <a:prstClr val="white"/>
              </a:solidFill>
              <a:latin typeface="Century Gothic" panose="020B0502020202020204"/>
            </a:endParaRPr>
          </a:p>
          <a:p>
            <a:pPr defTabSz="342900"/>
            <a:r>
              <a:rPr lang="en-US" sz="1050" dirty="0">
                <a:solidFill>
                  <a:prstClr val="white"/>
                </a:solidFill>
                <a:latin typeface="Century Gothic" panose="020B0502020202020204"/>
              </a:rPr>
              <a:t>Monica Geller</a:t>
            </a:r>
          </a:p>
          <a:p>
            <a:pPr defTabSz="342900"/>
            <a:r>
              <a:rPr lang="en-US" sz="1050" dirty="0">
                <a:solidFill>
                  <a:prstClr val="white"/>
                </a:solidFill>
                <a:latin typeface="Century Gothic" panose="020B0502020202020204"/>
              </a:rPr>
              <a:t>Ross Geller</a:t>
            </a:r>
          </a:p>
          <a:p>
            <a:pPr defTabSz="342900"/>
            <a:endParaRPr lang="en-US" sz="1350" dirty="0">
              <a:solidFill>
                <a:prstClr val="white"/>
              </a:solidFill>
              <a:latin typeface="Century Gothic" panose="020B0502020202020204"/>
            </a:endParaRPr>
          </a:p>
        </p:txBody>
      </p:sp>
    </p:spTree>
    <p:extLst>
      <p:ext uri="{BB962C8B-B14F-4D97-AF65-F5344CB8AC3E}">
        <p14:creationId xmlns:p14="http://schemas.microsoft.com/office/powerpoint/2010/main" val="1116692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431" y="1296761"/>
            <a:ext cx="2264569" cy="1245513"/>
          </a:xfrm>
          <a:prstGeom prst="rect">
            <a:avLst/>
          </a:prstGeom>
        </p:spPr>
      </p:pic>
      <p:sp>
        <p:nvSpPr>
          <p:cNvPr id="7" name="TextBox 6"/>
          <p:cNvSpPr txBox="1"/>
          <p:nvPr/>
        </p:nvSpPr>
        <p:spPr>
          <a:xfrm>
            <a:off x="2968228" y="1403747"/>
            <a:ext cx="3032522" cy="369332"/>
          </a:xfrm>
          <a:prstGeom prst="rect">
            <a:avLst/>
          </a:prstGeom>
          <a:noFill/>
        </p:spPr>
        <p:txBody>
          <a:bodyPr wrap="square" rtlCol="0">
            <a:spAutoFit/>
          </a:bodyPr>
          <a:lstStyle/>
          <a:p>
            <a:pPr algn="ctr" defTabSz="342900"/>
            <a:r>
              <a:rPr lang="en-US" u="sng" dirty="0">
                <a:solidFill>
                  <a:prstClr val="white"/>
                </a:solidFill>
                <a:latin typeface="Century Gothic" panose="020B0502020202020204"/>
              </a:rPr>
              <a:t>User</a:t>
            </a:r>
            <a:endParaRPr lang="en-US" sz="1350" u="sng" dirty="0">
              <a:solidFill>
                <a:prstClr val="white"/>
              </a:solidFill>
              <a:latin typeface="Century Gothic" panose="020B0502020202020204"/>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975" y="2128838"/>
            <a:ext cx="1275159" cy="1275159"/>
          </a:xfrm>
          <a:prstGeom prst="rect">
            <a:avLst/>
          </a:prstGeom>
        </p:spPr>
      </p:pic>
      <p:sp>
        <p:nvSpPr>
          <p:cNvPr id="4" name="TextBox 3"/>
          <p:cNvSpPr txBox="1"/>
          <p:nvPr/>
        </p:nvSpPr>
        <p:spPr>
          <a:xfrm>
            <a:off x="2207418" y="2128838"/>
            <a:ext cx="1875235" cy="646331"/>
          </a:xfrm>
          <a:prstGeom prst="rect">
            <a:avLst/>
          </a:prstGeom>
          <a:noFill/>
        </p:spPr>
        <p:txBody>
          <a:bodyPr wrap="square" rtlCol="0">
            <a:spAutoFit/>
          </a:bodyPr>
          <a:lstStyle/>
          <a:p>
            <a:pPr defTabSz="342900"/>
            <a:r>
              <a:rPr lang="en-US" sz="1200">
                <a:solidFill>
                  <a:prstClr val="white"/>
                </a:solidFill>
                <a:latin typeface="Century Gothic" panose="020B0502020202020204"/>
              </a:rPr>
              <a:t>Tristan </a:t>
            </a:r>
            <a:r>
              <a:rPr lang="en-US" sz="1200" dirty="0">
                <a:solidFill>
                  <a:prstClr val="white"/>
                </a:solidFill>
                <a:latin typeface="Century Gothic" panose="020B0502020202020204"/>
              </a:rPr>
              <a:t>B.</a:t>
            </a:r>
          </a:p>
          <a:p>
            <a:pPr defTabSz="342900"/>
            <a:r>
              <a:rPr lang="en-US" sz="1200" dirty="0">
                <a:solidFill>
                  <a:prstClr val="white"/>
                </a:solidFill>
                <a:latin typeface="Century Gothic" panose="020B0502020202020204"/>
              </a:rPr>
              <a:t>ID: 233444</a:t>
            </a:r>
          </a:p>
          <a:p>
            <a:pPr defTabSz="342900"/>
            <a:r>
              <a:rPr lang="en-US" sz="1200" dirty="0">
                <a:solidFill>
                  <a:prstClr val="white"/>
                </a:solidFill>
                <a:latin typeface="Century Gothic" panose="020B0502020202020204"/>
              </a:rPr>
              <a:t>786 Reviews</a:t>
            </a:r>
          </a:p>
        </p:txBody>
      </p:sp>
      <p:sp>
        <p:nvSpPr>
          <p:cNvPr id="5" name="Rounded Rectangle 4"/>
          <p:cNvSpPr/>
          <p:nvPr/>
        </p:nvSpPr>
        <p:spPr>
          <a:xfrm>
            <a:off x="2207418" y="2752086"/>
            <a:ext cx="996554" cy="32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Century Gothic" panose="020B0502020202020204"/>
              </a:rPr>
              <a:t>Elite 2017</a:t>
            </a:r>
          </a:p>
        </p:txBody>
      </p:sp>
      <p:sp>
        <p:nvSpPr>
          <p:cNvPr id="6" name="TextBox 5"/>
          <p:cNvSpPr txBox="1"/>
          <p:nvPr/>
        </p:nvSpPr>
        <p:spPr>
          <a:xfrm>
            <a:off x="600076" y="3482579"/>
            <a:ext cx="8165306" cy="2677656"/>
          </a:xfrm>
          <a:prstGeom prst="rect">
            <a:avLst/>
          </a:prstGeom>
          <a:noFill/>
        </p:spPr>
        <p:txBody>
          <a:bodyPr wrap="square" rtlCol="0">
            <a:spAutoFit/>
          </a:bodyPr>
          <a:lstStyle/>
          <a:p>
            <a:pPr defTabSz="342900"/>
            <a:endParaRPr lang="en-US" sz="1200" dirty="0">
              <a:solidFill>
                <a:prstClr val="white"/>
              </a:solidFill>
              <a:latin typeface="Century Gothic" panose="020B0502020202020204"/>
            </a:endParaRPr>
          </a:p>
          <a:p>
            <a:pPr defTabSz="342900"/>
            <a:endParaRPr lang="en-US" sz="1200" dirty="0">
              <a:solidFill>
                <a:prstClr val="white"/>
              </a:solidFill>
              <a:latin typeface="Century Gothic" panose="020B0502020202020204"/>
            </a:endParaRPr>
          </a:p>
          <a:p>
            <a:pPr defTabSz="342900"/>
            <a:endParaRPr lang="en-US" sz="1200" dirty="0">
              <a:solidFill>
                <a:prstClr val="white"/>
              </a:solidFill>
              <a:latin typeface="Century Gothic" panose="020B0502020202020204"/>
            </a:endParaRPr>
          </a:p>
          <a:p>
            <a:pPr defTabSz="342900"/>
            <a:r>
              <a:rPr lang="en-US" sz="1200" dirty="0">
                <a:solidFill>
                  <a:prstClr val="white"/>
                </a:solidFill>
                <a:latin typeface="Century Gothic" panose="020B0502020202020204"/>
              </a:rPr>
              <a:t>Reviews:</a:t>
            </a:r>
          </a:p>
          <a:p>
            <a:pPr defTabSz="342900"/>
            <a:endParaRPr lang="en-US" sz="1200" dirty="0">
              <a:solidFill>
                <a:prstClr val="white"/>
              </a:solidFill>
              <a:latin typeface="Century Gothic" panose="020B0502020202020204"/>
            </a:endParaRPr>
          </a:p>
          <a:p>
            <a:pPr defTabSz="342900"/>
            <a:r>
              <a:rPr lang="en-US" sz="1200" b="1" dirty="0">
                <a:solidFill>
                  <a:prstClr val="white"/>
                </a:solidFill>
                <a:latin typeface="Century Gothic" panose="020B0502020202020204"/>
              </a:rPr>
              <a:t>Chick-Fil-A</a:t>
            </a:r>
            <a:r>
              <a:rPr lang="en-US" sz="1200" dirty="0">
                <a:solidFill>
                  <a:prstClr val="white"/>
                </a:solidFill>
                <a:latin typeface="Century Gothic" panose="020B0502020202020204"/>
              </a:rPr>
              <a:t>: 5/5</a:t>
            </a:r>
          </a:p>
          <a:p>
            <a:pPr defTabSz="342900"/>
            <a:r>
              <a:rPr lang="en-US" sz="1200" dirty="0">
                <a:solidFill>
                  <a:prstClr val="white"/>
                </a:solidFill>
                <a:latin typeface="Century Gothic" panose="020B0502020202020204"/>
              </a:rPr>
              <a:t>The </a:t>
            </a:r>
            <a:r>
              <a:rPr lang="en-US" sz="1200" b="1" dirty="0">
                <a:solidFill>
                  <a:prstClr val="white"/>
                </a:solidFill>
                <a:latin typeface="Century Gothic" panose="020B0502020202020204"/>
              </a:rPr>
              <a:t>spicy chicken </a:t>
            </a:r>
            <a:r>
              <a:rPr lang="en-US" sz="1200" dirty="0">
                <a:solidFill>
                  <a:prstClr val="white"/>
                </a:solidFill>
                <a:latin typeface="Century Gothic" panose="020B0502020202020204"/>
              </a:rPr>
              <a:t>sandwich and </a:t>
            </a:r>
            <a:r>
              <a:rPr lang="en-US" sz="1200" b="1" dirty="0">
                <a:solidFill>
                  <a:prstClr val="white"/>
                </a:solidFill>
                <a:latin typeface="Century Gothic" panose="020B0502020202020204"/>
              </a:rPr>
              <a:t>waffle fries</a:t>
            </a:r>
            <a:r>
              <a:rPr lang="en-US" sz="1200" dirty="0">
                <a:solidFill>
                  <a:prstClr val="white"/>
                </a:solidFill>
                <a:latin typeface="Century Gothic" panose="020B0502020202020204"/>
              </a:rPr>
              <a:t> with chick fil a sauce are to die for, the drive thru is efficient, and the staff are very friendly.</a:t>
            </a:r>
          </a:p>
          <a:p>
            <a:pPr defTabSz="342900"/>
            <a:endParaRPr lang="en-US" sz="1200" dirty="0">
              <a:solidFill>
                <a:prstClr val="white"/>
              </a:solidFill>
              <a:latin typeface="Century Gothic" panose="020B0502020202020204"/>
            </a:endParaRPr>
          </a:p>
          <a:p>
            <a:pPr defTabSz="342900"/>
            <a:r>
              <a:rPr lang="en-US" sz="1200" b="1" dirty="0">
                <a:solidFill>
                  <a:prstClr val="white"/>
                </a:solidFill>
                <a:latin typeface="Century Gothic" panose="020B0502020202020204"/>
              </a:rPr>
              <a:t>Chipotle Mexican Grill: 4.5/5</a:t>
            </a:r>
          </a:p>
          <a:p>
            <a:pPr defTabSz="342900"/>
            <a:r>
              <a:rPr lang="en-US" sz="1200" dirty="0">
                <a:solidFill>
                  <a:prstClr val="white"/>
                </a:solidFill>
                <a:latin typeface="Century Gothic" panose="020B0502020202020204"/>
              </a:rPr>
              <a:t>Yummy </a:t>
            </a:r>
            <a:r>
              <a:rPr lang="en-US" sz="1200" b="1" dirty="0">
                <a:solidFill>
                  <a:prstClr val="white"/>
                </a:solidFill>
                <a:latin typeface="Century Gothic" panose="020B0502020202020204"/>
              </a:rPr>
              <a:t>burrito bowls </a:t>
            </a:r>
            <a:r>
              <a:rPr lang="en-US" sz="1200" dirty="0">
                <a:solidFill>
                  <a:prstClr val="white"/>
                </a:solidFill>
                <a:latin typeface="Century Gothic" panose="020B0502020202020204"/>
              </a:rPr>
              <a:t>with guacamole makes low carb dining </a:t>
            </a:r>
            <a:r>
              <a:rPr lang="en-US" sz="1200" dirty="0" err="1">
                <a:solidFill>
                  <a:prstClr val="white"/>
                </a:solidFill>
                <a:latin typeface="Century Gothic" panose="020B0502020202020204"/>
              </a:rPr>
              <a:t>deeelicious</a:t>
            </a:r>
            <a:r>
              <a:rPr lang="en-US" sz="1200" dirty="0">
                <a:solidFill>
                  <a:prstClr val="white"/>
                </a:solidFill>
                <a:latin typeface="Century Gothic" panose="020B0502020202020204"/>
              </a:rPr>
              <a:t> and an easy no brainer when I don't want to cook.</a:t>
            </a:r>
            <a:endParaRPr lang="en-US" sz="1200" b="1" dirty="0">
              <a:solidFill>
                <a:prstClr val="white"/>
              </a:solidFill>
              <a:latin typeface="Century Gothic" panose="020B0502020202020204"/>
            </a:endParaRPr>
          </a:p>
          <a:p>
            <a:pPr defTabSz="342900"/>
            <a:endParaRPr lang="en-US" sz="1200" dirty="0">
              <a:solidFill>
                <a:prstClr val="white"/>
              </a:solidFill>
              <a:latin typeface="Century Gothic" panose="020B0502020202020204"/>
            </a:endParaRPr>
          </a:p>
          <a:p>
            <a:pPr defTabSz="342900"/>
            <a:endParaRPr lang="en-US" sz="1200" dirty="0">
              <a:solidFill>
                <a:prstClr val="white"/>
              </a:solidFill>
              <a:latin typeface="Century Gothic" panose="020B0502020202020204"/>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8414" y="2128838"/>
            <a:ext cx="2257425" cy="111442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7418" y="3243263"/>
            <a:ext cx="396478" cy="40004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7494" y="3243264"/>
            <a:ext cx="396479" cy="414949"/>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60702" y="3243262"/>
            <a:ext cx="458063" cy="414950"/>
          </a:xfrm>
          <a:prstGeom prst="rect">
            <a:avLst/>
          </a:prstGeom>
        </p:spPr>
      </p:pic>
    </p:spTree>
    <p:extLst>
      <p:ext uri="{BB962C8B-B14F-4D97-AF65-F5344CB8AC3E}">
        <p14:creationId xmlns:p14="http://schemas.microsoft.com/office/powerpoint/2010/main" val="1864128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431" y="1296761"/>
            <a:ext cx="2264569" cy="1245513"/>
          </a:xfrm>
          <a:prstGeom prst="rect">
            <a:avLst/>
          </a:prstGeom>
        </p:spPr>
      </p:pic>
      <p:sp>
        <p:nvSpPr>
          <p:cNvPr id="7" name="TextBox 6"/>
          <p:cNvSpPr txBox="1"/>
          <p:nvPr/>
        </p:nvSpPr>
        <p:spPr>
          <a:xfrm>
            <a:off x="2968228" y="1403747"/>
            <a:ext cx="3032522" cy="369332"/>
          </a:xfrm>
          <a:prstGeom prst="rect">
            <a:avLst/>
          </a:prstGeom>
          <a:noFill/>
        </p:spPr>
        <p:txBody>
          <a:bodyPr wrap="square" rtlCol="0">
            <a:spAutoFit/>
          </a:bodyPr>
          <a:lstStyle/>
          <a:p>
            <a:pPr algn="ctr" defTabSz="342900"/>
            <a:r>
              <a:rPr lang="en-US" u="sng" dirty="0">
                <a:solidFill>
                  <a:prstClr val="white"/>
                </a:solidFill>
                <a:latin typeface="Century Gothic" panose="020B0502020202020204"/>
              </a:rPr>
              <a:t>Location</a:t>
            </a:r>
            <a:endParaRPr lang="en-US" sz="1350" u="sng" dirty="0">
              <a:solidFill>
                <a:prstClr val="white"/>
              </a:solidFill>
              <a:latin typeface="Century Gothic" panose="020B0502020202020204"/>
            </a:endParaRPr>
          </a:p>
        </p:txBody>
      </p:sp>
      <p:sp>
        <p:nvSpPr>
          <p:cNvPr id="8" name="TextBox 7"/>
          <p:cNvSpPr txBox="1"/>
          <p:nvPr/>
        </p:nvSpPr>
        <p:spPr>
          <a:xfrm>
            <a:off x="375047" y="2078832"/>
            <a:ext cx="3139679" cy="2562240"/>
          </a:xfrm>
          <a:prstGeom prst="rect">
            <a:avLst/>
          </a:prstGeom>
          <a:noFill/>
        </p:spPr>
        <p:txBody>
          <a:bodyPr wrap="square" rtlCol="0">
            <a:spAutoFit/>
          </a:bodyPr>
          <a:lstStyle/>
          <a:p>
            <a:pPr defTabSz="342900"/>
            <a:r>
              <a:rPr lang="en-US" sz="1350" dirty="0">
                <a:solidFill>
                  <a:prstClr val="white"/>
                </a:solidFill>
                <a:latin typeface="Century Gothic" panose="020B0502020202020204"/>
              </a:rPr>
              <a:t>Most Popular Restaurants in the neighborhood:</a:t>
            </a:r>
          </a:p>
          <a:p>
            <a:pPr defTabSz="342900"/>
            <a:endParaRPr lang="en-US" sz="1350" dirty="0">
              <a:solidFill>
                <a:prstClr val="white"/>
              </a:solidFill>
              <a:latin typeface="Century Gothic" panose="020B0502020202020204"/>
            </a:endParaRPr>
          </a:p>
          <a:p>
            <a:pPr defTabSz="342900"/>
            <a:r>
              <a:rPr lang="en-US" sz="1200" b="1" dirty="0">
                <a:solidFill>
                  <a:prstClr val="white"/>
                </a:solidFill>
                <a:latin typeface="Century Gothic" panose="020B0502020202020204"/>
              </a:rPr>
              <a:t>Chili's Bar and Grill</a:t>
            </a:r>
            <a:r>
              <a:rPr lang="en-US" sz="1200" dirty="0">
                <a:solidFill>
                  <a:prstClr val="white"/>
                </a:solidFill>
                <a:latin typeface="Century Gothic" panose="020B0502020202020204"/>
              </a:rPr>
              <a:t>: 4/5, 0.3 miles away</a:t>
            </a:r>
          </a:p>
          <a:p>
            <a:pPr defTabSz="342900"/>
            <a:r>
              <a:rPr lang="en-US" sz="1200" b="1" dirty="0">
                <a:solidFill>
                  <a:prstClr val="white"/>
                </a:solidFill>
                <a:latin typeface="Century Gothic" panose="020B0502020202020204"/>
              </a:rPr>
              <a:t>Longhorn</a:t>
            </a:r>
            <a:r>
              <a:rPr lang="en-US" sz="1200" dirty="0">
                <a:solidFill>
                  <a:prstClr val="white"/>
                </a:solidFill>
                <a:latin typeface="Century Gothic" panose="020B0502020202020204"/>
              </a:rPr>
              <a:t>: 3.5/5, 0.3 miles away</a:t>
            </a:r>
          </a:p>
          <a:p>
            <a:pPr defTabSz="342900"/>
            <a:r>
              <a:rPr lang="en-US" sz="1200" b="1" dirty="0">
                <a:solidFill>
                  <a:prstClr val="white"/>
                </a:solidFill>
                <a:latin typeface="Century Gothic" panose="020B0502020202020204"/>
              </a:rPr>
              <a:t>Dunkin</a:t>
            </a:r>
            <a:r>
              <a:rPr lang="en-US" sz="1200" dirty="0">
                <a:solidFill>
                  <a:prstClr val="white"/>
                </a:solidFill>
                <a:latin typeface="Century Gothic" panose="020B0502020202020204"/>
              </a:rPr>
              <a:t> </a:t>
            </a:r>
            <a:r>
              <a:rPr lang="en-US" sz="1200" b="1" dirty="0">
                <a:solidFill>
                  <a:prstClr val="white"/>
                </a:solidFill>
                <a:latin typeface="Century Gothic" panose="020B0502020202020204"/>
              </a:rPr>
              <a:t>Donuts</a:t>
            </a:r>
            <a:r>
              <a:rPr lang="en-US" sz="1200" dirty="0">
                <a:solidFill>
                  <a:prstClr val="white"/>
                </a:solidFill>
                <a:latin typeface="Century Gothic" panose="020B0502020202020204"/>
              </a:rPr>
              <a:t>: 4/5, 0.3 miles away</a:t>
            </a:r>
          </a:p>
          <a:p>
            <a:pPr defTabSz="342900"/>
            <a:r>
              <a:rPr lang="en-US" sz="1200" b="1" dirty="0">
                <a:solidFill>
                  <a:prstClr val="white"/>
                </a:solidFill>
                <a:latin typeface="Century Gothic" panose="020B0502020202020204"/>
              </a:rPr>
              <a:t>Chick-fill-A</a:t>
            </a:r>
            <a:r>
              <a:rPr lang="en-US" sz="1200" dirty="0">
                <a:solidFill>
                  <a:prstClr val="white"/>
                </a:solidFill>
                <a:latin typeface="Century Gothic" panose="020B0502020202020204"/>
              </a:rPr>
              <a:t>: 4.5/5, 0.5 miles away</a:t>
            </a:r>
          </a:p>
          <a:p>
            <a:pPr defTabSz="342900"/>
            <a:r>
              <a:rPr lang="en-US" sz="1200" b="1" dirty="0">
                <a:solidFill>
                  <a:prstClr val="white"/>
                </a:solidFill>
                <a:latin typeface="Century Gothic" panose="020B0502020202020204"/>
              </a:rPr>
              <a:t>Chipotle</a:t>
            </a:r>
            <a:r>
              <a:rPr lang="en-US" sz="1200" dirty="0">
                <a:solidFill>
                  <a:prstClr val="white"/>
                </a:solidFill>
                <a:latin typeface="Century Gothic" panose="020B0502020202020204"/>
              </a:rPr>
              <a:t>: 4.5/5, 0.5 miles away</a:t>
            </a:r>
          </a:p>
          <a:p>
            <a:pPr defTabSz="342900"/>
            <a:r>
              <a:rPr lang="en-US" sz="1200" b="1" dirty="0">
                <a:solidFill>
                  <a:prstClr val="white"/>
                </a:solidFill>
                <a:latin typeface="Century Gothic" panose="020B0502020202020204"/>
              </a:rPr>
              <a:t>Naan Stop</a:t>
            </a:r>
            <a:r>
              <a:rPr lang="en-US" sz="1200" dirty="0">
                <a:solidFill>
                  <a:prstClr val="white"/>
                </a:solidFill>
                <a:latin typeface="Century Gothic" panose="020B0502020202020204"/>
              </a:rPr>
              <a:t>: 3.8/5, 0.5 miles away</a:t>
            </a:r>
          </a:p>
          <a:p>
            <a:pPr defTabSz="342900"/>
            <a:r>
              <a:rPr lang="en-US" sz="1200" b="1" dirty="0">
                <a:solidFill>
                  <a:prstClr val="white"/>
                </a:solidFill>
                <a:latin typeface="Century Gothic" panose="020B0502020202020204"/>
              </a:rPr>
              <a:t>Mama Mia</a:t>
            </a:r>
            <a:r>
              <a:rPr lang="en-US" sz="1200" dirty="0">
                <a:solidFill>
                  <a:prstClr val="white"/>
                </a:solidFill>
                <a:latin typeface="Century Gothic" panose="020B0502020202020204"/>
              </a:rPr>
              <a:t>: 4.2/5, 0.8 miles away</a:t>
            </a:r>
          </a:p>
          <a:p>
            <a:pPr defTabSz="342900"/>
            <a:r>
              <a:rPr lang="en-US" sz="1200" b="1" dirty="0">
                <a:solidFill>
                  <a:prstClr val="white"/>
                </a:solidFill>
                <a:latin typeface="Century Gothic" panose="020B0502020202020204"/>
              </a:rPr>
              <a:t>Subway</a:t>
            </a:r>
            <a:r>
              <a:rPr lang="en-US" sz="1200" dirty="0">
                <a:solidFill>
                  <a:prstClr val="white"/>
                </a:solidFill>
                <a:latin typeface="Century Gothic" panose="020B0502020202020204"/>
              </a:rPr>
              <a:t>: 4/5,4.2/5, 0.8 miles away</a:t>
            </a:r>
          </a:p>
          <a:p>
            <a:pPr defTabSz="342900"/>
            <a:r>
              <a:rPr lang="en-US" sz="1200" b="1" dirty="0">
                <a:solidFill>
                  <a:prstClr val="white"/>
                </a:solidFill>
                <a:latin typeface="Century Gothic" panose="020B0502020202020204"/>
              </a:rPr>
              <a:t>Arby’s</a:t>
            </a:r>
            <a:r>
              <a:rPr lang="en-US" sz="1200" dirty="0">
                <a:solidFill>
                  <a:prstClr val="white"/>
                </a:solidFill>
                <a:latin typeface="Century Gothic" panose="020B0502020202020204"/>
              </a:rPr>
              <a:t>: 4.5/5,4.2/5, 1.2 miles away</a:t>
            </a:r>
          </a:p>
          <a:p>
            <a:pPr defTabSz="342900"/>
            <a:r>
              <a:rPr lang="en-US" sz="1200" b="1" dirty="0">
                <a:solidFill>
                  <a:prstClr val="white"/>
                </a:solidFill>
                <a:latin typeface="Century Gothic" panose="020B0502020202020204"/>
              </a:rPr>
              <a:t>Starbucks</a:t>
            </a:r>
            <a:r>
              <a:rPr lang="en-US" sz="1200" dirty="0">
                <a:solidFill>
                  <a:prstClr val="white"/>
                </a:solidFill>
                <a:latin typeface="Century Gothic" panose="020B0502020202020204"/>
              </a:rPr>
              <a:t>: 4/5, 1.2 miles away</a:t>
            </a:r>
          </a:p>
        </p:txBody>
      </p:sp>
      <p:sp>
        <p:nvSpPr>
          <p:cNvPr id="3" name="TextBox 2"/>
          <p:cNvSpPr txBox="1"/>
          <p:nvPr/>
        </p:nvSpPr>
        <p:spPr>
          <a:xfrm>
            <a:off x="3514726" y="2078831"/>
            <a:ext cx="3053954" cy="2862322"/>
          </a:xfrm>
          <a:prstGeom prst="rect">
            <a:avLst/>
          </a:prstGeom>
          <a:noFill/>
        </p:spPr>
        <p:txBody>
          <a:bodyPr wrap="square" rtlCol="0">
            <a:spAutoFit/>
          </a:bodyPr>
          <a:lstStyle/>
          <a:p>
            <a:pPr defTabSz="342900"/>
            <a:r>
              <a:rPr lang="en-US" sz="1200" dirty="0">
                <a:solidFill>
                  <a:prstClr val="white"/>
                </a:solidFill>
                <a:latin typeface="Century Gothic" panose="020B0502020202020204"/>
              </a:rPr>
              <a:t>Most Popular Restaurants for delivery in the neighborhood:</a:t>
            </a:r>
          </a:p>
          <a:p>
            <a:pPr defTabSz="342900"/>
            <a:br>
              <a:rPr lang="en-US" sz="1200" dirty="0">
                <a:solidFill>
                  <a:prstClr val="white"/>
                </a:solidFill>
                <a:latin typeface="Century Gothic" panose="020B0502020202020204"/>
              </a:rPr>
            </a:br>
            <a:r>
              <a:rPr lang="en-US" sz="1200" b="1" dirty="0">
                <a:solidFill>
                  <a:prstClr val="white"/>
                </a:solidFill>
                <a:latin typeface="Century Gothic" panose="020B0502020202020204"/>
              </a:rPr>
              <a:t>Naan Stop</a:t>
            </a:r>
            <a:r>
              <a:rPr lang="en-US" sz="1200" dirty="0">
                <a:solidFill>
                  <a:prstClr val="white"/>
                </a:solidFill>
                <a:latin typeface="Century Gothic" panose="020B0502020202020204"/>
              </a:rPr>
              <a:t>: 3.8/5, 0.5 miles away</a:t>
            </a:r>
          </a:p>
          <a:p>
            <a:pPr defTabSz="342900"/>
            <a:r>
              <a:rPr lang="en-US" sz="1200" b="1" dirty="0">
                <a:solidFill>
                  <a:prstClr val="white"/>
                </a:solidFill>
                <a:latin typeface="Century Gothic" panose="020B0502020202020204"/>
              </a:rPr>
              <a:t>Mama</a:t>
            </a:r>
            <a:r>
              <a:rPr lang="en-US" sz="1200" dirty="0">
                <a:solidFill>
                  <a:prstClr val="white"/>
                </a:solidFill>
                <a:latin typeface="Century Gothic" panose="020B0502020202020204"/>
              </a:rPr>
              <a:t> </a:t>
            </a:r>
            <a:r>
              <a:rPr lang="en-US" sz="1200" b="1" dirty="0">
                <a:solidFill>
                  <a:prstClr val="white"/>
                </a:solidFill>
                <a:latin typeface="Century Gothic" panose="020B0502020202020204"/>
              </a:rPr>
              <a:t>Mia</a:t>
            </a:r>
            <a:r>
              <a:rPr lang="en-US" sz="1200" dirty="0">
                <a:solidFill>
                  <a:prstClr val="white"/>
                </a:solidFill>
                <a:latin typeface="Century Gothic" panose="020B0502020202020204"/>
              </a:rPr>
              <a:t>: 4.2/5, 0.8 miles away</a:t>
            </a:r>
          </a:p>
          <a:p>
            <a:pPr defTabSz="342900"/>
            <a:r>
              <a:rPr lang="en-US" sz="1200" b="1" dirty="0">
                <a:solidFill>
                  <a:prstClr val="white"/>
                </a:solidFill>
                <a:latin typeface="Century Gothic" panose="020B0502020202020204"/>
              </a:rPr>
              <a:t>Subway</a:t>
            </a:r>
            <a:r>
              <a:rPr lang="en-US" sz="1200" dirty="0">
                <a:solidFill>
                  <a:prstClr val="white"/>
                </a:solidFill>
                <a:latin typeface="Century Gothic" panose="020B0502020202020204"/>
              </a:rPr>
              <a:t>: 4/5,4.2/5, 0.8 miles away</a:t>
            </a:r>
          </a:p>
          <a:p>
            <a:pPr defTabSz="342900"/>
            <a:r>
              <a:rPr lang="en-US" sz="1200" b="1" dirty="0">
                <a:solidFill>
                  <a:prstClr val="white"/>
                </a:solidFill>
                <a:latin typeface="Century Gothic" panose="020B0502020202020204"/>
              </a:rPr>
              <a:t>Arby’s</a:t>
            </a:r>
            <a:r>
              <a:rPr lang="en-US" sz="1200" dirty="0">
                <a:solidFill>
                  <a:prstClr val="white"/>
                </a:solidFill>
                <a:latin typeface="Century Gothic" panose="020B0502020202020204"/>
              </a:rPr>
              <a:t>: 4.5/5,4.2/5, 1.2 miles away</a:t>
            </a:r>
          </a:p>
          <a:p>
            <a:pPr defTabSz="342900"/>
            <a:r>
              <a:rPr lang="en-US" sz="1200" b="1" dirty="0">
                <a:solidFill>
                  <a:prstClr val="white"/>
                </a:solidFill>
                <a:latin typeface="Century Gothic" panose="020B0502020202020204"/>
              </a:rPr>
              <a:t>Starbucks</a:t>
            </a:r>
            <a:r>
              <a:rPr lang="en-US" sz="1200" dirty="0">
                <a:solidFill>
                  <a:prstClr val="white"/>
                </a:solidFill>
                <a:latin typeface="Century Gothic" panose="020B0502020202020204"/>
              </a:rPr>
              <a:t>: 4/5, 1.2 miles away</a:t>
            </a:r>
          </a:p>
          <a:p>
            <a:pPr defTabSz="342900"/>
            <a:r>
              <a:rPr lang="en-US" sz="1200" b="1" dirty="0">
                <a:solidFill>
                  <a:prstClr val="white"/>
                </a:solidFill>
                <a:latin typeface="Century Gothic" panose="020B0502020202020204"/>
              </a:rPr>
              <a:t>Burger</a:t>
            </a:r>
            <a:r>
              <a:rPr lang="en-US" sz="1200" dirty="0">
                <a:solidFill>
                  <a:prstClr val="white"/>
                </a:solidFill>
                <a:latin typeface="Century Gothic" panose="020B0502020202020204"/>
              </a:rPr>
              <a:t> </a:t>
            </a:r>
            <a:r>
              <a:rPr lang="en-US" sz="1200" b="1" dirty="0">
                <a:solidFill>
                  <a:prstClr val="white"/>
                </a:solidFill>
                <a:latin typeface="Century Gothic" panose="020B0502020202020204"/>
              </a:rPr>
              <a:t>King</a:t>
            </a:r>
            <a:r>
              <a:rPr lang="en-US" sz="1200" dirty="0">
                <a:solidFill>
                  <a:prstClr val="white"/>
                </a:solidFill>
                <a:latin typeface="Century Gothic" panose="020B0502020202020204"/>
              </a:rPr>
              <a:t>: 3.8/5, 0.5 miles away</a:t>
            </a:r>
          </a:p>
          <a:p>
            <a:pPr defTabSz="342900"/>
            <a:r>
              <a:rPr lang="en-US" sz="1200" b="1" dirty="0">
                <a:solidFill>
                  <a:prstClr val="white"/>
                </a:solidFill>
                <a:latin typeface="Century Gothic" panose="020B0502020202020204"/>
              </a:rPr>
              <a:t>Cafe</a:t>
            </a:r>
            <a:r>
              <a:rPr lang="en-US" sz="1200" dirty="0">
                <a:solidFill>
                  <a:prstClr val="white"/>
                </a:solidFill>
                <a:latin typeface="Century Gothic" panose="020B0502020202020204"/>
              </a:rPr>
              <a:t> </a:t>
            </a:r>
            <a:r>
              <a:rPr lang="en-US" sz="1200" b="1" dirty="0">
                <a:solidFill>
                  <a:prstClr val="white"/>
                </a:solidFill>
                <a:latin typeface="Century Gothic" panose="020B0502020202020204"/>
              </a:rPr>
              <a:t>Bombay</a:t>
            </a:r>
            <a:r>
              <a:rPr lang="en-US" sz="1200" dirty="0">
                <a:solidFill>
                  <a:prstClr val="white"/>
                </a:solidFill>
                <a:latin typeface="Century Gothic" panose="020B0502020202020204"/>
              </a:rPr>
              <a:t>: 4.2/5, 0.8 miles away</a:t>
            </a:r>
          </a:p>
          <a:p>
            <a:pPr defTabSz="342900"/>
            <a:r>
              <a:rPr lang="en-US" sz="1200" b="1" dirty="0">
                <a:solidFill>
                  <a:prstClr val="white"/>
                </a:solidFill>
                <a:latin typeface="Century Gothic" panose="020B0502020202020204"/>
              </a:rPr>
              <a:t>Bavaria Joint</a:t>
            </a:r>
            <a:r>
              <a:rPr lang="en-US" sz="1200" dirty="0">
                <a:solidFill>
                  <a:prstClr val="white"/>
                </a:solidFill>
                <a:latin typeface="Century Gothic" panose="020B0502020202020204"/>
              </a:rPr>
              <a:t>: 4/5,4.2/5, 0.8 miles away</a:t>
            </a:r>
          </a:p>
          <a:p>
            <a:pPr defTabSz="342900"/>
            <a:r>
              <a:rPr lang="en-US" sz="1200" b="1" dirty="0">
                <a:solidFill>
                  <a:prstClr val="white"/>
                </a:solidFill>
                <a:latin typeface="Century Gothic" panose="020B0502020202020204"/>
              </a:rPr>
              <a:t>Halal</a:t>
            </a:r>
            <a:r>
              <a:rPr lang="en-US" sz="1200" dirty="0">
                <a:solidFill>
                  <a:prstClr val="white"/>
                </a:solidFill>
                <a:latin typeface="Century Gothic" panose="020B0502020202020204"/>
              </a:rPr>
              <a:t> </a:t>
            </a:r>
            <a:r>
              <a:rPr lang="en-US" sz="1200" b="1" dirty="0">
                <a:solidFill>
                  <a:prstClr val="white"/>
                </a:solidFill>
                <a:latin typeface="Century Gothic" panose="020B0502020202020204"/>
              </a:rPr>
              <a:t>Brothers</a:t>
            </a:r>
            <a:r>
              <a:rPr lang="en-US" sz="1200" dirty="0">
                <a:solidFill>
                  <a:prstClr val="white"/>
                </a:solidFill>
                <a:latin typeface="Century Gothic" panose="020B0502020202020204"/>
              </a:rPr>
              <a:t>: 4.5/5,4.2/5, 1.2 miles away</a:t>
            </a:r>
          </a:p>
          <a:p>
            <a:pPr defTabSz="342900"/>
            <a:r>
              <a:rPr lang="en-US" sz="1200" b="1" dirty="0">
                <a:solidFill>
                  <a:prstClr val="white"/>
                </a:solidFill>
                <a:latin typeface="Century Gothic" panose="020B0502020202020204"/>
              </a:rPr>
              <a:t>McDonalds</a:t>
            </a:r>
            <a:r>
              <a:rPr lang="en-US" sz="1200" dirty="0">
                <a:solidFill>
                  <a:prstClr val="white"/>
                </a:solidFill>
                <a:latin typeface="Century Gothic" panose="020B0502020202020204"/>
              </a:rPr>
              <a:t>: 4/5, 1.2 miles away</a:t>
            </a:r>
          </a:p>
          <a:p>
            <a:pPr defTabSz="342900"/>
            <a:endParaRPr lang="en-US" sz="1200" dirty="0">
              <a:solidFill>
                <a:prstClr val="white"/>
              </a:solidFill>
              <a:latin typeface="Century Gothic" panose="020B0502020202020204"/>
            </a:endParaRPr>
          </a:p>
        </p:txBody>
      </p:sp>
      <p:sp>
        <p:nvSpPr>
          <p:cNvPr id="4" name="TextBox 3"/>
          <p:cNvSpPr txBox="1"/>
          <p:nvPr/>
        </p:nvSpPr>
        <p:spPr>
          <a:xfrm>
            <a:off x="6568680" y="2721769"/>
            <a:ext cx="2400299" cy="2677656"/>
          </a:xfrm>
          <a:prstGeom prst="rect">
            <a:avLst/>
          </a:prstGeom>
          <a:noFill/>
        </p:spPr>
        <p:txBody>
          <a:bodyPr wrap="square" rtlCol="0">
            <a:spAutoFit/>
          </a:bodyPr>
          <a:lstStyle/>
          <a:p>
            <a:pPr defTabSz="342900"/>
            <a:r>
              <a:rPr lang="en-US" sz="1350" dirty="0" err="1">
                <a:solidFill>
                  <a:prstClr val="white"/>
                </a:solidFill>
                <a:latin typeface="Century Gothic" panose="020B0502020202020204"/>
              </a:rPr>
              <a:t>Restaraunts</a:t>
            </a:r>
            <a:r>
              <a:rPr lang="en-US" sz="1350" dirty="0">
                <a:solidFill>
                  <a:prstClr val="white"/>
                </a:solidFill>
                <a:latin typeface="Century Gothic" panose="020B0502020202020204"/>
              </a:rPr>
              <a:t> currently open in the neighborhood sorted by rating:</a:t>
            </a:r>
          </a:p>
          <a:p>
            <a:pPr defTabSz="342900"/>
            <a:endParaRPr lang="en-US" sz="1350" b="1" dirty="0">
              <a:solidFill>
                <a:prstClr val="white"/>
              </a:solidFill>
              <a:latin typeface="Century Gothic" panose="020B0502020202020204"/>
            </a:endParaRPr>
          </a:p>
          <a:p>
            <a:pPr defTabSz="342900"/>
            <a:r>
              <a:rPr lang="en-US" sz="1050" b="1" dirty="0">
                <a:solidFill>
                  <a:prstClr val="white"/>
                </a:solidFill>
                <a:latin typeface="Century Gothic" panose="020B0502020202020204"/>
              </a:rPr>
              <a:t>Subway</a:t>
            </a:r>
          </a:p>
          <a:p>
            <a:pPr defTabSz="342900"/>
            <a:r>
              <a:rPr lang="en-US" sz="1050" b="1" dirty="0">
                <a:solidFill>
                  <a:prstClr val="white"/>
                </a:solidFill>
                <a:latin typeface="Century Gothic" panose="020B0502020202020204"/>
              </a:rPr>
              <a:t>Arby’s</a:t>
            </a:r>
          </a:p>
          <a:p>
            <a:pPr defTabSz="342900"/>
            <a:r>
              <a:rPr lang="en-US" sz="1050" b="1" dirty="0">
                <a:solidFill>
                  <a:prstClr val="white"/>
                </a:solidFill>
                <a:latin typeface="Century Gothic" panose="020B0502020202020204"/>
              </a:rPr>
              <a:t>Starbucks</a:t>
            </a:r>
          </a:p>
          <a:p>
            <a:pPr defTabSz="342900"/>
            <a:r>
              <a:rPr lang="en-US" sz="1050" b="1" dirty="0">
                <a:solidFill>
                  <a:prstClr val="white"/>
                </a:solidFill>
                <a:latin typeface="Century Gothic" panose="020B0502020202020204"/>
              </a:rPr>
              <a:t>Burger King</a:t>
            </a:r>
          </a:p>
          <a:p>
            <a:pPr defTabSz="342900"/>
            <a:r>
              <a:rPr lang="en-US" sz="1050" b="1" dirty="0">
                <a:solidFill>
                  <a:prstClr val="white"/>
                </a:solidFill>
                <a:latin typeface="Century Gothic" panose="020B0502020202020204"/>
              </a:rPr>
              <a:t>Cafe Bombay</a:t>
            </a:r>
          </a:p>
          <a:p>
            <a:pPr defTabSz="342900"/>
            <a:r>
              <a:rPr lang="en-US" sz="1050" b="1" dirty="0" err="1">
                <a:solidFill>
                  <a:prstClr val="white"/>
                </a:solidFill>
                <a:latin typeface="Century Gothic" panose="020B0502020202020204"/>
              </a:rPr>
              <a:t>Bawarchi</a:t>
            </a:r>
            <a:endParaRPr lang="en-US" sz="1050" b="1" dirty="0">
              <a:solidFill>
                <a:prstClr val="white"/>
              </a:solidFill>
              <a:latin typeface="Century Gothic" panose="020B0502020202020204"/>
            </a:endParaRPr>
          </a:p>
          <a:p>
            <a:pPr defTabSz="342900"/>
            <a:endParaRPr lang="en-US" sz="1050" b="1" dirty="0">
              <a:solidFill>
                <a:prstClr val="white"/>
              </a:solidFill>
              <a:latin typeface="Century Gothic" panose="020B0502020202020204"/>
            </a:endParaRPr>
          </a:p>
          <a:p>
            <a:pPr defTabSz="342900"/>
            <a:endParaRPr lang="en-US" sz="1350" dirty="0">
              <a:solidFill>
                <a:prstClr val="white"/>
              </a:solidFill>
              <a:latin typeface="Century Gothic" panose="020B0502020202020204"/>
            </a:endParaRPr>
          </a:p>
          <a:p>
            <a:pPr defTabSz="342900"/>
            <a:endParaRPr lang="en-US" sz="1350" dirty="0">
              <a:solidFill>
                <a:prstClr val="white"/>
              </a:solidFill>
              <a:latin typeface="Century Gothic" panose="020B0502020202020204"/>
            </a:endParaRPr>
          </a:p>
          <a:p>
            <a:pPr defTabSz="342900"/>
            <a:endParaRPr lang="en-US" sz="1350" dirty="0">
              <a:solidFill>
                <a:prstClr val="white"/>
              </a:solidFill>
              <a:latin typeface="Century Gothic" panose="020B0502020202020204"/>
            </a:endParaRPr>
          </a:p>
        </p:txBody>
      </p:sp>
    </p:spTree>
    <p:extLst>
      <p:ext uri="{BB962C8B-B14F-4D97-AF65-F5344CB8AC3E}">
        <p14:creationId xmlns:p14="http://schemas.microsoft.com/office/powerpoint/2010/main" val="77272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a:t>
            </a:r>
            <a:endParaRPr spc="-5" dirty="0"/>
          </a:p>
        </p:txBody>
      </p:sp>
      <p:sp>
        <p:nvSpPr>
          <p:cNvPr id="3" name="object 3"/>
          <p:cNvSpPr txBox="1"/>
          <p:nvPr/>
        </p:nvSpPr>
        <p:spPr>
          <a:xfrm>
            <a:off x="381000" y="1013702"/>
            <a:ext cx="8382000" cy="3978011"/>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err="1">
                <a:solidFill>
                  <a:srgbClr val="FFFFFF"/>
                </a:solidFill>
                <a:latin typeface="Arial"/>
                <a:cs typeface="Arial"/>
              </a:rPr>
              <a:t>Checkin</a:t>
            </a:r>
            <a:r>
              <a:rPr lang="en-IN" b="1" u="sng" spc="-5" dirty="0">
                <a:solidFill>
                  <a:srgbClr val="FFFFFF"/>
                </a:solidFill>
                <a:latin typeface="Arial"/>
                <a:cs typeface="Arial"/>
              </a:rPr>
              <a:t>, Photo and Tip</a:t>
            </a:r>
          </a:p>
          <a:p>
            <a:pPr marL="12700" marR="67945">
              <a:lnSpc>
                <a:spcPts val="2850"/>
              </a:lnSpc>
              <a:spcBef>
                <a:spcPts val="219"/>
              </a:spcBef>
            </a:pPr>
            <a:r>
              <a:rPr lang="en-IN" b="1" spc="-5" dirty="0">
                <a:solidFill>
                  <a:srgbClr val="FFFFFF"/>
                </a:solidFill>
                <a:latin typeface="Arial"/>
                <a:cs typeface="Arial"/>
              </a:rPr>
              <a:t>Our Observations: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Simple collections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Good use of </a:t>
            </a:r>
            <a:r>
              <a:rPr lang="en-IN" spc="-5" dirty="0" err="1">
                <a:solidFill>
                  <a:srgbClr val="FFFFFF"/>
                </a:solidFill>
                <a:latin typeface="Arial"/>
                <a:cs typeface="Arial"/>
              </a:rPr>
              <a:t>checkin</a:t>
            </a:r>
            <a:r>
              <a:rPr lang="en-IN" spc="-5" dirty="0">
                <a:solidFill>
                  <a:srgbClr val="FFFFFF"/>
                </a:solidFill>
                <a:latin typeface="Arial"/>
                <a:cs typeface="Arial"/>
              </a:rPr>
              <a:t> and tip collections</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spc="-5" dirty="0">
                <a:solidFill>
                  <a:srgbClr val="FFFFFF"/>
                </a:solidFill>
                <a:latin typeface="Arial"/>
                <a:cs typeface="Arial"/>
              </a:rPr>
              <a:t>Our Suggestions/Improvements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Labels for photos could be more creative in nature.</a:t>
            </a:r>
          </a:p>
          <a:p>
            <a:pPr marL="298450" marR="67945" indent="-285750">
              <a:lnSpc>
                <a:spcPts val="2850"/>
              </a:lnSpc>
              <a:spcBef>
                <a:spcPts val="219"/>
              </a:spcBef>
              <a:buFont typeface="Arial" panose="020B0604020202020204" pitchFamily="34" charset="0"/>
              <a:buChar char="•"/>
            </a:pPr>
            <a:r>
              <a:rPr lang="en-IN" spc="-5" dirty="0" err="1">
                <a:solidFill>
                  <a:srgbClr val="FFFFFF"/>
                </a:solidFill>
                <a:latin typeface="Arial"/>
                <a:cs typeface="Arial"/>
              </a:rPr>
              <a:t>Checkin</a:t>
            </a:r>
            <a:r>
              <a:rPr lang="en-IN" spc="-5" dirty="0">
                <a:solidFill>
                  <a:srgbClr val="FFFFFF"/>
                </a:solidFill>
                <a:latin typeface="Arial"/>
                <a:cs typeface="Arial"/>
              </a:rPr>
              <a:t> could also include </a:t>
            </a:r>
            <a:r>
              <a:rPr lang="en-IN" spc="-5" dirty="0" err="1">
                <a:solidFill>
                  <a:srgbClr val="FFFFFF"/>
                </a:solidFill>
                <a:latin typeface="Arial"/>
                <a:cs typeface="Arial"/>
              </a:rPr>
              <a:t>user_id</a:t>
            </a:r>
            <a:r>
              <a:rPr lang="en-IN" spc="-5" dirty="0">
                <a:solidFill>
                  <a:srgbClr val="FFFFFF"/>
                </a:solidFill>
                <a:latin typeface="Arial"/>
                <a:cs typeface="Arial"/>
              </a:rPr>
              <a:t>.</a:t>
            </a: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4BE1AFFE-0F0C-4608-B31D-CE132A9AFB3D}"/>
              </a:ext>
            </a:extLst>
          </p:cNvPr>
          <p:cNvPicPr>
            <a:picLocks noChangeAspect="1"/>
          </p:cNvPicPr>
          <p:nvPr/>
        </p:nvPicPr>
        <p:blipFill>
          <a:blip r:embed="rId2"/>
          <a:stretch>
            <a:fillRect/>
          </a:stretch>
        </p:blipFill>
        <p:spPr>
          <a:xfrm>
            <a:off x="6162675" y="923485"/>
            <a:ext cx="2838450" cy="2952750"/>
          </a:xfrm>
          <a:prstGeom prst="rect">
            <a:avLst/>
          </a:prstGeom>
        </p:spPr>
      </p:pic>
      <p:pic>
        <p:nvPicPr>
          <p:cNvPr id="6" name="Picture 5">
            <a:extLst>
              <a:ext uri="{FF2B5EF4-FFF2-40B4-BE49-F238E27FC236}">
                <a16:creationId xmlns:a16="http://schemas.microsoft.com/office/drawing/2014/main" id="{1F3F505D-E342-4F84-84F0-96F35B87C946}"/>
              </a:ext>
            </a:extLst>
          </p:cNvPr>
          <p:cNvPicPr>
            <a:picLocks noChangeAspect="1"/>
          </p:cNvPicPr>
          <p:nvPr/>
        </p:nvPicPr>
        <p:blipFill>
          <a:blip r:embed="rId3"/>
          <a:stretch>
            <a:fillRect/>
          </a:stretch>
        </p:blipFill>
        <p:spPr>
          <a:xfrm>
            <a:off x="5376350" y="4014861"/>
            <a:ext cx="3657600" cy="838200"/>
          </a:xfrm>
          <a:prstGeom prst="rect">
            <a:avLst/>
          </a:prstGeom>
        </p:spPr>
      </p:pic>
      <p:pic>
        <p:nvPicPr>
          <p:cNvPr id="7" name="Picture 6">
            <a:extLst>
              <a:ext uri="{FF2B5EF4-FFF2-40B4-BE49-F238E27FC236}">
                <a16:creationId xmlns:a16="http://schemas.microsoft.com/office/drawing/2014/main" id="{5D3E7E2A-FADC-491C-B0C8-29E80969272C}"/>
              </a:ext>
            </a:extLst>
          </p:cNvPr>
          <p:cNvPicPr>
            <a:picLocks noChangeAspect="1"/>
          </p:cNvPicPr>
          <p:nvPr/>
        </p:nvPicPr>
        <p:blipFill>
          <a:blip r:embed="rId4"/>
          <a:stretch>
            <a:fillRect/>
          </a:stretch>
        </p:blipFill>
        <p:spPr>
          <a:xfrm>
            <a:off x="5563480" y="5017809"/>
            <a:ext cx="3457575" cy="942975"/>
          </a:xfrm>
          <a:prstGeom prst="rect">
            <a:avLst/>
          </a:prstGeom>
        </p:spPr>
      </p:pic>
    </p:spTree>
    <p:extLst>
      <p:ext uri="{BB962C8B-B14F-4D97-AF65-F5344CB8AC3E}">
        <p14:creationId xmlns:p14="http://schemas.microsoft.com/office/powerpoint/2010/main" val="308134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367" y="302259"/>
            <a:ext cx="4649470" cy="482600"/>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a:t>
            </a:r>
            <a:endParaRPr spc="-5" dirty="0"/>
          </a:p>
        </p:txBody>
      </p:sp>
      <p:sp>
        <p:nvSpPr>
          <p:cNvPr id="3" name="object 3"/>
          <p:cNvSpPr txBox="1"/>
          <p:nvPr/>
        </p:nvSpPr>
        <p:spPr>
          <a:xfrm>
            <a:off x="381000" y="1013702"/>
            <a:ext cx="8382000" cy="3926715"/>
          </a:xfrm>
          <a:prstGeom prst="rect">
            <a:avLst/>
          </a:prstGeom>
        </p:spPr>
        <p:txBody>
          <a:bodyPr vert="horz" wrap="square" lIns="0" tIns="27939" rIns="0" bIns="0" rtlCol="0">
            <a:spAutoFit/>
          </a:bodyPr>
          <a:lstStyle/>
          <a:p>
            <a:pPr marL="12700" marR="67945">
              <a:lnSpc>
                <a:spcPts val="2850"/>
              </a:lnSpc>
              <a:spcBef>
                <a:spcPts val="219"/>
              </a:spcBef>
            </a:pPr>
            <a:r>
              <a:rPr lang="en-IN" b="1" u="sng" spc="-5" dirty="0">
                <a:solidFill>
                  <a:srgbClr val="FFFFFF"/>
                </a:solidFill>
                <a:latin typeface="Arial"/>
                <a:cs typeface="Arial"/>
              </a:rPr>
              <a:t>Comment</a:t>
            </a:r>
          </a:p>
          <a:p>
            <a:pPr marL="12700" marR="67945">
              <a:lnSpc>
                <a:spcPts val="2850"/>
              </a:lnSpc>
              <a:spcBef>
                <a:spcPts val="219"/>
              </a:spcBef>
            </a:pPr>
            <a:r>
              <a:rPr lang="en-IN" b="1" spc="-5" dirty="0">
                <a:solidFill>
                  <a:srgbClr val="FFFFFF"/>
                </a:solidFill>
                <a:latin typeface="Arial"/>
                <a:cs typeface="Arial"/>
              </a:rPr>
              <a:t>Our Observations:</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Requirement to include comments as part of each review to improve helpfulness</a:t>
            </a:r>
          </a:p>
          <a:p>
            <a:pPr marL="12700" marR="67945">
              <a:lnSpc>
                <a:spcPts val="2850"/>
              </a:lnSpc>
              <a:spcBef>
                <a:spcPts val="219"/>
              </a:spcBef>
            </a:pPr>
            <a:endParaRPr lang="en-IN" spc="-5" dirty="0">
              <a:solidFill>
                <a:srgbClr val="FFFFFF"/>
              </a:solidFill>
              <a:latin typeface="Arial"/>
              <a:cs typeface="Arial"/>
            </a:endParaRPr>
          </a:p>
          <a:p>
            <a:pPr marL="12700" marR="67945">
              <a:lnSpc>
                <a:spcPts val="2850"/>
              </a:lnSpc>
              <a:spcBef>
                <a:spcPts val="219"/>
              </a:spcBef>
            </a:pPr>
            <a:r>
              <a:rPr lang="en-IN" b="1" spc="-5" dirty="0">
                <a:solidFill>
                  <a:srgbClr val="FFFFFF"/>
                </a:solidFill>
                <a:latin typeface="Arial"/>
                <a:cs typeface="Arial"/>
              </a:rPr>
              <a:t>Our Suggestions/Improvements</a:t>
            </a:r>
            <a:r>
              <a:rPr lang="en-IN" spc="-5" dirty="0">
                <a:solidFill>
                  <a:srgbClr val="FFFFFF"/>
                </a:solidFill>
                <a:latin typeface="Arial"/>
                <a:cs typeface="Arial"/>
              </a:rPr>
              <a:t>:</a:t>
            </a:r>
          </a:p>
          <a:p>
            <a:pPr marL="298450" marR="67945" indent="-285750">
              <a:lnSpc>
                <a:spcPts val="2850"/>
              </a:lnSpc>
              <a:spcBef>
                <a:spcPts val="219"/>
              </a:spcBef>
              <a:buFont typeface="Arial" panose="020B0604020202020204" pitchFamily="34" charset="0"/>
              <a:buChar char="•"/>
            </a:pPr>
            <a:r>
              <a:rPr lang="en-IN" spc="-5" dirty="0">
                <a:solidFill>
                  <a:srgbClr val="FFFFFF"/>
                </a:solidFill>
                <a:latin typeface="Arial"/>
                <a:cs typeface="Arial"/>
              </a:rPr>
              <a:t>Comments will add an extra flavour to the reviews on top of the useful document which already exists.</a:t>
            </a:r>
          </a:p>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5" name="Picture 4">
            <a:extLst>
              <a:ext uri="{FF2B5EF4-FFF2-40B4-BE49-F238E27FC236}">
                <a16:creationId xmlns:a16="http://schemas.microsoft.com/office/drawing/2014/main" id="{3E0043B4-A443-4BAC-B806-3841E739FFCF}"/>
              </a:ext>
            </a:extLst>
          </p:cNvPr>
          <p:cNvPicPr>
            <a:picLocks noChangeAspect="1"/>
          </p:cNvPicPr>
          <p:nvPr/>
        </p:nvPicPr>
        <p:blipFill>
          <a:blip r:embed="rId2"/>
          <a:stretch>
            <a:fillRect/>
          </a:stretch>
        </p:blipFill>
        <p:spPr>
          <a:xfrm>
            <a:off x="1143000" y="4419600"/>
            <a:ext cx="6486526" cy="1782240"/>
          </a:xfrm>
          <a:prstGeom prst="rect">
            <a:avLst/>
          </a:prstGeom>
        </p:spPr>
      </p:pic>
    </p:spTree>
    <p:extLst>
      <p:ext uri="{BB962C8B-B14F-4D97-AF65-F5344CB8AC3E}">
        <p14:creationId xmlns:p14="http://schemas.microsoft.com/office/powerpoint/2010/main" val="347943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81000"/>
            <a:ext cx="69342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 Constraints</a:t>
            </a:r>
            <a:br>
              <a:rPr lang="en-IN" spc="-10" dirty="0"/>
            </a:br>
            <a:r>
              <a:rPr lang="en-IN" u="sng" spc="-10" dirty="0"/>
              <a:t>Business</a:t>
            </a:r>
            <a:endParaRPr u="sng" spc="-5" dirty="0"/>
          </a:p>
        </p:txBody>
      </p:sp>
      <p:sp>
        <p:nvSpPr>
          <p:cNvPr id="3" name="object 3"/>
          <p:cNvSpPr txBox="1"/>
          <p:nvPr/>
        </p:nvSpPr>
        <p:spPr>
          <a:xfrm>
            <a:off x="381000" y="1013702"/>
            <a:ext cx="8382000" cy="797653"/>
          </a:xfrm>
          <a:prstGeom prst="rect">
            <a:avLst/>
          </a:prstGeom>
        </p:spPr>
        <p:txBody>
          <a:bodyPr vert="horz" wrap="square" lIns="0" tIns="27939" rIns="0" bIns="0" rtlCol="0">
            <a:spAutoFit/>
          </a:bodyPr>
          <a:lstStyle/>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8" name="Picture 7">
            <a:extLst>
              <a:ext uri="{FF2B5EF4-FFF2-40B4-BE49-F238E27FC236}">
                <a16:creationId xmlns:a16="http://schemas.microsoft.com/office/drawing/2014/main" id="{82CEC8D6-12CE-4B79-98B8-7E99BEE57CAC}"/>
              </a:ext>
            </a:extLst>
          </p:cNvPr>
          <p:cNvPicPr>
            <a:picLocks noChangeAspect="1"/>
          </p:cNvPicPr>
          <p:nvPr/>
        </p:nvPicPr>
        <p:blipFill>
          <a:blip r:embed="rId2"/>
          <a:stretch>
            <a:fillRect/>
          </a:stretch>
        </p:blipFill>
        <p:spPr>
          <a:xfrm>
            <a:off x="914400" y="2040198"/>
            <a:ext cx="7600950" cy="3124200"/>
          </a:xfrm>
          <a:prstGeom prst="rect">
            <a:avLst/>
          </a:prstGeom>
        </p:spPr>
      </p:pic>
    </p:spTree>
    <p:extLst>
      <p:ext uri="{BB962C8B-B14F-4D97-AF65-F5344CB8AC3E}">
        <p14:creationId xmlns:p14="http://schemas.microsoft.com/office/powerpoint/2010/main" val="405849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81000"/>
            <a:ext cx="6934200" cy="936154"/>
          </a:xfrm>
          <a:prstGeom prst="rect">
            <a:avLst/>
          </a:prstGeom>
        </p:spPr>
        <p:txBody>
          <a:bodyPr vert="horz" wrap="square" lIns="0" tIns="12700" rIns="0" bIns="0" rtlCol="0">
            <a:spAutoFit/>
          </a:bodyPr>
          <a:lstStyle/>
          <a:p>
            <a:pPr marL="12700" algn="ctr">
              <a:lnSpc>
                <a:spcPct val="100000"/>
              </a:lnSpc>
              <a:spcBef>
                <a:spcPts val="100"/>
              </a:spcBef>
            </a:pPr>
            <a:r>
              <a:rPr lang="en-IN" spc="-10" dirty="0"/>
              <a:t>MongoDB Schema Constraints</a:t>
            </a:r>
            <a:br>
              <a:rPr lang="en-IN" spc="-10" dirty="0"/>
            </a:br>
            <a:r>
              <a:rPr lang="en-IN" u="sng" spc="-10" dirty="0"/>
              <a:t>Review</a:t>
            </a:r>
            <a:endParaRPr u="sng" spc="-5" dirty="0"/>
          </a:p>
        </p:txBody>
      </p:sp>
      <p:sp>
        <p:nvSpPr>
          <p:cNvPr id="3" name="object 3"/>
          <p:cNvSpPr txBox="1"/>
          <p:nvPr/>
        </p:nvSpPr>
        <p:spPr>
          <a:xfrm>
            <a:off x="381000" y="1013702"/>
            <a:ext cx="8382000" cy="797653"/>
          </a:xfrm>
          <a:prstGeom prst="rect">
            <a:avLst/>
          </a:prstGeom>
        </p:spPr>
        <p:txBody>
          <a:bodyPr vert="horz" wrap="square" lIns="0" tIns="27939" rIns="0" bIns="0" rtlCol="0">
            <a:spAutoFit/>
          </a:bodyPr>
          <a:lstStyle/>
          <a:p>
            <a:pPr marL="12700" marR="67945">
              <a:lnSpc>
                <a:spcPts val="2850"/>
              </a:lnSpc>
              <a:spcBef>
                <a:spcPts val="219"/>
              </a:spcBef>
            </a:pPr>
            <a:endParaRPr lang="en-IN" sz="1800" b="1" u="sng" spc="-5" dirty="0">
              <a:solidFill>
                <a:srgbClr val="FFFFFF"/>
              </a:solidFill>
              <a:latin typeface="Arial"/>
              <a:cs typeface="Arial"/>
            </a:endParaRPr>
          </a:p>
          <a:p>
            <a:pPr marL="12700" marR="67945">
              <a:lnSpc>
                <a:spcPts val="2850"/>
              </a:lnSpc>
              <a:spcBef>
                <a:spcPts val="219"/>
              </a:spcBef>
            </a:pPr>
            <a:endParaRPr sz="1800" dirty="0">
              <a:latin typeface="Arial"/>
              <a:cs typeface="Arial"/>
            </a:endParaRPr>
          </a:p>
        </p:txBody>
      </p:sp>
      <p:pic>
        <p:nvPicPr>
          <p:cNvPr id="4" name="Picture 3">
            <a:extLst>
              <a:ext uri="{FF2B5EF4-FFF2-40B4-BE49-F238E27FC236}">
                <a16:creationId xmlns:a16="http://schemas.microsoft.com/office/drawing/2014/main" id="{9D3AA003-5ED2-475E-90BD-4A2997BA583D}"/>
              </a:ext>
            </a:extLst>
          </p:cNvPr>
          <p:cNvPicPr>
            <a:picLocks noChangeAspect="1"/>
          </p:cNvPicPr>
          <p:nvPr/>
        </p:nvPicPr>
        <p:blipFill>
          <a:blip r:embed="rId2"/>
          <a:stretch>
            <a:fillRect/>
          </a:stretch>
        </p:blipFill>
        <p:spPr>
          <a:xfrm>
            <a:off x="777619" y="2444057"/>
            <a:ext cx="7817361" cy="2204143"/>
          </a:xfrm>
          <a:prstGeom prst="rect">
            <a:avLst/>
          </a:prstGeom>
        </p:spPr>
      </p:pic>
    </p:spTree>
    <p:extLst>
      <p:ext uri="{BB962C8B-B14F-4D97-AF65-F5344CB8AC3E}">
        <p14:creationId xmlns:p14="http://schemas.microsoft.com/office/powerpoint/2010/main" val="2622443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816</TotalTime>
  <Words>2215</Words>
  <Application>Microsoft Office PowerPoint</Application>
  <PresentationFormat>On-screen Show (4:3)</PresentationFormat>
  <Paragraphs>713</Paragraphs>
  <Slides>53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53</vt:i4>
      </vt:variant>
    </vt:vector>
  </HeadingPairs>
  <TitlesOfParts>
    <vt:vector size="60" baseType="lpstr">
      <vt:lpstr>Arial</vt:lpstr>
      <vt:lpstr>Calibri</vt:lpstr>
      <vt:lpstr>Century Gothic</vt:lpstr>
      <vt:lpstr>Mangal</vt:lpstr>
      <vt:lpstr>Times New Roman</vt:lpstr>
      <vt:lpstr>Office Theme</vt:lpstr>
      <vt:lpstr>Vapor Trail</vt:lpstr>
      <vt:lpstr>PowerPoint Presentation</vt:lpstr>
      <vt:lpstr>What is Yelp?</vt:lpstr>
      <vt:lpstr>MongoDB Schema</vt:lpstr>
      <vt:lpstr>MongoDB Schema</vt:lpstr>
      <vt:lpstr>MongoDB Schema</vt:lpstr>
      <vt:lpstr>MongoDB Schema</vt:lpstr>
      <vt:lpstr>MongoDB Schema</vt:lpstr>
      <vt:lpstr>MongoDB Schema Constraints Business</vt:lpstr>
      <vt:lpstr>MongoDB Schema Constraints Review</vt:lpstr>
      <vt:lpstr>MongoDB Schema Constraints User</vt:lpstr>
      <vt:lpstr>MongoDB Schema Constraints Checkin, Photos, Tip and Comment</vt:lpstr>
      <vt:lpstr>Neo4j Schema</vt:lpstr>
      <vt:lpstr>Data Preparation</vt:lpstr>
      <vt:lpstr>Data Preparation</vt:lpstr>
      <vt:lpstr>Understanding of the Data Rating Distribution of Reviews</vt:lpstr>
      <vt:lpstr>Understanding of the Data Rating Distribution of Users</vt:lpstr>
      <vt:lpstr>Understanding of the Data Usefulness of Reviews</vt:lpstr>
      <vt:lpstr>Understanding of the Data Postal Codes in North Las Vegas and Champaign</vt:lpstr>
      <vt:lpstr>Understanding of the Data Postal Codes in North Las Vegas and Champaign</vt:lpstr>
      <vt:lpstr>Understanding of the Data Overview of the Database</vt:lpstr>
      <vt:lpstr>Understanding of the Data Overview of the Database</vt:lpstr>
      <vt:lpstr>Understanding of the Data Overview of the Database</vt:lpstr>
      <vt:lpstr>Understanding of the Data Overview of the Database</vt:lpstr>
      <vt:lpstr>Understanding of the Data Overview of the Database</vt:lpstr>
      <vt:lpstr>Understanding of the Data Review Trends</vt:lpstr>
      <vt:lpstr>Understanding of the Data Review Trends</vt:lpstr>
      <vt:lpstr>Understanding of the Data Review Trends</vt:lpstr>
      <vt:lpstr>Analytics MongoDB Metrics</vt:lpstr>
      <vt:lpstr>Analytics MongoDB Metrics</vt:lpstr>
      <vt:lpstr>Analytics MongoDB Metrics</vt:lpstr>
      <vt:lpstr>Analytics MongoDB Metrics</vt:lpstr>
      <vt:lpstr>Analytics MongoDB Metrics</vt:lpstr>
      <vt:lpstr>Analytics MongoDB Metrics</vt:lpstr>
      <vt:lpstr>Analytics MongoDB Metrics</vt:lpstr>
      <vt:lpstr>Analytics MongoDB Metrics</vt:lpstr>
      <vt:lpstr>Analytics MongoDB Metrics</vt:lpstr>
      <vt:lpstr>Analytics Helpfulness of a Review</vt:lpstr>
      <vt:lpstr>Analytics Helpfulness of a Review</vt:lpstr>
      <vt:lpstr>Analytics Helpfulness of a Review</vt:lpstr>
      <vt:lpstr>Analytics Helpfulness of a Review</vt:lpstr>
      <vt:lpstr>Analytics Helpfulness of a Review</vt:lpstr>
      <vt:lpstr>Analytics Review As a Mob</vt:lpstr>
      <vt:lpstr>Analytics Review As a Mob</vt:lpstr>
      <vt:lpstr>Analytics Geographical Proximity</vt:lpstr>
      <vt:lpstr>Analytics Geographical Proximity</vt:lpstr>
      <vt:lpstr>Analytics Geographical Proximity</vt:lpstr>
      <vt:lpstr>SAS</vt:lpstr>
      <vt:lpstr>SAS</vt:lpstr>
      <vt:lpstr>SAS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Shagun Garg</cp:lastModifiedBy>
  <cp:revision>61</cp:revision>
  <dcterms:created xsi:type="dcterms:W3CDTF">2017-12-05T16:47:32Z</dcterms:created>
  <dcterms:modified xsi:type="dcterms:W3CDTF">2018-03-04T20:18:57Z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2017-12-05T00:00:00Z</vt:filetime>
  </property>
</Properties>
</file>