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Lst>
  <p:sldIdLst>
    <p:sldId id="256" r:id="rId2"/>
    <p:sldId id="268" r:id="rId3"/>
    <p:sldId id="258" r:id="rId4"/>
    <p:sldId id="259" r:id="rId5"/>
    <p:sldId id="260" r:id="rId6"/>
    <p:sldId id="262" r:id="rId7"/>
    <p:sldId id="264" r:id="rId8"/>
    <p:sldId id="267" r:id="rId9"/>
    <p:sldId id="269" r:id="rId10"/>
    <p:sldId id="270"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shal14sep@gmail.com" initials="k" lastIdx="1" clrIdx="0">
    <p:extLst>
      <p:ext uri="{19B8F6BF-5375-455C-9EA6-DF929625EA0E}">
        <p15:presenceInfo xmlns:p15="http://schemas.microsoft.com/office/powerpoint/2012/main" userId="a31f1d4ce47093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2-26T23:02:35.981"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5738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0545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02573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274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12677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11/7/2019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53587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11/7/2019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8539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72587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6530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5692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871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6969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8293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11/7/2019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8666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11/7/2019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9828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11/7/2019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8725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4599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11/7/2019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8344890"/>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7FB5D-5C7D-3247-89CD-48C4F00EFDFE}"/>
              </a:ext>
            </a:extLst>
          </p:cNvPr>
          <p:cNvSpPr>
            <a:spLocks noGrp="1"/>
          </p:cNvSpPr>
          <p:nvPr>
            <p:ph type="ctrTitle"/>
          </p:nvPr>
        </p:nvSpPr>
        <p:spPr>
          <a:xfrm>
            <a:off x="1126837" y="544011"/>
            <a:ext cx="9232505" cy="1478754"/>
          </a:xfrm>
        </p:spPr>
        <p:txBody>
          <a:bodyPr>
            <a:noAutofit/>
          </a:bodyPr>
          <a:lstStyle/>
          <a:p>
            <a:br>
              <a:rPr lang="en-GB" sz="4000" dirty="0"/>
            </a:br>
            <a:br>
              <a:rPr lang="en-GB" sz="4000" dirty="0"/>
            </a:br>
            <a:br>
              <a:rPr lang="en-GB" sz="4000" dirty="0"/>
            </a:br>
            <a:br>
              <a:rPr lang="en-GB" sz="4000" dirty="0"/>
            </a:br>
            <a:br>
              <a:rPr lang="en-GB" sz="4000" dirty="0"/>
            </a:br>
            <a:r>
              <a:rPr lang="en-GB" sz="4000" dirty="0"/>
              <a:t>IOT BASED GESTURE CONTROLLED CAR FOR METAL DETECTION</a:t>
            </a:r>
            <a:endParaRPr lang="en-US" sz="4000" dirty="0"/>
          </a:p>
        </p:txBody>
      </p:sp>
      <p:sp>
        <p:nvSpPr>
          <p:cNvPr id="3" name="Subtitle 2">
            <a:extLst>
              <a:ext uri="{FF2B5EF4-FFF2-40B4-BE49-F238E27FC236}">
                <a16:creationId xmlns:a16="http://schemas.microsoft.com/office/drawing/2014/main" id="{0AF32CB8-C81E-D049-AA07-6542011F2FDA}"/>
              </a:ext>
            </a:extLst>
          </p:cNvPr>
          <p:cNvSpPr>
            <a:spLocks noGrp="1"/>
          </p:cNvSpPr>
          <p:nvPr>
            <p:ph type="subTitle" idx="1"/>
          </p:nvPr>
        </p:nvSpPr>
        <p:spPr>
          <a:xfrm>
            <a:off x="7422228" y="3000215"/>
            <a:ext cx="4886036" cy="2967512"/>
          </a:xfrm>
        </p:spPr>
        <p:txBody>
          <a:bodyPr>
            <a:normAutofit fontScale="70000" lnSpcReduction="20000"/>
          </a:bodyPr>
          <a:lstStyle/>
          <a:p>
            <a:r>
              <a:rPr lang="en-GB" dirty="0"/>
              <a:t>                                                                                      </a:t>
            </a:r>
            <a:r>
              <a:rPr lang="en-GB" b="1" dirty="0">
                <a:solidFill>
                  <a:schemeClr val="tx1">
                    <a:lumMod val="95000"/>
                  </a:schemeClr>
                </a:solidFill>
              </a:rPr>
              <a:t>Submitted by~</a:t>
            </a:r>
          </a:p>
          <a:p>
            <a:r>
              <a:rPr lang="en-GB" b="1" dirty="0">
                <a:solidFill>
                  <a:schemeClr val="tx1">
                    <a:lumMod val="95000"/>
                  </a:schemeClr>
                </a:solidFill>
              </a:rPr>
              <a:t>                                                                                      Prashant </a:t>
            </a:r>
            <a:r>
              <a:rPr lang="en-GB" b="1" dirty="0" err="1">
                <a:solidFill>
                  <a:schemeClr val="tx1">
                    <a:lumMod val="95000"/>
                  </a:schemeClr>
                </a:solidFill>
              </a:rPr>
              <a:t>jha</a:t>
            </a:r>
            <a:r>
              <a:rPr lang="en-GB" b="1" dirty="0">
                <a:solidFill>
                  <a:schemeClr val="tx1">
                    <a:lumMod val="95000"/>
                  </a:schemeClr>
                </a:solidFill>
              </a:rPr>
              <a:t> _17Bcs4532</a:t>
            </a:r>
          </a:p>
          <a:p>
            <a:r>
              <a:rPr lang="en-GB" b="1" dirty="0">
                <a:solidFill>
                  <a:schemeClr val="tx1">
                    <a:lumMod val="95000"/>
                  </a:schemeClr>
                </a:solidFill>
              </a:rPr>
              <a:t>                                                                                      </a:t>
            </a:r>
            <a:r>
              <a:rPr lang="en-GB" b="1" dirty="0" err="1">
                <a:solidFill>
                  <a:schemeClr val="tx1">
                    <a:lumMod val="95000"/>
                  </a:schemeClr>
                </a:solidFill>
              </a:rPr>
              <a:t>Vishavdeep</a:t>
            </a:r>
            <a:r>
              <a:rPr lang="en-GB" b="1" dirty="0">
                <a:solidFill>
                  <a:schemeClr val="tx1">
                    <a:lumMod val="95000"/>
                  </a:schemeClr>
                </a:solidFill>
              </a:rPr>
              <a:t> Singh – 17bcs4534</a:t>
            </a:r>
          </a:p>
          <a:p>
            <a:r>
              <a:rPr lang="en-GB" b="1" dirty="0">
                <a:solidFill>
                  <a:schemeClr val="tx1">
                    <a:lumMod val="95000"/>
                  </a:schemeClr>
                </a:solidFill>
              </a:rPr>
              <a:t>                                                                                      </a:t>
            </a:r>
            <a:r>
              <a:rPr lang="en-GB" b="1" dirty="0" err="1">
                <a:solidFill>
                  <a:schemeClr val="tx1">
                    <a:lumMod val="95000"/>
                  </a:schemeClr>
                </a:solidFill>
              </a:rPr>
              <a:t>Kushal</a:t>
            </a:r>
            <a:r>
              <a:rPr lang="en-GB" b="1" dirty="0">
                <a:solidFill>
                  <a:schemeClr val="tx1">
                    <a:lumMod val="95000"/>
                  </a:schemeClr>
                </a:solidFill>
              </a:rPr>
              <a:t> </a:t>
            </a:r>
            <a:r>
              <a:rPr lang="en-GB" b="1" dirty="0" err="1">
                <a:solidFill>
                  <a:schemeClr val="tx1">
                    <a:lumMod val="95000"/>
                  </a:schemeClr>
                </a:solidFill>
              </a:rPr>
              <a:t>Choudhary</a:t>
            </a:r>
            <a:r>
              <a:rPr lang="en-GB" b="1" dirty="0">
                <a:solidFill>
                  <a:schemeClr val="tx1">
                    <a:lumMod val="95000"/>
                  </a:schemeClr>
                </a:solidFill>
              </a:rPr>
              <a:t> _ 17BCSs4536</a:t>
            </a:r>
          </a:p>
          <a:p>
            <a:r>
              <a:rPr lang="en-GB" b="1" dirty="0">
                <a:solidFill>
                  <a:schemeClr val="tx1">
                    <a:lumMod val="95000"/>
                  </a:schemeClr>
                </a:solidFill>
              </a:rPr>
              <a:t>                                                                                      DHEERAJ KUMAR_17bcs3948</a:t>
            </a:r>
          </a:p>
          <a:p>
            <a:r>
              <a:rPr lang="en-GB" b="1" dirty="0">
                <a:solidFill>
                  <a:schemeClr val="tx1">
                    <a:lumMod val="95000"/>
                  </a:schemeClr>
                </a:solidFill>
              </a:rPr>
              <a:t>                                                                                      SHAGUN SAINI_17bcs4538</a:t>
            </a:r>
          </a:p>
          <a:p>
            <a:endParaRPr lang="en-US" dirty="0"/>
          </a:p>
        </p:txBody>
      </p:sp>
      <p:pic>
        <p:nvPicPr>
          <p:cNvPr id="6" name="Picture 5">
            <a:extLst>
              <a:ext uri="{FF2B5EF4-FFF2-40B4-BE49-F238E27FC236}">
                <a16:creationId xmlns:a16="http://schemas.microsoft.com/office/drawing/2014/main" id="{22B4F918-EF1C-4CEB-B630-715C42BE3C32}"/>
              </a:ext>
            </a:extLst>
          </p:cNvPr>
          <p:cNvPicPr>
            <a:picLocks noChangeAspect="1"/>
          </p:cNvPicPr>
          <p:nvPr/>
        </p:nvPicPr>
        <p:blipFill>
          <a:blip r:embed="rId2"/>
          <a:stretch>
            <a:fillRect/>
          </a:stretch>
        </p:blipFill>
        <p:spPr>
          <a:xfrm>
            <a:off x="1253765" y="3000215"/>
            <a:ext cx="5501323" cy="3094494"/>
          </a:xfrm>
          <a:prstGeom prst="rect">
            <a:avLst/>
          </a:prstGeom>
        </p:spPr>
      </p:pic>
    </p:spTree>
    <p:extLst>
      <p:ext uri="{BB962C8B-B14F-4D97-AF65-F5344CB8AC3E}">
        <p14:creationId xmlns:p14="http://schemas.microsoft.com/office/powerpoint/2010/main" val="424924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r>
              <a:rPr lang="en-IN" dirty="0"/>
              <a:t>So, all in through this project we can help our country forces of our country by detecting explosives or another harmful material’s which are buried some where in land or some places which are not accessible by human.</a:t>
            </a:r>
          </a:p>
          <a:p>
            <a:r>
              <a:rPr lang="en-IN" dirty="0"/>
              <a:t>Secondly, no only for explosive detection this project also helps some archaeologist to get some old buried metallic material in land. </a:t>
            </a:r>
          </a:p>
        </p:txBody>
      </p:sp>
    </p:spTree>
    <p:extLst>
      <p:ext uri="{BB962C8B-B14F-4D97-AF65-F5344CB8AC3E}">
        <p14:creationId xmlns:p14="http://schemas.microsoft.com/office/powerpoint/2010/main" val="1437282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11407" y="2967335"/>
            <a:ext cx="5526249" cy="923330"/>
          </a:xfrm>
          <a:prstGeom prst="rect">
            <a:avLst/>
          </a:prstGeom>
          <a:noFill/>
        </p:spPr>
        <p:txBody>
          <a:bodyPr wrap="square" lIns="91440" tIns="45720" rIns="91440" bIns="45720">
            <a:spAutoFit/>
          </a:bodyPr>
          <a:lstStyle/>
          <a:p>
            <a:pPr algn="ctr"/>
            <a:r>
              <a:rPr lang="en-US" sz="5400" b="1" dirty="0">
                <a:ln w="9525">
                  <a:solidFill>
                    <a:schemeClr val="bg1"/>
                  </a:solidFill>
                  <a:prstDash val="solid"/>
                </a:ln>
                <a:solidFill>
                  <a:schemeClr val="tx1">
                    <a:lumMod val="95000"/>
                  </a:schemeClr>
                </a:solidFill>
                <a:effectLst>
                  <a:outerShdw blurRad="12700" dist="38100" dir="2700000" algn="tl" rotWithShape="0">
                    <a:schemeClr val="accent5">
                      <a:lumMod val="60000"/>
                      <a:lumOff val="40000"/>
                    </a:schemeClr>
                  </a:outerShdw>
                </a:effectLst>
              </a:rPr>
              <a:t>THANK YOU</a:t>
            </a:r>
            <a:endParaRPr lang="en-US" sz="5400" b="1" cap="none" spc="0" dirty="0">
              <a:ln w="9525">
                <a:solidFill>
                  <a:schemeClr val="bg1"/>
                </a:solidFill>
                <a:prstDash val="solid"/>
              </a:ln>
              <a:solidFill>
                <a:schemeClr val="tx1">
                  <a:lumMod val="95000"/>
                </a:schemeClr>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923099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contents</a:t>
            </a:r>
          </a:p>
        </p:txBody>
      </p:sp>
      <p:sp>
        <p:nvSpPr>
          <p:cNvPr id="3" name="Content Placeholder 2"/>
          <p:cNvSpPr>
            <a:spLocks noGrp="1"/>
          </p:cNvSpPr>
          <p:nvPr>
            <p:ph idx="1"/>
          </p:nvPr>
        </p:nvSpPr>
        <p:spPr>
          <a:xfrm>
            <a:off x="1141412" y="2249486"/>
            <a:ext cx="9905999" cy="4040477"/>
          </a:xfrm>
        </p:spPr>
        <p:txBody>
          <a:bodyPr>
            <a:normAutofit/>
          </a:bodyPr>
          <a:lstStyle/>
          <a:p>
            <a:r>
              <a:rPr lang="en-IN" dirty="0"/>
              <a:t>ABSTRACT</a:t>
            </a:r>
          </a:p>
          <a:p>
            <a:r>
              <a:rPr lang="en-IN" dirty="0"/>
              <a:t>INTRODUCTION</a:t>
            </a:r>
          </a:p>
          <a:p>
            <a:r>
              <a:rPr lang="en-IN" dirty="0"/>
              <a:t>APPLICATIONS</a:t>
            </a:r>
          </a:p>
          <a:p>
            <a:r>
              <a:rPr lang="en-IN" dirty="0"/>
              <a:t>MOTIVATION &amp; OBJECTIVE</a:t>
            </a:r>
          </a:p>
          <a:p>
            <a:r>
              <a:rPr lang="en-IN" dirty="0"/>
              <a:t>MATERIALS REQUIRED</a:t>
            </a:r>
          </a:p>
          <a:p>
            <a:r>
              <a:rPr lang="en-IN" dirty="0"/>
              <a:t>WORKING</a:t>
            </a:r>
          </a:p>
          <a:p>
            <a:r>
              <a:rPr lang="en-IN" dirty="0"/>
              <a:t>CONCLUSION</a:t>
            </a:r>
          </a:p>
          <a:p>
            <a:endParaRPr lang="en-IN" dirty="0"/>
          </a:p>
        </p:txBody>
      </p:sp>
    </p:spTree>
    <p:extLst>
      <p:ext uri="{BB962C8B-B14F-4D97-AF65-F5344CB8AC3E}">
        <p14:creationId xmlns:p14="http://schemas.microsoft.com/office/powerpoint/2010/main" val="420634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8A257-435F-E54F-960C-381945787DDE}"/>
              </a:ext>
            </a:extLst>
          </p:cNvPr>
          <p:cNvSpPr>
            <a:spLocks noGrp="1"/>
          </p:cNvSpPr>
          <p:nvPr>
            <p:ph type="title"/>
          </p:nvPr>
        </p:nvSpPr>
        <p:spPr>
          <a:xfrm>
            <a:off x="1141413" y="618518"/>
            <a:ext cx="9905998" cy="1365101"/>
          </a:xfrm>
        </p:spPr>
        <p:txBody>
          <a:bodyPr>
            <a:normAutofit/>
          </a:bodyPr>
          <a:lstStyle/>
          <a:p>
            <a:r>
              <a:rPr lang="en-GB" sz="3200"/>
              <a:t>Robot</a:t>
            </a:r>
            <a:endParaRPr lang="en-US" sz="3200"/>
          </a:p>
        </p:txBody>
      </p:sp>
      <p:sp>
        <p:nvSpPr>
          <p:cNvPr id="3" name="Content Placeholder 2">
            <a:extLst>
              <a:ext uri="{FF2B5EF4-FFF2-40B4-BE49-F238E27FC236}">
                <a16:creationId xmlns:a16="http://schemas.microsoft.com/office/drawing/2014/main" id="{B5473235-D280-AE4F-9E13-41052A5EA96D}"/>
              </a:ext>
            </a:extLst>
          </p:cNvPr>
          <p:cNvSpPr>
            <a:spLocks noGrp="1"/>
          </p:cNvSpPr>
          <p:nvPr>
            <p:ph idx="1"/>
          </p:nvPr>
        </p:nvSpPr>
        <p:spPr>
          <a:xfrm>
            <a:off x="1141412" y="1427238"/>
            <a:ext cx="9905999" cy="4363963"/>
          </a:xfrm>
        </p:spPr>
        <p:txBody>
          <a:bodyPr/>
          <a:lstStyle/>
          <a:p>
            <a:r>
              <a:rPr lang="en-GB"/>
              <a:t>Robot is an electo-mechanical machine that can perform tasks automatically. Robots may require guidance that can be achieved using remote control or computer interface.</a:t>
            </a:r>
          </a:p>
          <a:p>
            <a:pPr marL="0" indent="0">
              <a:buNone/>
            </a:pPr>
            <a:r>
              <a:rPr lang="en-GB" sz="3200"/>
              <a:t>HUMAN MACHINE INTERACTION</a:t>
            </a:r>
          </a:p>
          <a:p>
            <a:r>
              <a:rPr lang="en-GB"/>
              <a:t>An important aspect of successful robot systems is human-machine interaction. With the development in science and robotics, gesture based recognition came into existence.</a:t>
            </a:r>
          </a:p>
        </p:txBody>
      </p:sp>
    </p:spTree>
    <p:extLst>
      <p:ext uri="{BB962C8B-B14F-4D97-AF65-F5344CB8AC3E}">
        <p14:creationId xmlns:p14="http://schemas.microsoft.com/office/powerpoint/2010/main" val="2761924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59436-DFF2-FE4A-B59A-35E00A05FBF6}"/>
              </a:ext>
            </a:extLst>
          </p:cNvPr>
          <p:cNvSpPr>
            <a:spLocks noGrp="1"/>
          </p:cNvSpPr>
          <p:nvPr>
            <p:ph type="title"/>
          </p:nvPr>
        </p:nvSpPr>
        <p:spPr>
          <a:xfrm>
            <a:off x="1141413" y="618518"/>
            <a:ext cx="9905998" cy="1365101"/>
          </a:xfrm>
        </p:spPr>
        <p:txBody>
          <a:bodyPr>
            <a:normAutofit/>
          </a:bodyPr>
          <a:lstStyle/>
          <a:p>
            <a:r>
              <a:rPr lang="en-GB" sz="3200"/>
              <a:t>Applications </a:t>
            </a:r>
            <a:endParaRPr lang="en-US" sz="3200"/>
          </a:p>
        </p:txBody>
      </p:sp>
      <p:sp>
        <p:nvSpPr>
          <p:cNvPr id="3" name="Content Placeholder 2">
            <a:extLst>
              <a:ext uri="{FF2B5EF4-FFF2-40B4-BE49-F238E27FC236}">
                <a16:creationId xmlns:a16="http://schemas.microsoft.com/office/drawing/2014/main" id="{6B05C45F-7507-1049-8D41-827AA0F6B85B}"/>
              </a:ext>
            </a:extLst>
          </p:cNvPr>
          <p:cNvSpPr>
            <a:spLocks noGrp="1"/>
          </p:cNvSpPr>
          <p:nvPr>
            <p:ph idx="1"/>
          </p:nvPr>
        </p:nvSpPr>
        <p:spPr>
          <a:xfrm>
            <a:off x="1141412" y="1828799"/>
            <a:ext cx="9905999" cy="3962401"/>
          </a:xfrm>
        </p:spPr>
        <p:txBody>
          <a:bodyPr>
            <a:normAutofit/>
          </a:bodyPr>
          <a:lstStyle/>
          <a:p>
            <a:r>
              <a:rPr lang="en-GB" dirty="0"/>
              <a:t>Through the use of gesture recognition, remote control of devices is possible through a wave of hand.</a:t>
            </a:r>
          </a:p>
          <a:p>
            <a:r>
              <a:rPr lang="en-GB" dirty="0"/>
              <a:t>Gesture controlling is very helpful in circumstances where solution is achieved by risking life of humans physically.</a:t>
            </a:r>
          </a:p>
          <a:p>
            <a:r>
              <a:rPr lang="en-GB" dirty="0"/>
              <a:t>Thousands of lives are lost in defence sector in order to keep their territory safe and this must be avoided. Science and robotics development has enforced better technologies for the defence sector and one of such technology is the gesture controlled car.</a:t>
            </a:r>
          </a:p>
          <a:p>
            <a:pPr marL="0" indent="0">
              <a:buNone/>
            </a:pPr>
            <a:endParaRPr lang="en-GB" dirty="0"/>
          </a:p>
        </p:txBody>
      </p:sp>
    </p:spTree>
    <p:extLst>
      <p:ext uri="{BB962C8B-B14F-4D97-AF65-F5344CB8AC3E}">
        <p14:creationId xmlns:p14="http://schemas.microsoft.com/office/powerpoint/2010/main" val="3768881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F71D-6FE8-0449-A4D7-50B0957BFD21}"/>
              </a:ext>
            </a:extLst>
          </p:cNvPr>
          <p:cNvSpPr>
            <a:spLocks noGrp="1"/>
          </p:cNvSpPr>
          <p:nvPr>
            <p:ph type="title"/>
          </p:nvPr>
        </p:nvSpPr>
        <p:spPr>
          <a:xfrm>
            <a:off x="1141413" y="618518"/>
            <a:ext cx="9905998" cy="1377196"/>
          </a:xfrm>
        </p:spPr>
        <p:txBody>
          <a:bodyPr>
            <a:normAutofit/>
          </a:bodyPr>
          <a:lstStyle/>
          <a:p>
            <a:r>
              <a:rPr lang="en-GB" sz="3200"/>
              <a:t>Applications </a:t>
            </a:r>
            <a:endParaRPr lang="en-US" sz="3200"/>
          </a:p>
        </p:txBody>
      </p:sp>
      <p:sp>
        <p:nvSpPr>
          <p:cNvPr id="3" name="Content Placeholder 2">
            <a:extLst>
              <a:ext uri="{FF2B5EF4-FFF2-40B4-BE49-F238E27FC236}">
                <a16:creationId xmlns:a16="http://schemas.microsoft.com/office/drawing/2014/main" id="{7C67C68D-AAB2-BD4F-A144-9C0E368EFC58}"/>
              </a:ext>
            </a:extLst>
          </p:cNvPr>
          <p:cNvSpPr>
            <a:spLocks noGrp="1"/>
          </p:cNvSpPr>
          <p:nvPr>
            <p:ph idx="1"/>
          </p:nvPr>
        </p:nvSpPr>
        <p:spPr>
          <a:xfrm>
            <a:off x="1141412" y="1681238"/>
            <a:ext cx="9905999" cy="4109962"/>
          </a:xfrm>
        </p:spPr>
        <p:txBody>
          <a:bodyPr/>
          <a:lstStyle/>
          <a:p>
            <a:r>
              <a:rPr lang="en-GB" dirty="0"/>
              <a:t>Gesture controlled car is a prototype which can be further build to perform various physically human incompatible tasks in mining , construction , manufacturing medical </a:t>
            </a:r>
            <a:r>
              <a:rPr lang="en-GB" dirty="0" err="1"/>
              <a:t>etc</a:t>
            </a:r>
            <a:r>
              <a:rPr lang="en-GB" dirty="0"/>
              <a:t>;</a:t>
            </a:r>
          </a:p>
          <a:p>
            <a:r>
              <a:rPr lang="en-GB" dirty="0"/>
              <a:t>Therefore , this prototype is feasible to deploy in the defence sector to detect landmines.</a:t>
            </a:r>
          </a:p>
          <a:p>
            <a:r>
              <a:rPr lang="en-GB" dirty="0"/>
              <a:t> Gesture controlling is very helpful in developing automatic wheel chairs for    physically disabled.</a:t>
            </a:r>
            <a:endParaRPr lang="en-US" dirty="0"/>
          </a:p>
        </p:txBody>
      </p:sp>
    </p:spTree>
    <p:extLst>
      <p:ext uri="{BB962C8B-B14F-4D97-AF65-F5344CB8AC3E}">
        <p14:creationId xmlns:p14="http://schemas.microsoft.com/office/powerpoint/2010/main" val="1534423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B4A07-9411-6644-9EF2-D9E56280E6E9}"/>
              </a:ext>
            </a:extLst>
          </p:cNvPr>
          <p:cNvSpPr>
            <a:spLocks noGrp="1"/>
          </p:cNvSpPr>
          <p:nvPr>
            <p:ph type="title"/>
          </p:nvPr>
        </p:nvSpPr>
        <p:spPr/>
        <p:txBody>
          <a:bodyPr>
            <a:normAutofit/>
          </a:bodyPr>
          <a:lstStyle/>
          <a:p>
            <a:r>
              <a:rPr lang="en-GB" sz="3200"/>
              <a:t>Objective of project</a:t>
            </a:r>
            <a:endParaRPr lang="en-US" sz="3200"/>
          </a:p>
        </p:txBody>
      </p:sp>
      <p:sp>
        <p:nvSpPr>
          <p:cNvPr id="3" name="Content Placeholder 2">
            <a:extLst>
              <a:ext uri="{FF2B5EF4-FFF2-40B4-BE49-F238E27FC236}">
                <a16:creationId xmlns:a16="http://schemas.microsoft.com/office/drawing/2014/main" id="{972CC220-DC52-4C47-A624-0E9F48B3E4C8}"/>
              </a:ext>
            </a:extLst>
          </p:cNvPr>
          <p:cNvSpPr>
            <a:spLocks noGrp="1"/>
          </p:cNvSpPr>
          <p:nvPr>
            <p:ph idx="1"/>
          </p:nvPr>
        </p:nvSpPr>
        <p:spPr>
          <a:xfrm>
            <a:off x="1141412" y="1862667"/>
            <a:ext cx="9905999" cy="3928534"/>
          </a:xfrm>
        </p:spPr>
        <p:txBody>
          <a:bodyPr/>
          <a:lstStyle/>
          <a:p>
            <a:r>
              <a:rPr lang="en-GB" dirty="0"/>
              <a:t>Our objective is to make the device simple as well as cheap so that it can be implemented easily and mass produced and can be used for a number of purpose.</a:t>
            </a:r>
          </a:p>
          <a:p>
            <a:r>
              <a:rPr lang="en-GB" dirty="0"/>
              <a:t>We need constant change, technological innovation capability, and high productivity to survive in the fierce competitive environment. </a:t>
            </a:r>
          </a:p>
          <a:p>
            <a:pPr marL="0" indent="0">
              <a:buNone/>
            </a:pPr>
            <a:r>
              <a:rPr lang="en-GB" dirty="0"/>
              <a:t>                                                                                   </a:t>
            </a:r>
          </a:p>
        </p:txBody>
      </p:sp>
    </p:spTree>
    <p:extLst>
      <p:ext uri="{BB962C8B-B14F-4D97-AF65-F5344CB8AC3E}">
        <p14:creationId xmlns:p14="http://schemas.microsoft.com/office/powerpoint/2010/main" val="3903348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C996F-5DE9-F948-96B3-BB3F3CD09C79}"/>
              </a:ext>
            </a:extLst>
          </p:cNvPr>
          <p:cNvSpPr>
            <a:spLocks noGrp="1"/>
          </p:cNvSpPr>
          <p:nvPr>
            <p:ph type="title"/>
          </p:nvPr>
        </p:nvSpPr>
        <p:spPr>
          <a:xfrm>
            <a:off x="1141413" y="175492"/>
            <a:ext cx="9905998" cy="711200"/>
          </a:xfrm>
        </p:spPr>
        <p:txBody>
          <a:bodyPr>
            <a:normAutofit/>
          </a:bodyPr>
          <a:lstStyle/>
          <a:p>
            <a:r>
              <a:rPr lang="en-IN" sz="2800" dirty="0"/>
              <a:t>Materials Required</a:t>
            </a:r>
            <a:endParaRPr lang="en-US" sz="2800" dirty="0"/>
          </a:p>
        </p:txBody>
      </p:sp>
      <p:sp>
        <p:nvSpPr>
          <p:cNvPr id="3" name="Content Placeholder 2">
            <a:extLst>
              <a:ext uri="{FF2B5EF4-FFF2-40B4-BE49-F238E27FC236}">
                <a16:creationId xmlns:a16="http://schemas.microsoft.com/office/drawing/2014/main" id="{DD5CC6DC-7E28-3D4C-86FB-3EBAC5AD63F0}"/>
              </a:ext>
            </a:extLst>
          </p:cNvPr>
          <p:cNvSpPr>
            <a:spLocks noGrp="1"/>
          </p:cNvSpPr>
          <p:nvPr>
            <p:ph idx="1"/>
          </p:nvPr>
        </p:nvSpPr>
        <p:spPr>
          <a:xfrm>
            <a:off x="1141412" y="999241"/>
            <a:ext cx="10361157" cy="5507998"/>
          </a:xfrm>
        </p:spPr>
        <p:txBody>
          <a:bodyPr>
            <a:normAutofit/>
          </a:bodyPr>
          <a:lstStyle/>
          <a:p>
            <a:r>
              <a:rPr lang="en-GB" b="1" dirty="0"/>
              <a:t>Bread board</a:t>
            </a:r>
            <a:endParaRPr lang="en-IN" dirty="0"/>
          </a:p>
          <a:p>
            <a:r>
              <a:rPr lang="en-IN" b="1" dirty="0"/>
              <a:t>Car </a:t>
            </a:r>
            <a:r>
              <a:rPr lang="en-IN" b="1" dirty="0" err="1"/>
              <a:t>chasis</a:t>
            </a:r>
            <a:r>
              <a:rPr lang="en-IN" b="1" dirty="0"/>
              <a:t> kit</a:t>
            </a:r>
            <a:endParaRPr lang="en-IN" dirty="0"/>
          </a:p>
          <a:p>
            <a:r>
              <a:rPr lang="en-IN" b="1" dirty="0"/>
              <a:t>HC05 Bluetooth module</a:t>
            </a:r>
          </a:p>
          <a:p>
            <a:r>
              <a:rPr lang="en-US" b="1" dirty="0">
                <a:latin typeface="Arial" panose="020B0604020202020204" pitchFamily="34" charset="0"/>
                <a:cs typeface="Arial" panose="020B0604020202020204" pitchFamily="34" charset="0"/>
              </a:rPr>
              <a:t>Jumper wires</a:t>
            </a:r>
          </a:p>
          <a:p>
            <a:r>
              <a:rPr lang="en-US" b="1" dirty="0">
                <a:latin typeface="Arial" panose="020B0604020202020204" pitchFamily="34" charset="0"/>
                <a:cs typeface="Arial" panose="020B0604020202020204" pitchFamily="34" charset="0"/>
              </a:rPr>
              <a:t>Dc 9v holder        </a:t>
            </a:r>
          </a:p>
          <a:p>
            <a:r>
              <a:rPr lang="en-US" b="1" dirty="0">
                <a:latin typeface="Arial" panose="020B0604020202020204" pitchFamily="34" charset="0"/>
                <a:cs typeface="Arial" panose="020B0604020202020204" pitchFamily="34" charset="0"/>
              </a:rPr>
              <a:t>Metal detector for Arduino                                                  </a:t>
            </a: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NEO 6M GPS Module</a:t>
            </a:r>
          </a:p>
          <a:p>
            <a:r>
              <a:rPr lang="en-GB" b="1" dirty="0"/>
              <a:t>Arduino UNO</a:t>
            </a:r>
            <a:endParaRPr lang="en-GB" dirty="0"/>
          </a:p>
          <a:p>
            <a:r>
              <a:rPr lang="en-GB" b="1" dirty="0"/>
              <a:t>USB cable</a:t>
            </a:r>
            <a:endParaRPr lang="en-GB" dirty="0"/>
          </a:p>
          <a:p>
            <a:r>
              <a:rPr lang="en-GB" b="1" dirty="0"/>
              <a:t>9v </a:t>
            </a:r>
            <a:r>
              <a:rPr lang="en-GB" b="1" dirty="0" err="1"/>
              <a:t>batte</a:t>
            </a:r>
            <a:r>
              <a:rPr lang="en-IN" b="1" dirty="0" err="1"/>
              <a:t>ry</a:t>
            </a:r>
            <a:r>
              <a:rPr lang="en-IN" b="1" dirty="0"/>
              <a:t>  </a:t>
            </a:r>
          </a:p>
          <a:p>
            <a:endParaRPr lang="en-US"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pPr marL="0" indent="0">
              <a:buNone/>
            </a:pPr>
            <a:endParaRPr lang="en-US" dirty="0"/>
          </a:p>
          <a:p>
            <a:endParaRPr lang="en-US" dirty="0"/>
          </a:p>
        </p:txBody>
      </p:sp>
      <p:sp>
        <p:nvSpPr>
          <p:cNvPr id="5" name="AutoShape 2">
            <a:extLst>
              <a:ext uri="{FF2B5EF4-FFF2-40B4-BE49-F238E27FC236}">
                <a16:creationId xmlns:a16="http://schemas.microsoft.com/office/drawing/2014/main" id="{3C520B7E-D48D-472E-A1D8-0A17CCC156E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a:extLst>
              <a:ext uri="{FF2B5EF4-FFF2-40B4-BE49-F238E27FC236}">
                <a16:creationId xmlns:a16="http://schemas.microsoft.com/office/drawing/2014/main" id="{1446DE51-06E7-4848-8F14-96C9BC4BF7B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102314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C14FC-D9FF-D541-AFAC-96CC202A8E81}"/>
              </a:ext>
            </a:extLst>
          </p:cNvPr>
          <p:cNvSpPr>
            <a:spLocks noGrp="1"/>
          </p:cNvSpPr>
          <p:nvPr>
            <p:ph type="title"/>
          </p:nvPr>
        </p:nvSpPr>
        <p:spPr/>
        <p:txBody>
          <a:bodyPr/>
          <a:lstStyle/>
          <a:p>
            <a:r>
              <a:rPr lang="en-GB" dirty="0"/>
              <a:t>Working</a:t>
            </a:r>
            <a:endParaRPr lang="en-US" dirty="0"/>
          </a:p>
        </p:txBody>
      </p:sp>
      <p:sp>
        <p:nvSpPr>
          <p:cNvPr id="3" name="Content Placeholder 2">
            <a:extLst>
              <a:ext uri="{FF2B5EF4-FFF2-40B4-BE49-F238E27FC236}">
                <a16:creationId xmlns:a16="http://schemas.microsoft.com/office/drawing/2014/main" id="{C2225C74-44E8-DB47-ABE5-741294783237}"/>
              </a:ext>
            </a:extLst>
          </p:cNvPr>
          <p:cNvSpPr>
            <a:spLocks noGrp="1"/>
          </p:cNvSpPr>
          <p:nvPr>
            <p:ph idx="1"/>
          </p:nvPr>
        </p:nvSpPr>
        <p:spPr>
          <a:xfrm>
            <a:off x="1141413" y="2097087"/>
            <a:ext cx="9905999" cy="3675639"/>
          </a:xfrm>
        </p:spPr>
        <p:txBody>
          <a:bodyPr>
            <a:normAutofit/>
          </a:bodyPr>
          <a:lstStyle/>
          <a:p>
            <a:r>
              <a:rPr lang="en-GB" dirty="0"/>
              <a:t>The working of gesture controlled car is based on the principle of accelerometer. Accelerometer is a sensor that senses any physical movement or gesture and is induced in a device which is to be equipped by the user in his hands. In case of our device is a </a:t>
            </a:r>
            <a:r>
              <a:rPr lang="en-GB" dirty="0" err="1"/>
              <a:t>smarphone</a:t>
            </a:r>
            <a:r>
              <a:rPr lang="en-GB" dirty="0"/>
              <a:t> containing multiple sensors.</a:t>
            </a:r>
          </a:p>
          <a:p>
            <a:r>
              <a:rPr lang="en-GB" dirty="0"/>
              <a:t>  The </a:t>
            </a:r>
            <a:r>
              <a:rPr lang="en-GB" dirty="0" err="1"/>
              <a:t>accelometer</a:t>
            </a:r>
            <a:r>
              <a:rPr lang="en-GB" dirty="0"/>
              <a:t> senses the movement and sends the information to the </a:t>
            </a:r>
            <a:r>
              <a:rPr lang="en-GB" dirty="0" err="1"/>
              <a:t>arduino</a:t>
            </a:r>
            <a:r>
              <a:rPr lang="en-GB" dirty="0"/>
              <a:t> via a Bluetooth communication module. The </a:t>
            </a:r>
            <a:r>
              <a:rPr lang="en-GB" dirty="0" err="1"/>
              <a:t>arduino</a:t>
            </a:r>
            <a:r>
              <a:rPr lang="en-GB" dirty="0"/>
              <a:t> then decodes the data </a:t>
            </a:r>
            <a:r>
              <a:rPr lang="en-GB" dirty="0" err="1"/>
              <a:t>recieved</a:t>
            </a:r>
            <a:r>
              <a:rPr lang="en-GB" dirty="0"/>
              <a:t> and sets certain voltages respectively as per the data </a:t>
            </a:r>
            <a:r>
              <a:rPr lang="en-GB" dirty="0" err="1"/>
              <a:t>recieved</a:t>
            </a:r>
            <a:r>
              <a:rPr lang="en-GB" dirty="0"/>
              <a:t>. This certain voltages are then </a:t>
            </a:r>
            <a:r>
              <a:rPr lang="en-GB" dirty="0" err="1"/>
              <a:t>transfered</a:t>
            </a:r>
            <a:r>
              <a:rPr lang="en-GB" dirty="0"/>
              <a:t> to the motors which moves the car in the particular specific direction.</a:t>
            </a:r>
            <a:endParaRPr lang="en-US" dirty="0"/>
          </a:p>
        </p:txBody>
      </p:sp>
    </p:spTree>
    <p:extLst>
      <p:ext uri="{BB962C8B-B14F-4D97-AF65-F5344CB8AC3E}">
        <p14:creationId xmlns:p14="http://schemas.microsoft.com/office/powerpoint/2010/main" val="927547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a:t>
            </a:r>
          </a:p>
        </p:txBody>
      </p:sp>
      <p:sp>
        <p:nvSpPr>
          <p:cNvPr id="3" name="Content Placeholder 2"/>
          <p:cNvSpPr>
            <a:spLocks noGrp="1"/>
          </p:cNvSpPr>
          <p:nvPr>
            <p:ph idx="1"/>
          </p:nvPr>
        </p:nvSpPr>
        <p:spPr/>
        <p:txBody>
          <a:bodyPr/>
          <a:lstStyle/>
          <a:p>
            <a:r>
              <a:rPr lang="en-IN" dirty="0"/>
              <a:t>The gesture controlled car is equipped with metal detector sensor having the capability to detect landmines. Whenever, the car rolls over any metal or landmine, it detects it. For further accuracy to reduce false alarm rate of detection, it can also be equipped with a nitrogenous compound detection sensor.</a:t>
            </a:r>
          </a:p>
          <a:p>
            <a:r>
              <a:rPr lang="en-IN" dirty="0"/>
              <a:t>The car will detect the landmine and send the location of the landmine to the user via NEO 6M GPS Module.</a:t>
            </a:r>
          </a:p>
          <a:p>
            <a:r>
              <a:rPr lang="en-IN" dirty="0"/>
              <a:t>The user will have a confirmed location of the particular landmine.</a:t>
            </a:r>
          </a:p>
        </p:txBody>
      </p:sp>
    </p:spTree>
    <p:extLst>
      <p:ext uri="{BB962C8B-B14F-4D97-AF65-F5344CB8AC3E}">
        <p14:creationId xmlns:p14="http://schemas.microsoft.com/office/powerpoint/2010/main" val="1140127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6856</TotalTime>
  <Words>604</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     IOT BASED GESTURE CONTROLLED CAR FOR METAL DETECTION</vt:lpstr>
      <vt:lpstr>contents</vt:lpstr>
      <vt:lpstr>Robot</vt:lpstr>
      <vt:lpstr>Applications </vt:lpstr>
      <vt:lpstr>Applications </vt:lpstr>
      <vt:lpstr>Objective of project</vt:lpstr>
      <vt:lpstr>Materials Required</vt:lpstr>
      <vt:lpstr>Working</vt:lpstr>
      <vt:lpstr>WORKING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Gesture controlled car                 Iot project</dc:title>
  <dc:creator>vemula akash</dc:creator>
  <cp:lastModifiedBy>prashant jha</cp:lastModifiedBy>
  <cp:revision>22</cp:revision>
  <dcterms:modified xsi:type="dcterms:W3CDTF">2019-11-11T22:00:38Z</dcterms:modified>
</cp:coreProperties>
</file>