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71"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gunpreet Kaur" userId="8a0eb6eb2fa68b69" providerId="LiveId" clId="{962EAD18-555E-49A6-BBEF-0156BE5ED833}"/>
    <pc:docChg chg="modSld">
      <pc:chgData name="Shagunpreet Kaur" userId="8a0eb6eb2fa68b69" providerId="LiveId" clId="{962EAD18-555E-49A6-BBEF-0156BE5ED833}" dt="2023-06-02T09:21:03.398" v="51" actId="20577"/>
      <pc:docMkLst>
        <pc:docMk/>
      </pc:docMkLst>
      <pc:sldChg chg="modSp mod">
        <pc:chgData name="Shagunpreet Kaur" userId="8a0eb6eb2fa68b69" providerId="LiveId" clId="{962EAD18-555E-49A6-BBEF-0156BE5ED833}" dt="2023-06-02T09:21:03.398" v="51" actId="20577"/>
        <pc:sldMkLst>
          <pc:docMk/>
          <pc:sldMk cId="1475890291" sldId="256"/>
        </pc:sldMkLst>
        <pc:spChg chg="mod">
          <ac:chgData name="Shagunpreet Kaur" userId="8a0eb6eb2fa68b69" providerId="LiveId" clId="{962EAD18-555E-49A6-BBEF-0156BE5ED833}" dt="2023-06-02T09:21:03.398" v="51" actId="20577"/>
          <ac:spMkLst>
            <pc:docMk/>
            <pc:sldMk cId="1475890291" sldId="256"/>
            <ac:spMk id="3" creationId="{8E1CCBA5-C21B-581F-C4CA-21D54F0465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EE40-A426-36D3-2417-51A80E368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5BB1D3-3E89-DC80-8CDB-3021B48F6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CF2A56-31C8-7E6D-A8B5-056FDA76204C}"/>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5" name="Footer Placeholder 4">
            <a:extLst>
              <a:ext uri="{FF2B5EF4-FFF2-40B4-BE49-F238E27FC236}">
                <a16:creationId xmlns:a16="http://schemas.microsoft.com/office/drawing/2014/main" id="{B3F58755-2A6C-DBA4-3D93-E389AD0532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9DB29-2B8F-F7BA-D46C-04CF89C04612}"/>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24013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7C99-B474-6894-EFF0-AE26F03FF0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A3785A-2569-527A-9719-2BC01454B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25655-D071-7F61-9E97-4D29CC35807B}"/>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5" name="Footer Placeholder 4">
            <a:extLst>
              <a:ext uri="{FF2B5EF4-FFF2-40B4-BE49-F238E27FC236}">
                <a16:creationId xmlns:a16="http://schemas.microsoft.com/office/drawing/2014/main" id="{30103F88-4B16-81F2-2B66-28785F5582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0B9FD-C59F-845E-89DC-D8EE547C605C}"/>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308533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7F020E-C7AD-6EEA-B5C2-54F5BCFBB3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4B1B14-0652-F9C0-2218-A12530A886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4F143-5686-9292-C74D-FFCE717D5E3C}"/>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5" name="Footer Placeholder 4">
            <a:extLst>
              <a:ext uri="{FF2B5EF4-FFF2-40B4-BE49-F238E27FC236}">
                <a16:creationId xmlns:a16="http://schemas.microsoft.com/office/drawing/2014/main" id="{0562A8B3-CFA4-AAE6-EB6F-3848CFED1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FB022-EA56-86BA-0D57-FEAE85A2BA71}"/>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207499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CABD-8FC8-263C-FB46-695EAE1936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1A136D-F6BE-0C4B-175E-22389E20C4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0ED53D-5180-45A1-21C4-D873A2220B00}"/>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5" name="Footer Placeholder 4">
            <a:extLst>
              <a:ext uri="{FF2B5EF4-FFF2-40B4-BE49-F238E27FC236}">
                <a16:creationId xmlns:a16="http://schemas.microsoft.com/office/drawing/2014/main" id="{CF425A6A-750B-8A14-2038-8A8641EDA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B4AC8F-93BF-EAC0-3874-F222698ADDB7}"/>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3658887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D71E-B820-9D73-CB5A-9766F28F7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5A59B4-8AD0-C5C7-0D54-8219AB35D6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500FB4-BE15-7BF4-AF46-41AA4F2E6010}"/>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5" name="Footer Placeholder 4">
            <a:extLst>
              <a:ext uri="{FF2B5EF4-FFF2-40B4-BE49-F238E27FC236}">
                <a16:creationId xmlns:a16="http://schemas.microsoft.com/office/drawing/2014/main" id="{E326A2A9-4C4E-2B66-D9E1-0C91A62F73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C3927-3B73-7CBE-6083-1C6B5FDED353}"/>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221290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47E0-7906-E9CE-8602-FA47969735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143730-A4D4-F247-3027-A5C7B84DC4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0DB1A5-5CC7-99F6-531C-AC9026825A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578B27-E558-CB6C-F29D-A9988C969C2F}"/>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6" name="Footer Placeholder 5">
            <a:extLst>
              <a:ext uri="{FF2B5EF4-FFF2-40B4-BE49-F238E27FC236}">
                <a16:creationId xmlns:a16="http://schemas.microsoft.com/office/drawing/2014/main" id="{D45AF4DA-14C1-9908-50EB-99D20AAA4E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E1882E-2C86-5054-95D1-DFE5D449E1BE}"/>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25863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201B-3E71-B07A-4067-9024A0A7F6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5DCB92-5F43-1F24-1014-0A35C2F638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8BD1A4-C1F3-2709-F4FC-07E85D66BA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90F01-9A3F-E742-70BC-CE0CBC5180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25A8D-F54B-95D0-3F7E-503C89E7C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04F025-6AD4-8875-F5F8-5183F847B699}"/>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8" name="Footer Placeholder 7">
            <a:extLst>
              <a:ext uri="{FF2B5EF4-FFF2-40B4-BE49-F238E27FC236}">
                <a16:creationId xmlns:a16="http://schemas.microsoft.com/office/drawing/2014/main" id="{E6E990F3-7AE8-F800-B235-E893FE295A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CC6D3C-7123-B050-0202-E127EF940928}"/>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28548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BAAB-49F3-CF57-87E3-BCBBFCC551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955AC6-B383-EBCC-8815-AC3E7257CFD6}"/>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4" name="Footer Placeholder 3">
            <a:extLst>
              <a:ext uri="{FF2B5EF4-FFF2-40B4-BE49-F238E27FC236}">
                <a16:creationId xmlns:a16="http://schemas.microsoft.com/office/drawing/2014/main" id="{79AF2463-AA29-35CC-4C0B-CA7C56EE1F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50B80A-3735-C843-C162-3EC1B8533480}"/>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223090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93DFB-6B4B-BA80-ECC2-949BFAACA607}"/>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3" name="Footer Placeholder 2">
            <a:extLst>
              <a:ext uri="{FF2B5EF4-FFF2-40B4-BE49-F238E27FC236}">
                <a16:creationId xmlns:a16="http://schemas.microsoft.com/office/drawing/2014/main" id="{F8F58701-A883-8B4C-83EE-A492D8CECD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CBAB66-FA24-5AAE-4727-4408A06F63C8}"/>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68052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1106-E95D-765A-0114-FA065FC74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47C3C7-1968-7E0E-50BB-F61F3828A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8096AA-D5A9-0AA9-A1C2-A675585B7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80632-CAFC-BC02-39CD-C5EDD36B2DB2}"/>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6" name="Footer Placeholder 5">
            <a:extLst>
              <a:ext uri="{FF2B5EF4-FFF2-40B4-BE49-F238E27FC236}">
                <a16:creationId xmlns:a16="http://schemas.microsoft.com/office/drawing/2014/main" id="{5C24EB73-7566-A733-59C9-D47B61B044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8B6D6C-7C9F-E985-F961-EF1E8D3FD9D3}"/>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379388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32DC-D873-EF9E-3ACD-700107022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71B897-C982-895E-64A3-D0B50131E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1C40C5-5A98-6E4A-1FF2-EAD46D7C2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BC73F-E2E3-3488-37B5-A675B6919204}"/>
              </a:ext>
            </a:extLst>
          </p:cNvPr>
          <p:cNvSpPr>
            <a:spLocks noGrp="1"/>
          </p:cNvSpPr>
          <p:nvPr>
            <p:ph type="dt" sz="half" idx="10"/>
          </p:nvPr>
        </p:nvSpPr>
        <p:spPr/>
        <p:txBody>
          <a:bodyPr/>
          <a:lstStyle/>
          <a:p>
            <a:fld id="{AA71E44A-A530-4A2B-A1FB-2E86BC2A0550}" type="datetimeFigureOut">
              <a:rPr lang="en-IN" smtClean="0"/>
              <a:t>02-06-2023</a:t>
            </a:fld>
            <a:endParaRPr lang="en-IN"/>
          </a:p>
        </p:txBody>
      </p:sp>
      <p:sp>
        <p:nvSpPr>
          <p:cNvPr id="6" name="Footer Placeholder 5">
            <a:extLst>
              <a:ext uri="{FF2B5EF4-FFF2-40B4-BE49-F238E27FC236}">
                <a16:creationId xmlns:a16="http://schemas.microsoft.com/office/drawing/2014/main" id="{314674BD-C003-A6CD-D9D0-C46AC95C53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DEBAAA-2A81-983A-1DDE-6605FA4773F7}"/>
              </a:ext>
            </a:extLst>
          </p:cNvPr>
          <p:cNvSpPr>
            <a:spLocks noGrp="1"/>
          </p:cNvSpPr>
          <p:nvPr>
            <p:ph type="sldNum" sz="quarter" idx="12"/>
          </p:nvPr>
        </p:nvSpPr>
        <p:spPr/>
        <p:txBody>
          <a:bodyPr/>
          <a:lstStyle/>
          <a:p>
            <a:fld id="{E6DF14E0-3C90-4CFA-9C8D-9BEEF21E8DB8}" type="slidenum">
              <a:rPr lang="en-IN" smtClean="0"/>
              <a:t>‹#›</a:t>
            </a:fld>
            <a:endParaRPr lang="en-IN"/>
          </a:p>
        </p:txBody>
      </p:sp>
    </p:spTree>
    <p:extLst>
      <p:ext uri="{BB962C8B-B14F-4D97-AF65-F5344CB8AC3E}">
        <p14:creationId xmlns:p14="http://schemas.microsoft.com/office/powerpoint/2010/main" val="2974106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A9E6A-0F4C-C8EB-706A-DAA9A76DF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834875-2782-5688-62C1-77C0A3ABDD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63448-6243-0A9A-7513-AECB9E472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1E44A-A530-4A2B-A1FB-2E86BC2A0550}" type="datetimeFigureOut">
              <a:rPr lang="en-IN" smtClean="0"/>
              <a:t>02-06-2023</a:t>
            </a:fld>
            <a:endParaRPr lang="en-IN"/>
          </a:p>
        </p:txBody>
      </p:sp>
      <p:sp>
        <p:nvSpPr>
          <p:cNvPr id="5" name="Footer Placeholder 4">
            <a:extLst>
              <a:ext uri="{FF2B5EF4-FFF2-40B4-BE49-F238E27FC236}">
                <a16:creationId xmlns:a16="http://schemas.microsoft.com/office/drawing/2014/main" id="{97D670C2-A94E-DBAD-F728-E71A68149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FC010F-3691-8213-ABFA-B9F221C62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DF14E0-3C90-4CFA-9C8D-9BEEF21E8DB8}" type="slidenum">
              <a:rPr lang="en-IN" smtClean="0"/>
              <a:t>‹#›</a:t>
            </a:fld>
            <a:endParaRPr lang="en-IN"/>
          </a:p>
        </p:txBody>
      </p:sp>
    </p:spTree>
    <p:extLst>
      <p:ext uri="{BB962C8B-B14F-4D97-AF65-F5344CB8AC3E}">
        <p14:creationId xmlns:p14="http://schemas.microsoft.com/office/powerpoint/2010/main" val="422451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omeworklib.com/questions/1410389/please-give-an-example-in-unigram-bigram-and"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opedia.org/sentiment-analysi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opedia.org/natural-language-processi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codershood.info/2019/03/16/nlp-sentiment-analysis-in-python/"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opedia.org/decision-trees-for-machine-learning"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sefiks.com/2018/09/06/10-interview-questions-asked-in-machine-learning/"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2691-BECD-CB88-5E25-A8BEE5E251D1}"/>
              </a:ext>
            </a:extLst>
          </p:cNvPr>
          <p:cNvSpPr>
            <a:spLocks noGrp="1"/>
          </p:cNvSpPr>
          <p:nvPr>
            <p:ph type="ctrTitle"/>
          </p:nvPr>
        </p:nvSpPr>
        <p:spPr/>
        <p:txBody>
          <a:bodyPr/>
          <a:lstStyle/>
          <a:p>
            <a:r>
              <a:rPr lang="en-IN" dirty="0"/>
              <a:t>NATURAL LANGUAGE PROCESSSING</a:t>
            </a:r>
          </a:p>
        </p:txBody>
      </p:sp>
      <p:sp>
        <p:nvSpPr>
          <p:cNvPr id="3" name="Subtitle 2">
            <a:extLst>
              <a:ext uri="{FF2B5EF4-FFF2-40B4-BE49-F238E27FC236}">
                <a16:creationId xmlns:a16="http://schemas.microsoft.com/office/drawing/2014/main" id="{8E1CCBA5-C21B-581F-C4CA-21D54F0465B6}"/>
              </a:ext>
            </a:extLst>
          </p:cNvPr>
          <p:cNvSpPr>
            <a:spLocks noGrp="1"/>
          </p:cNvSpPr>
          <p:nvPr>
            <p:ph type="subTitle" idx="1"/>
          </p:nvPr>
        </p:nvSpPr>
        <p:spPr/>
        <p:txBody>
          <a:bodyPr/>
          <a:lstStyle/>
          <a:p>
            <a:r>
              <a:rPr lang="en-IN" dirty="0"/>
              <a:t>EFFORTS BY:-</a:t>
            </a:r>
          </a:p>
          <a:p>
            <a:r>
              <a:rPr lang="en-IN" dirty="0"/>
              <a:t>DR. SHARANJEET KAUR DHAWAN </a:t>
            </a:r>
          </a:p>
        </p:txBody>
      </p:sp>
    </p:spTree>
    <p:extLst>
      <p:ext uri="{BB962C8B-B14F-4D97-AF65-F5344CB8AC3E}">
        <p14:creationId xmlns:p14="http://schemas.microsoft.com/office/powerpoint/2010/main" val="147589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3F2-2974-20AE-E553-593145D19D2D}"/>
              </a:ext>
            </a:extLst>
          </p:cNvPr>
          <p:cNvSpPr>
            <a:spLocks noGrp="1"/>
          </p:cNvSpPr>
          <p:nvPr>
            <p:ph type="title"/>
          </p:nvPr>
        </p:nvSpPr>
        <p:spPr>
          <a:xfrm>
            <a:off x="736600" y="0"/>
            <a:ext cx="10515600" cy="1325563"/>
          </a:xfrm>
        </p:spPr>
        <p:txBody>
          <a:bodyPr/>
          <a:lstStyle/>
          <a:p>
            <a:r>
              <a:rPr lang="en-IN" dirty="0"/>
              <a:t>N-Gram </a:t>
            </a:r>
          </a:p>
        </p:txBody>
      </p:sp>
      <p:sp>
        <p:nvSpPr>
          <p:cNvPr id="3" name="Content Placeholder 2">
            <a:extLst>
              <a:ext uri="{FF2B5EF4-FFF2-40B4-BE49-F238E27FC236}">
                <a16:creationId xmlns:a16="http://schemas.microsoft.com/office/drawing/2014/main" id="{265BF21E-2F5D-16CB-AA00-F77C1E200A20}"/>
              </a:ext>
            </a:extLst>
          </p:cNvPr>
          <p:cNvSpPr>
            <a:spLocks noGrp="1"/>
          </p:cNvSpPr>
          <p:nvPr>
            <p:ph idx="1"/>
          </p:nvPr>
        </p:nvSpPr>
        <p:spPr>
          <a:xfrm>
            <a:off x="838200" y="1278881"/>
            <a:ext cx="10515600" cy="4351338"/>
          </a:xfrm>
        </p:spPr>
        <p:txBody>
          <a:bodyPr/>
          <a:lstStyle/>
          <a:p>
            <a:r>
              <a:rPr lang="en-US" b="0" i="0" dirty="0">
                <a:effectLst/>
                <a:latin typeface="Google Sans"/>
              </a:rPr>
              <a:t>N-grams are continuous sequences of words or symbols, or tokens in a document. In technical terms, they can be defined as the neighboring sequences of items in a document. They come into play when we deal with text data in NLP (Natural Language Processing) tasks.</a:t>
            </a:r>
            <a:endParaRPr lang="en-IN" dirty="0"/>
          </a:p>
        </p:txBody>
      </p:sp>
      <p:pic>
        <p:nvPicPr>
          <p:cNvPr id="5" name="Picture 4">
            <a:extLst>
              <a:ext uri="{FF2B5EF4-FFF2-40B4-BE49-F238E27FC236}">
                <a16:creationId xmlns:a16="http://schemas.microsoft.com/office/drawing/2014/main" id="{807AE644-E390-442B-D99D-94FD1BE7C0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425700" y="2941782"/>
            <a:ext cx="7340600" cy="3680691"/>
          </a:xfrm>
          <a:prstGeom prst="rect">
            <a:avLst/>
          </a:prstGeom>
        </p:spPr>
      </p:pic>
    </p:spTree>
    <p:extLst>
      <p:ext uri="{BB962C8B-B14F-4D97-AF65-F5344CB8AC3E}">
        <p14:creationId xmlns:p14="http://schemas.microsoft.com/office/powerpoint/2010/main" val="264094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3F2-2974-20AE-E553-593145D19D2D}"/>
              </a:ext>
            </a:extLst>
          </p:cNvPr>
          <p:cNvSpPr>
            <a:spLocks noGrp="1"/>
          </p:cNvSpPr>
          <p:nvPr>
            <p:ph type="title"/>
          </p:nvPr>
        </p:nvSpPr>
        <p:spPr>
          <a:xfrm>
            <a:off x="662709" y="-161347"/>
            <a:ext cx="10515600" cy="1325563"/>
          </a:xfrm>
        </p:spPr>
        <p:txBody>
          <a:bodyPr/>
          <a:lstStyle/>
          <a:p>
            <a:r>
              <a:rPr lang="en-IN" dirty="0"/>
              <a:t>SENTIMENT ANALYSIS</a:t>
            </a:r>
          </a:p>
        </p:txBody>
      </p:sp>
      <p:sp>
        <p:nvSpPr>
          <p:cNvPr id="3" name="Content Placeholder 2">
            <a:extLst>
              <a:ext uri="{FF2B5EF4-FFF2-40B4-BE49-F238E27FC236}">
                <a16:creationId xmlns:a16="http://schemas.microsoft.com/office/drawing/2014/main" id="{265BF21E-2F5D-16CB-AA00-F77C1E200A20}"/>
              </a:ext>
            </a:extLst>
          </p:cNvPr>
          <p:cNvSpPr>
            <a:spLocks noGrp="1"/>
          </p:cNvSpPr>
          <p:nvPr>
            <p:ph idx="1"/>
          </p:nvPr>
        </p:nvSpPr>
        <p:spPr>
          <a:xfrm>
            <a:off x="533400" y="1095953"/>
            <a:ext cx="10515600" cy="4351338"/>
          </a:xfrm>
        </p:spPr>
        <p:txBody>
          <a:bodyPr/>
          <a:lstStyle/>
          <a:p>
            <a:r>
              <a:rPr lang="en-US" b="0" i="0" dirty="0">
                <a:effectLst/>
                <a:latin typeface="Google Sans"/>
              </a:rPr>
              <a:t>Sentiment analysis is the process of analyzing digital text to determine if the emotional tone of the message is positive, negative, or neutral. Today, companies have large volumes of text data like emails, customer support chat transcripts, social media comments, and reviews.</a:t>
            </a:r>
            <a:endParaRPr lang="en-IN" dirty="0"/>
          </a:p>
        </p:txBody>
      </p:sp>
      <p:pic>
        <p:nvPicPr>
          <p:cNvPr id="5" name="Picture 4">
            <a:extLst>
              <a:ext uri="{FF2B5EF4-FFF2-40B4-BE49-F238E27FC236}">
                <a16:creationId xmlns:a16="http://schemas.microsoft.com/office/drawing/2014/main" id="{383F4D70-EB49-4DC4-8056-DE0BAFEEC9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47336" y="3003492"/>
            <a:ext cx="7897327" cy="3515216"/>
          </a:xfrm>
          <a:prstGeom prst="rect">
            <a:avLst/>
          </a:prstGeom>
        </p:spPr>
      </p:pic>
    </p:spTree>
    <p:extLst>
      <p:ext uri="{BB962C8B-B14F-4D97-AF65-F5344CB8AC3E}">
        <p14:creationId xmlns:p14="http://schemas.microsoft.com/office/powerpoint/2010/main" val="230390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97AF-F2CB-D1DC-CF98-CAEF07D97DFE}"/>
              </a:ext>
            </a:extLst>
          </p:cNvPr>
          <p:cNvSpPr>
            <a:spLocks noGrp="1"/>
          </p:cNvSpPr>
          <p:nvPr>
            <p:ph type="title"/>
          </p:nvPr>
        </p:nvSpPr>
        <p:spPr>
          <a:xfrm>
            <a:off x="838199" y="365125"/>
            <a:ext cx="9649079" cy="5469233"/>
          </a:xfrm>
        </p:spPr>
        <p:txBody>
          <a:bodyPr/>
          <a:lstStyle/>
          <a:p>
            <a:r>
              <a:rPr lang="en-IN" dirty="0"/>
              <a:t>                 </a:t>
            </a:r>
            <a:r>
              <a:rPr lang="en-IN" sz="9600" dirty="0"/>
              <a:t>THANK YOU</a:t>
            </a:r>
          </a:p>
        </p:txBody>
      </p:sp>
    </p:spTree>
    <p:extLst>
      <p:ext uri="{BB962C8B-B14F-4D97-AF65-F5344CB8AC3E}">
        <p14:creationId xmlns:p14="http://schemas.microsoft.com/office/powerpoint/2010/main" val="327138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3F2-2974-20AE-E553-593145D19D2D}"/>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265BF21E-2F5D-16CB-AA00-F77C1E200A20}"/>
              </a:ext>
            </a:extLst>
          </p:cNvPr>
          <p:cNvSpPr>
            <a:spLocks noGrp="1"/>
          </p:cNvSpPr>
          <p:nvPr>
            <p:ph idx="1"/>
          </p:nvPr>
        </p:nvSpPr>
        <p:spPr/>
        <p:txBody>
          <a:bodyPr>
            <a:normAutofit lnSpcReduction="10000"/>
          </a:bodyPr>
          <a:lstStyle/>
          <a:p>
            <a:r>
              <a:rPr lang="en-IN" dirty="0"/>
              <a:t>Introduction to NLP</a:t>
            </a:r>
          </a:p>
          <a:p>
            <a:r>
              <a:rPr lang="en-IN" dirty="0"/>
              <a:t>Dataset</a:t>
            </a:r>
          </a:p>
          <a:p>
            <a:r>
              <a:rPr lang="en-IN" dirty="0" err="1"/>
              <a:t>Wordcloud</a:t>
            </a:r>
            <a:endParaRPr lang="en-IN" dirty="0"/>
          </a:p>
          <a:p>
            <a:r>
              <a:rPr lang="en-IN" dirty="0" err="1"/>
              <a:t>Wordcloud</a:t>
            </a:r>
            <a:r>
              <a:rPr lang="en-IN" dirty="0"/>
              <a:t> from dataset</a:t>
            </a:r>
          </a:p>
          <a:p>
            <a:r>
              <a:rPr lang="en-IN" dirty="0"/>
              <a:t>Stemming</a:t>
            </a:r>
          </a:p>
          <a:p>
            <a:r>
              <a:rPr lang="en-IN" dirty="0"/>
              <a:t>Lemmatization</a:t>
            </a:r>
          </a:p>
          <a:p>
            <a:r>
              <a:rPr lang="en-IN" dirty="0"/>
              <a:t>Decision Tree</a:t>
            </a:r>
          </a:p>
          <a:p>
            <a:r>
              <a:rPr lang="en-IN" dirty="0"/>
              <a:t>N-Gram </a:t>
            </a:r>
          </a:p>
          <a:p>
            <a:r>
              <a:rPr lang="en-IN" dirty="0"/>
              <a:t>Sentiment Analysis</a:t>
            </a:r>
          </a:p>
          <a:p>
            <a:endParaRPr lang="en-IN" dirty="0"/>
          </a:p>
          <a:p>
            <a:endParaRPr lang="en-IN" dirty="0"/>
          </a:p>
        </p:txBody>
      </p:sp>
    </p:spTree>
    <p:extLst>
      <p:ext uri="{BB962C8B-B14F-4D97-AF65-F5344CB8AC3E}">
        <p14:creationId xmlns:p14="http://schemas.microsoft.com/office/powerpoint/2010/main" val="116666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3F2-2974-20AE-E553-593145D19D2D}"/>
              </a:ext>
            </a:extLst>
          </p:cNvPr>
          <p:cNvSpPr>
            <a:spLocks noGrp="1"/>
          </p:cNvSpPr>
          <p:nvPr>
            <p:ph type="title"/>
          </p:nvPr>
        </p:nvSpPr>
        <p:spPr/>
        <p:txBody>
          <a:bodyPr/>
          <a:lstStyle/>
          <a:p>
            <a:r>
              <a:rPr lang="en-IN" dirty="0"/>
              <a:t>INTRODUCTION TO NLP</a:t>
            </a:r>
          </a:p>
        </p:txBody>
      </p:sp>
      <p:sp>
        <p:nvSpPr>
          <p:cNvPr id="3" name="Content Placeholder 2">
            <a:extLst>
              <a:ext uri="{FF2B5EF4-FFF2-40B4-BE49-F238E27FC236}">
                <a16:creationId xmlns:a16="http://schemas.microsoft.com/office/drawing/2014/main" id="{265BF21E-2F5D-16CB-AA00-F77C1E200A20}"/>
              </a:ext>
            </a:extLst>
          </p:cNvPr>
          <p:cNvSpPr>
            <a:spLocks noGrp="1"/>
          </p:cNvSpPr>
          <p:nvPr>
            <p:ph idx="1"/>
          </p:nvPr>
        </p:nvSpPr>
        <p:spPr/>
        <p:txBody>
          <a:bodyPr/>
          <a:lstStyle/>
          <a:p>
            <a:r>
              <a:rPr lang="en-US" b="0" i="0" dirty="0">
                <a:effectLst/>
                <a:latin typeface="Google Sans"/>
              </a:rPr>
              <a:t>Natural language processing (NLP) refers to the branch of computer science—and more specifically, the branch of artificial intelligence or AI—concerned with giving computers the ability to understand text and spoken words in much the same way human beings can.</a:t>
            </a:r>
            <a:endParaRPr lang="en-IN" dirty="0"/>
          </a:p>
        </p:txBody>
      </p:sp>
      <p:pic>
        <p:nvPicPr>
          <p:cNvPr id="5" name="Picture 4">
            <a:extLst>
              <a:ext uri="{FF2B5EF4-FFF2-40B4-BE49-F238E27FC236}">
                <a16:creationId xmlns:a16="http://schemas.microsoft.com/office/drawing/2014/main" id="{F1E86D72-DEEE-D895-5EDA-F9A987F098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8810" y="3760774"/>
            <a:ext cx="5497190" cy="2882900"/>
          </a:xfrm>
          <a:prstGeom prst="rect">
            <a:avLst/>
          </a:prstGeom>
        </p:spPr>
      </p:pic>
      <p:pic>
        <p:nvPicPr>
          <p:cNvPr id="8" name="Picture 7">
            <a:extLst>
              <a:ext uri="{FF2B5EF4-FFF2-40B4-BE49-F238E27FC236}">
                <a16:creationId xmlns:a16="http://schemas.microsoft.com/office/drawing/2014/main" id="{F20E4A2E-8D6A-2B9D-C6C9-FB4B049C967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37710" y="3760774"/>
            <a:ext cx="4942588" cy="2471294"/>
          </a:xfrm>
          <a:prstGeom prst="rect">
            <a:avLst/>
          </a:prstGeom>
        </p:spPr>
      </p:pic>
    </p:spTree>
    <p:extLst>
      <p:ext uri="{BB962C8B-B14F-4D97-AF65-F5344CB8AC3E}">
        <p14:creationId xmlns:p14="http://schemas.microsoft.com/office/powerpoint/2010/main" val="413568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3F2-2974-20AE-E553-593145D19D2D}"/>
              </a:ext>
            </a:extLst>
          </p:cNvPr>
          <p:cNvSpPr>
            <a:spLocks noGrp="1"/>
          </p:cNvSpPr>
          <p:nvPr>
            <p:ph type="title"/>
          </p:nvPr>
        </p:nvSpPr>
        <p:spPr/>
        <p:txBody>
          <a:bodyPr>
            <a:noAutofit/>
          </a:bodyPr>
          <a:lstStyle/>
          <a:p>
            <a:r>
              <a:rPr lang="en-IN" sz="9600" b="1" dirty="0"/>
              <a:t>DATASET</a:t>
            </a:r>
          </a:p>
        </p:txBody>
      </p:sp>
      <p:sp>
        <p:nvSpPr>
          <p:cNvPr id="3" name="Content Placeholder 2">
            <a:extLst>
              <a:ext uri="{FF2B5EF4-FFF2-40B4-BE49-F238E27FC236}">
                <a16:creationId xmlns:a16="http://schemas.microsoft.com/office/drawing/2014/main" id="{265BF21E-2F5D-16CB-AA00-F77C1E200A20}"/>
              </a:ext>
            </a:extLst>
          </p:cNvPr>
          <p:cNvSpPr>
            <a:spLocks noGrp="1"/>
          </p:cNvSpPr>
          <p:nvPr>
            <p:ph idx="1"/>
          </p:nvPr>
        </p:nvSpPr>
        <p:spPr>
          <a:xfrm>
            <a:off x="838200" y="2516623"/>
            <a:ext cx="10515600" cy="3660340"/>
          </a:xfrm>
        </p:spPr>
        <p:txBody>
          <a:bodyPr>
            <a:normAutofit/>
          </a:bodyPr>
          <a:lstStyle/>
          <a:p>
            <a:r>
              <a:rPr lang="en-US" sz="4800" dirty="0"/>
              <a:t>"Essential Data Science Skill Course Guide Book_Ladakh.txt"</a:t>
            </a:r>
            <a:endParaRPr lang="en-IN" sz="4800" dirty="0"/>
          </a:p>
        </p:txBody>
      </p:sp>
    </p:spTree>
    <p:extLst>
      <p:ext uri="{BB962C8B-B14F-4D97-AF65-F5344CB8AC3E}">
        <p14:creationId xmlns:p14="http://schemas.microsoft.com/office/powerpoint/2010/main" val="127135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3F2-2974-20AE-E553-593145D19D2D}"/>
              </a:ext>
            </a:extLst>
          </p:cNvPr>
          <p:cNvSpPr>
            <a:spLocks noGrp="1"/>
          </p:cNvSpPr>
          <p:nvPr>
            <p:ph type="title"/>
          </p:nvPr>
        </p:nvSpPr>
        <p:spPr>
          <a:xfrm>
            <a:off x="595439" y="57628"/>
            <a:ext cx="10515600" cy="1325563"/>
          </a:xfrm>
        </p:spPr>
        <p:txBody>
          <a:bodyPr/>
          <a:lstStyle/>
          <a:p>
            <a:r>
              <a:rPr lang="en-IN" dirty="0"/>
              <a:t>WORDCLOUD</a:t>
            </a:r>
          </a:p>
        </p:txBody>
      </p:sp>
      <p:sp>
        <p:nvSpPr>
          <p:cNvPr id="3" name="Content Placeholder 2">
            <a:extLst>
              <a:ext uri="{FF2B5EF4-FFF2-40B4-BE49-F238E27FC236}">
                <a16:creationId xmlns:a16="http://schemas.microsoft.com/office/drawing/2014/main" id="{265BF21E-2F5D-16CB-AA00-F77C1E200A20}"/>
              </a:ext>
            </a:extLst>
          </p:cNvPr>
          <p:cNvSpPr>
            <a:spLocks noGrp="1"/>
          </p:cNvSpPr>
          <p:nvPr>
            <p:ph idx="1"/>
          </p:nvPr>
        </p:nvSpPr>
        <p:spPr>
          <a:xfrm>
            <a:off x="838200" y="1611921"/>
            <a:ext cx="10515600" cy="1495421"/>
          </a:xfrm>
        </p:spPr>
        <p:txBody>
          <a:bodyPr>
            <a:normAutofit fontScale="32500" lnSpcReduction="20000"/>
          </a:bodyPr>
          <a:lstStyle/>
          <a:p>
            <a:pPr marL="0" indent="0" algn="l" fontAlgn="base">
              <a:buNone/>
            </a:pPr>
            <a:r>
              <a:rPr lang="en-US" sz="12800" b="0" i="0" dirty="0">
                <a:effectLst/>
                <a:latin typeface="Google Sans"/>
              </a:rPr>
              <a:t>It is a visualization technique for text data wherein each word is picturized with its importance in the context or its frequency.</a:t>
            </a:r>
            <a:endParaRPr lang="en-US" sz="12800" b="0" i="0" dirty="0">
              <a:solidFill>
                <a:srgbClr val="FFFFFF"/>
              </a:solidFill>
              <a:effectLst/>
              <a:latin typeface="Nunito" pitchFamily="2" charset="0"/>
            </a:endParaRPr>
          </a:p>
          <a:p>
            <a:endParaRPr lang="en-IN" dirty="0"/>
          </a:p>
        </p:txBody>
      </p:sp>
      <p:pic>
        <p:nvPicPr>
          <p:cNvPr id="2050" name="Picture 2" descr="Basic NLP with TensorFlow and WordCloud📄 | Kaggle">
            <a:extLst>
              <a:ext uri="{FF2B5EF4-FFF2-40B4-BE49-F238E27FC236}">
                <a16:creationId xmlns:a16="http://schemas.microsoft.com/office/drawing/2014/main" id="{72FFCEBF-2827-3EF7-9452-4339B4D64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3204446"/>
            <a:ext cx="9525000" cy="3501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07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33B2-B116-EFBF-2CFD-DB31FEA798DD}"/>
              </a:ext>
            </a:extLst>
          </p:cNvPr>
          <p:cNvSpPr>
            <a:spLocks noGrp="1"/>
          </p:cNvSpPr>
          <p:nvPr>
            <p:ph type="title"/>
          </p:nvPr>
        </p:nvSpPr>
        <p:spPr/>
        <p:txBody>
          <a:bodyPr/>
          <a:lstStyle/>
          <a:p>
            <a:r>
              <a:rPr lang="en-IN" dirty="0"/>
              <a:t>WORDCLOUD FROM DATASET</a:t>
            </a:r>
          </a:p>
        </p:txBody>
      </p:sp>
      <p:sp>
        <p:nvSpPr>
          <p:cNvPr id="3" name="Text Placeholder 2">
            <a:extLst>
              <a:ext uri="{FF2B5EF4-FFF2-40B4-BE49-F238E27FC236}">
                <a16:creationId xmlns:a16="http://schemas.microsoft.com/office/drawing/2014/main" id="{87546A97-5E8F-7FF9-5EA0-2C2DE2C573EE}"/>
              </a:ext>
            </a:extLst>
          </p:cNvPr>
          <p:cNvSpPr>
            <a:spLocks noGrp="1"/>
          </p:cNvSpPr>
          <p:nvPr>
            <p:ph type="body" idx="1"/>
          </p:nvPr>
        </p:nvSpPr>
        <p:spPr>
          <a:xfrm>
            <a:off x="839788" y="1681163"/>
            <a:ext cx="5157787" cy="495595"/>
          </a:xfrm>
        </p:spPr>
        <p:txBody>
          <a:bodyPr>
            <a:normAutofit lnSpcReduction="10000"/>
          </a:bodyPr>
          <a:lstStyle/>
          <a:p>
            <a:r>
              <a:rPr lang="en-IN" dirty="0" err="1"/>
              <a:t>Orignal</a:t>
            </a:r>
            <a:r>
              <a:rPr lang="en-IN" dirty="0"/>
              <a:t> </a:t>
            </a:r>
            <a:r>
              <a:rPr lang="en-IN" dirty="0" err="1"/>
              <a:t>wordcloud</a:t>
            </a:r>
            <a:r>
              <a:rPr lang="en-IN" dirty="0"/>
              <a:t> from dataset</a:t>
            </a:r>
          </a:p>
        </p:txBody>
      </p:sp>
      <p:sp>
        <p:nvSpPr>
          <p:cNvPr id="5" name="Text Placeholder 4">
            <a:extLst>
              <a:ext uri="{FF2B5EF4-FFF2-40B4-BE49-F238E27FC236}">
                <a16:creationId xmlns:a16="http://schemas.microsoft.com/office/drawing/2014/main" id="{A0931517-9754-E4A9-4BA8-AD8D86920495}"/>
              </a:ext>
            </a:extLst>
          </p:cNvPr>
          <p:cNvSpPr>
            <a:spLocks noGrp="1"/>
          </p:cNvSpPr>
          <p:nvPr>
            <p:ph type="body" sz="quarter" idx="3"/>
          </p:nvPr>
        </p:nvSpPr>
        <p:spPr>
          <a:xfrm>
            <a:off x="6172200" y="1681163"/>
            <a:ext cx="5183188" cy="738356"/>
          </a:xfrm>
        </p:spPr>
        <p:txBody>
          <a:bodyPr>
            <a:normAutofit lnSpcReduction="10000"/>
          </a:bodyPr>
          <a:lstStyle/>
          <a:p>
            <a:r>
              <a:rPr lang="en-IN" dirty="0"/>
              <a:t>Upgraded </a:t>
            </a:r>
            <a:r>
              <a:rPr lang="en-IN" dirty="0" err="1"/>
              <a:t>wordcloud</a:t>
            </a:r>
            <a:r>
              <a:rPr lang="en-IN" dirty="0"/>
              <a:t> from same dataset</a:t>
            </a:r>
          </a:p>
        </p:txBody>
      </p:sp>
      <p:pic>
        <p:nvPicPr>
          <p:cNvPr id="16" name="Content Placeholder 15">
            <a:extLst>
              <a:ext uri="{FF2B5EF4-FFF2-40B4-BE49-F238E27FC236}">
                <a16:creationId xmlns:a16="http://schemas.microsoft.com/office/drawing/2014/main" id="{D5B9A007-AB67-B13D-B8B9-F1FC46E7011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419519"/>
            <a:ext cx="5157787" cy="4073356"/>
          </a:xfrm>
        </p:spPr>
      </p:pic>
      <p:pic>
        <p:nvPicPr>
          <p:cNvPr id="18" name="Content Placeholder 17">
            <a:extLst>
              <a:ext uri="{FF2B5EF4-FFF2-40B4-BE49-F238E27FC236}">
                <a16:creationId xmlns:a16="http://schemas.microsoft.com/office/drawing/2014/main" id="{A15BC4B2-028C-416C-7C8F-25B8781D502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438988"/>
            <a:ext cx="5183188" cy="4073355"/>
          </a:xfrm>
        </p:spPr>
      </p:pic>
    </p:spTree>
    <p:extLst>
      <p:ext uri="{BB962C8B-B14F-4D97-AF65-F5344CB8AC3E}">
        <p14:creationId xmlns:p14="http://schemas.microsoft.com/office/powerpoint/2010/main" val="146289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3F2-2974-20AE-E553-593145D19D2D}"/>
              </a:ext>
            </a:extLst>
          </p:cNvPr>
          <p:cNvSpPr>
            <a:spLocks noGrp="1"/>
          </p:cNvSpPr>
          <p:nvPr>
            <p:ph type="title"/>
          </p:nvPr>
        </p:nvSpPr>
        <p:spPr/>
        <p:txBody>
          <a:bodyPr/>
          <a:lstStyle/>
          <a:p>
            <a:r>
              <a:rPr lang="en-IN" dirty="0"/>
              <a:t>STEMMING</a:t>
            </a:r>
          </a:p>
        </p:txBody>
      </p:sp>
      <p:sp>
        <p:nvSpPr>
          <p:cNvPr id="3" name="Content Placeholder 2">
            <a:extLst>
              <a:ext uri="{FF2B5EF4-FFF2-40B4-BE49-F238E27FC236}">
                <a16:creationId xmlns:a16="http://schemas.microsoft.com/office/drawing/2014/main" id="{265BF21E-2F5D-16CB-AA00-F77C1E200A20}"/>
              </a:ext>
            </a:extLst>
          </p:cNvPr>
          <p:cNvSpPr>
            <a:spLocks noGrp="1"/>
          </p:cNvSpPr>
          <p:nvPr>
            <p:ph idx="1"/>
          </p:nvPr>
        </p:nvSpPr>
        <p:spPr>
          <a:xfrm>
            <a:off x="635897" y="1534313"/>
            <a:ext cx="10515600" cy="4351338"/>
          </a:xfrm>
        </p:spPr>
        <p:txBody>
          <a:bodyPr/>
          <a:lstStyle/>
          <a:p>
            <a:pPr algn="l"/>
            <a:r>
              <a:rPr lang="en-US" b="0" i="0" dirty="0">
                <a:effectLst/>
                <a:latin typeface="Google Sans"/>
              </a:rPr>
              <a:t>Stemming is the process of reducing a word to its stem that affixes to suffixes and prefixes or to the roots of words known as "lemmas". Stemming is important in natural language understanding (NLU) and natural language processing (NLP).</a:t>
            </a:r>
            <a:endParaRPr lang="en-US" b="0" i="0" dirty="0">
              <a:effectLst/>
              <a:latin typeface="arial" panose="020B0604020202020204" pitchFamily="34" charset="0"/>
            </a:endParaRPr>
          </a:p>
          <a:p>
            <a:endParaRPr lang="en-IN" dirty="0"/>
          </a:p>
        </p:txBody>
      </p:sp>
      <p:pic>
        <p:nvPicPr>
          <p:cNvPr id="3074" name="Picture 2" descr="Stemming in Data Mining - Javatpoint">
            <a:extLst>
              <a:ext uri="{FF2B5EF4-FFF2-40B4-BE49-F238E27FC236}">
                <a16:creationId xmlns:a16="http://schemas.microsoft.com/office/drawing/2014/main" id="{5D65B0EC-8C95-E825-685C-EA2B454C2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837" y="3296764"/>
            <a:ext cx="5971719" cy="356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64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3F2-2974-20AE-E553-593145D19D2D}"/>
              </a:ext>
            </a:extLst>
          </p:cNvPr>
          <p:cNvSpPr>
            <a:spLocks noGrp="1"/>
          </p:cNvSpPr>
          <p:nvPr>
            <p:ph type="title"/>
          </p:nvPr>
        </p:nvSpPr>
        <p:spPr/>
        <p:txBody>
          <a:bodyPr/>
          <a:lstStyle/>
          <a:p>
            <a:r>
              <a:rPr lang="en-IN" dirty="0"/>
              <a:t>LEMMATIZATION</a:t>
            </a:r>
          </a:p>
        </p:txBody>
      </p:sp>
      <p:sp>
        <p:nvSpPr>
          <p:cNvPr id="3" name="Content Placeholder 2">
            <a:extLst>
              <a:ext uri="{FF2B5EF4-FFF2-40B4-BE49-F238E27FC236}">
                <a16:creationId xmlns:a16="http://schemas.microsoft.com/office/drawing/2014/main" id="{265BF21E-2F5D-16CB-AA00-F77C1E200A20}"/>
              </a:ext>
            </a:extLst>
          </p:cNvPr>
          <p:cNvSpPr>
            <a:spLocks noGrp="1"/>
          </p:cNvSpPr>
          <p:nvPr>
            <p:ph idx="1"/>
          </p:nvPr>
        </p:nvSpPr>
        <p:spPr/>
        <p:txBody>
          <a:bodyPr/>
          <a:lstStyle/>
          <a:p>
            <a:r>
              <a:rPr kumimoji="0" lang="en-US" altLang="en-US" sz="2800" b="0" i="0" u="none" strike="noStrike" cap="none" normalizeH="0" baseline="0" dirty="0">
                <a:ln>
                  <a:noFill/>
                </a:ln>
                <a:effectLst/>
                <a:latin typeface="Google Sans"/>
                <a:cs typeface="Arial" panose="020B0604020202020204" pitchFamily="34" charset="0"/>
              </a:rPr>
              <a:t>Lemmatization deals with reducing the word or the search query to its canonical dictionary form. The root word is called a 'lemma' ad the method is called lemmatization. This approach takes a part of the word into consideration in a way that it is recognized as a single element.</a:t>
            </a:r>
            <a:endParaRPr lang="en-IN" dirty="0"/>
          </a:p>
        </p:txBody>
      </p:sp>
      <p:pic>
        <p:nvPicPr>
          <p:cNvPr id="4098" name="Picture 2" descr="A Detailed Study on Stemming vs Lemmatization In Python">
            <a:extLst>
              <a:ext uri="{FF2B5EF4-FFF2-40B4-BE49-F238E27FC236}">
                <a16:creationId xmlns:a16="http://schemas.microsoft.com/office/drawing/2014/main" id="{1B32DF72-103F-C808-CAA2-305DC3DE2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836" y="3332838"/>
            <a:ext cx="7601528" cy="3372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51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3F2-2974-20AE-E553-593145D19D2D}"/>
              </a:ext>
            </a:extLst>
          </p:cNvPr>
          <p:cNvSpPr>
            <a:spLocks noGrp="1"/>
          </p:cNvSpPr>
          <p:nvPr>
            <p:ph type="title"/>
          </p:nvPr>
        </p:nvSpPr>
        <p:spPr/>
        <p:txBody>
          <a:bodyPr/>
          <a:lstStyle/>
          <a:p>
            <a:r>
              <a:rPr lang="en-IN" dirty="0"/>
              <a:t>DECISION TREE ALGORITM USED</a:t>
            </a:r>
          </a:p>
        </p:txBody>
      </p:sp>
      <p:sp>
        <p:nvSpPr>
          <p:cNvPr id="3" name="Content Placeholder 2">
            <a:extLst>
              <a:ext uri="{FF2B5EF4-FFF2-40B4-BE49-F238E27FC236}">
                <a16:creationId xmlns:a16="http://schemas.microsoft.com/office/drawing/2014/main" id="{265BF21E-2F5D-16CB-AA00-F77C1E200A20}"/>
              </a:ext>
            </a:extLst>
          </p:cNvPr>
          <p:cNvSpPr>
            <a:spLocks noGrp="1"/>
          </p:cNvSpPr>
          <p:nvPr>
            <p:ph idx="1"/>
          </p:nvPr>
        </p:nvSpPr>
        <p:spPr/>
        <p:txBody>
          <a:bodyPr/>
          <a:lstStyle/>
          <a:p>
            <a:r>
              <a:rPr lang="en-US" b="0" i="0" dirty="0">
                <a:effectLst/>
                <a:latin typeface="Google Sans"/>
              </a:rPr>
              <a:t>A decision tree is a non-parametric supervised learning algorithm, which is utilized for both classification and regression tasks. It has a hierarchical, tree structure, which consists of a root node, branches, internal nodes and leaf nodes.</a:t>
            </a:r>
            <a:endParaRPr lang="en-IN" dirty="0"/>
          </a:p>
        </p:txBody>
      </p:sp>
      <p:pic>
        <p:nvPicPr>
          <p:cNvPr id="5" name="Picture 4">
            <a:extLst>
              <a:ext uri="{FF2B5EF4-FFF2-40B4-BE49-F238E27FC236}">
                <a16:creationId xmlns:a16="http://schemas.microsoft.com/office/drawing/2014/main" id="{4D92F862-A3A4-B8DF-52ED-DE46981167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6527" y="3559405"/>
            <a:ext cx="4692891" cy="2813195"/>
          </a:xfrm>
          <a:prstGeom prst="rect">
            <a:avLst/>
          </a:prstGeom>
        </p:spPr>
      </p:pic>
      <p:pic>
        <p:nvPicPr>
          <p:cNvPr id="8" name="Picture 7">
            <a:extLst>
              <a:ext uri="{FF2B5EF4-FFF2-40B4-BE49-F238E27FC236}">
                <a16:creationId xmlns:a16="http://schemas.microsoft.com/office/drawing/2014/main" id="{FD836975-F012-975F-8560-97D29A54722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47168" y="3578999"/>
            <a:ext cx="4610100" cy="2543175"/>
          </a:xfrm>
          <a:prstGeom prst="rect">
            <a:avLst/>
          </a:prstGeom>
        </p:spPr>
      </p:pic>
    </p:spTree>
    <p:extLst>
      <p:ext uri="{BB962C8B-B14F-4D97-AF65-F5344CB8AC3E}">
        <p14:creationId xmlns:p14="http://schemas.microsoft.com/office/powerpoint/2010/main" val="2157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382</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Calibri</vt:lpstr>
      <vt:lpstr>Calibri Light</vt:lpstr>
      <vt:lpstr>Google Sans</vt:lpstr>
      <vt:lpstr>Nunito</vt:lpstr>
      <vt:lpstr>Office Theme</vt:lpstr>
      <vt:lpstr>NATURAL LANGUAGE PROCESSSING</vt:lpstr>
      <vt:lpstr>CONTENTS</vt:lpstr>
      <vt:lpstr>INTRODUCTION TO NLP</vt:lpstr>
      <vt:lpstr>DATASET</vt:lpstr>
      <vt:lpstr>WORDCLOUD</vt:lpstr>
      <vt:lpstr>WORDCLOUD FROM DATASET</vt:lpstr>
      <vt:lpstr>STEMMING</vt:lpstr>
      <vt:lpstr>LEMMATIZATION</vt:lpstr>
      <vt:lpstr>DECISION TREE ALGORITM USED</vt:lpstr>
      <vt:lpstr>N-Gram </vt:lpstr>
      <vt:lpstr>SENTIMENT ANALYSIS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PROCESSSING</dc:title>
  <dc:creator>Shagunpreet Kaur</dc:creator>
  <cp:lastModifiedBy>Shagunpreet Kaur</cp:lastModifiedBy>
  <cp:revision>1</cp:revision>
  <dcterms:created xsi:type="dcterms:W3CDTF">2023-06-02T07:13:37Z</dcterms:created>
  <dcterms:modified xsi:type="dcterms:W3CDTF">2023-06-02T09:21:12Z</dcterms:modified>
</cp:coreProperties>
</file>