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Calibri" panose="020F0502020204030204" pitchFamily="34" charset="0"/>
      <p:regular r:id="rId9"/>
      <p:bold r:id="rId10"/>
      <p:italic r:id="rId11"/>
      <p:boldItalic r:id="rId12"/>
    </p:embeddedFont>
    <p:embeddedFont>
      <p:font typeface="Inter Bold" panose="020B0802030000000004" pitchFamily="34" charset="0"/>
      <p:regular r:id="rId13"/>
      <p:bold r:id="rId14"/>
    </p:embeddedFont>
    <p:embeddedFont>
      <p:font typeface="Inter Ultra-Bold" panose="02000503000000020004" pitchFamily="2" charset="0"/>
      <p:regular r:id="rId15"/>
      <p:bold r:id="rId16"/>
    </p:embeddedFont>
    <p:embeddedFont>
      <p:font typeface="Open Sans" panose="020B0606030504020204" pitchFamily="34" charset="0"/>
      <p:regular r:id="rId17"/>
      <p:bold r:id="rId18"/>
      <p:italic r:id="rId19"/>
      <p:boldItalic r:id="rId20"/>
    </p:embeddedFont>
    <p:embeddedFont>
      <p:font typeface="Open Sans Bold" pitchFamily="2" charset="0"/>
      <p:regular r:id="rId21"/>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4586" autoAdjust="0"/>
  </p:normalViewPr>
  <p:slideViewPr>
    <p:cSldViewPr>
      <p:cViewPr>
        <p:scale>
          <a:sx n="42" d="100"/>
          <a:sy n="42" d="100"/>
        </p:scale>
        <p:origin x="2440" y="1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3/14/25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972039" y="656036"/>
            <a:ext cx="1241303" cy="575606"/>
            <a:chOff x="0" y="0"/>
            <a:chExt cx="326928" cy="151600"/>
          </a:xfrm>
        </p:grpSpPr>
        <p:sp>
          <p:nvSpPr>
            <p:cNvPr id="3" name="Freeform 3"/>
            <p:cNvSpPr/>
            <p:nvPr/>
          </p:nvSpPr>
          <p:spPr>
            <a:xfrm>
              <a:off x="0" y="0"/>
              <a:ext cx="326928" cy="151600"/>
            </a:xfrm>
            <a:custGeom>
              <a:avLst/>
              <a:gdLst/>
              <a:ahLst/>
              <a:cxnLst/>
              <a:rect l="l" t="t" r="r" b="b"/>
              <a:pathLst>
                <a:path w="326928" h="151600">
                  <a:moveTo>
                    <a:pt x="75800" y="0"/>
                  </a:moveTo>
                  <a:lnTo>
                    <a:pt x="251128" y="0"/>
                  </a:lnTo>
                  <a:cubicBezTo>
                    <a:pt x="292991" y="0"/>
                    <a:pt x="326928" y="33937"/>
                    <a:pt x="326928" y="75800"/>
                  </a:cubicBezTo>
                  <a:lnTo>
                    <a:pt x="326928" y="75800"/>
                  </a:lnTo>
                  <a:cubicBezTo>
                    <a:pt x="326928" y="117663"/>
                    <a:pt x="292991" y="151600"/>
                    <a:pt x="251128" y="151600"/>
                  </a:cubicBezTo>
                  <a:lnTo>
                    <a:pt x="75800" y="151600"/>
                  </a:lnTo>
                  <a:cubicBezTo>
                    <a:pt x="33937" y="151600"/>
                    <a:pt x="0" y="117663"/>
                    <a:pt x="0" y="75800"/>
                  </a:cubicBezTo>
                  <a:lnTo>
                    <a:pt x="0" y="75800"/>
                  </a:lnTo>
                  <a:cubicBezTo>
                    <a:pt x="0" y="33937"/>
                    <a:pt x="33937" y="0"/>
                    <a:pt x="75800" y="0"/>
                  </a:cubicBezTo>
                  <a:close/>
                </a:path>
              </a:pathLst>
            </a:custGeom>
            <a:solidFill>
              <a:srgbClr val="17726D"/>
            </a:solidFill>
          </p:spPr>
        </p:sp>
        <p:sp>
          <p:nvSpPr>
            <p:cNvPr id="4" name="TextBox 4"/>
            <p:cNvSpPr txBox="1"/>
            <p:nvPr/>
          </p:nvSpPr>
          <p:spPr>
            <a:xfrm>
              <a:off x="0" y="-47625"/>
              <a:ext cx="326928" cy="199225"/>
            </a:xfrm>
            <a:prstGeom prst="rect">
              <a:avLst/>
            </a:prstGeom>
          </p:spPr>
          <p:txBody>
            <a:bodyPr lIns="50800" tIns="50800" rIns="50800" bIns="50800" rtlCol="0" anchor="ctr"/>
            <a:lstStyle/>
            <a:p>
              <a:pPr algn="ctr">
                <a:lnSpc>
                  <a:spcPts val="2479"/>
                </a:lnSpc>
              </a:pPr>
              <a:endParaRPr/>
            </a:p>
          </p:txBody>
        </p:sp>
      </p:grpSp>
      <p:sp>
        <p:nvSpPr>
          <p:cNvPr id="5" name="Freeform 5"/>
          <p:cNvSpPr/>
          <p:nvPr/>
        </p:nvSpPr>
        <p:spPr>
          <a:xfrm>
            <a:off x="16275918" y="793769"/>
            <a:ext cx="633545" cy="300142"/>
          </a:xfrm>
          <a:custGeom>
            <a:avLst/>
            <a:gdLst/>
            <a:ahLst/>
            <a:cxnLst/>
            <a:rect l="l" t="t" r="r" b="b"/>
            <a:pathLst>
              <a:path w="633545" h="300142">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2710547" y="3822805"/>
            <a:ext cx="5001109" cy="3505732"/>
          </a:xfrm>
          <a:custGeom>
            <a:avLst/>
            <a:gdLst/>
            <a:ahLst/>
            <a:cxnLst/>
            <a:rect l="l" t="t" r="r" b="b"/>
            <a:pathLst>
              <a:path w="5001109" h="3505732">
                <a:moveTo>
                  <a:pt x="0" y="0"/>
                </a:moveTo>
                <a:lnTo>
                  <a:pt x="5001109" y="0"/>
                </a:lnTo>
                <a:lnTo>
                  <a:pt x="5001109" y="3505732"/>
                </a:lnTo>
                <a:lnTo>
                  <a:pt x="0" y="3505732"/>
                </a:lnTo>
                <a:lnTo>
                  <a:pt x="0" y="0"/>
                </a:lnTo>
                <a:close/>
              </a:path>
            </a:pathLst>
          </a:custGeom>
          <a:blipFill>
            <a:blip r:embed="rId4"/>
            <a:stretch>
              <a:fillRect l="-11443" t="-47394" r="-12181" b="-28963"/>
            </a:stretch>
          </a:blipFill>
        </p:spPr>
      </p:sp>
      <p:grpSp>
        <p:nvGrpSpPr>
          <p:cNvPr id="7" name="Group 7"/>
          <p:cNvGrpSpPr/>
          <p:nvPr/>
        </p:nvGrpSpPr>
        <p:grpSpPr>
          <a:xfrm>
            <a:off x="0" y="9493231"/>
            <a:ext cx="18318480" cy="875116"/>
            <a:chOff x="0" y="0"/>
            <a:chExt cx="5513982" cy="143750"/>
          </a:xfrm>
        </p:grpSpPr>
        <p:sp>
          <p:nvSpPr>
            <p:cNvPr id="8" name="Freeform 8"/>
            <p:cNvSpPr/>
            <p:nvPr/>
          </p:nvSpPr>
          <p:spPr>
            <a:xfrm>
              <a:off x="0" y="0"/>
              <a:ext cx="5513982" cy="143750"/>
            </a:xfrm>
            <a:custGeom>
              <a:avLst/>
              <a:gdLst/>
              <a:ahLst/>
              <a:cxnLst/>
              <a:rect l="l" t="t" r="r" b="b"/>
              <a:pathLst>
                <a:path w="5513982" h="143750">
                  <a:moveTo>
                    <a:pt x="18859" y="0"/>
                  </a:moveTo>
                  <a:lnTo>
                    <a:pt x="5495123" y="0"/>
                  </a:lnTo>
                  <a:cubicBezTo>
                    <a:pt x="5505539" y="0"/>
                    <a:pt x="5513982" y="8444"/>
                    <a:pt x="5513982" y="18859"/>
                  </a:cubicBezTo>
                  <a:lnTo>
                    <a:pt x="5513982" y="124891"/>
                  </a:lnTo>
                  <a:cubicBezTo>
                    <a:pt x="5513982" y="129893"/>
                    <a:pt x="5511995" y="134690"/>
                    <a:pt x="5508459" y="138227"/>
                  </a:cubicBezTo>
                  <a:cubicBezTo>
                    <a:pt x="5504922" y="141763"/>
                    <a:pt x="5500125" y="143750"/>
                    <a:pt x="5495123" y="143750"/>
                  </a:cubicBezTo>
                  <a:lnTo>
                    <a:pt x="18859" y="143750"/>
                  </a:lnTo>
                  <a:cubicBezTo>
                    <a:pt x="13858" y="143750"/>
                    <a:pt x="9061" y="141763"/>
                    <a:pt x="5524" y="138227"/>
                  </a:cubicBezTo>
                  <a:cubicBezTo>
                    <a:pt x="1987" y="134690"/>
                    <a:pt x="0" y="129893"/>
                    <a:pt x="0" y="124891"/>
                  </a:cubicBezTo>
                  <a:lnTo>
                    <a:pt x="0" y="18859"/>
                  </a:lnTo>
                  <a:cubicBezTo>
                    <a:pt x="0" y="13858"/>
                    <a:pt x="1987" y="9061"/>
                    <a:pt x="5524" y="5524"/>
                  </a:cubicBezTo>
                  <a:cubicBezTo>
                    <a:pt x="9061" y="1987"/>
                    <a:pt x="13858" y="0"/>
                    <a:pt x="18859" y="0"/>
                  </a:cubicBezTo>
                  <a:close/>
                </a:path>
              </a:pathLst>
            </a:custGeom>
            <a:solidFill>
              <a:srgbClr val="17726D"/>
            </a:solidFill>
          </p:spPr>
        </p:sp>
        <p:sp>
          <p:nvSpPr>
            <p:cNvPr id="9" name="TextBox 9"/>
            <p:cNvSpPr txBox="1"/>
            <p:nvPr/>
          </p:nvSpPr>
          <p:spPr>
            <a:xfrm>
              <a:off x="0" y="-38100"/>
              <a:ext cx="5513982" cy="181850"/>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1418102" y="1117343"/>
            <a:ext cx="10268770" cy="4062956"/>
          </a:xfrm>
          <a:prstGeom prst="rect">
            <a:avLst/>
          </a:prstGeom>
        </p:spPr>
        <p:txBody>
          <a:bodyPr lIns="0" tIns="0" rIns="0" bIns="0" rtlCol="0" anchor="t">
            <a:spAutoFit/>
          </a:bodyPr>
          <a:lstStyle/>
          <a:p>
            <a:pPr algn="l">
              <a:lnSpc>
                <a:spcPts val="8082"/>
              </a:lnSpc>
            </a:pPr>
            <a:r>
              <a:rPr lang="en-US" sz="5773" b="1">
                <a:solidFill>
                  <a:srgbClr val="17726D"/>
                </a:solidFill>
                <a:latin typeface="Inter Bold"/>
                <a:ea typeface="Inter Bold"/>
                <a:cs typeface="Inter Bold"/>
                <a:sym typeface="Inter Bold"/>
              </a:rPr>
              <a:t>ENTITY-RELATIONSHIP DIAGRAM (ERD) FOR DAIKIN INDUSTRIES</a:t>
            </a:r>
          </a:p>
          <a:p>
            <a:pPr algn="l">
              <a:lnSpc>
                <a:spcPts val="8082"/>
              </a:lnSpc>
            </a:pPr>
            <a:endParaRPr lang="en-US" sz="5773" b="1">
              <a:solidFill>
                <a:srgbClr val="17726D"/>
              </a:solidFill>
              <a:latin typeface="Inter Bold"/>
              <a:ea typeface="Inter Bold"/>
              <a:cs typeface="Inter Bold"/>
              <a:sym typeface="Inter Bold"/>
            </a:endParaRPr>
          </a:p>
        </p:txBody>
      </p:sp>
      <p:sp>
        <p:nvSpPr>
          <p:cNvPr id="20" name="TextBox 20"/>
          <p:cNvSpPr txBox="1"/>
          <p:nvPr/>
        </p:nvSpPr>
        <p:spPr>
          <a:xfrm>
            <a:off x="1418102" y="7881206"/>
            <a:ext cx="3401813" cy="1837681"/>
          </a:xfrm>
          <a:prstGeom prst="rect">
            <a:avLst/>
          </a:prstGeom>
        </p:spPr>
        <p:txBody>
          <a:bodyPr lIns="0" tIns="0" rIns="0" bIns="0" rtlCol="0" anchor="t">
            <a:spAutoFit/>
          </a:bodyPr>
          <a:lstStyle/>
          <a:p>
            <a:pPr algn="just">
              <a:lnSpc>
                <a:spcPts val="3676"/>
              </a:lnSpc>
            </a:pPr>
            <a:r>
              <a:rPr lang="en-US" sz="2371" b="1">
                <a:solidFill>
                  <a:srgbClr val="000000"/>
                </a:solidFill>
                <a:latin typeface="Open Sans Bold"/>
                <a:ea typeface="Open Sans Bold"/>
                <a:cs typeface="Open Sans Bold"/>
                <a:sym typeface="Open Sans Bold"/>
              </a:rPr>
              <a:t>Name : </a:t>
            </a:r>
            <a:r>
              <a:rPr lang="en-US" sz="2371">
                <a:solidFill>
                  <a:srgbClr val="000000"/>
                </a:solidFill>
                <a:latin typeface="Open Sans"/>
                <a:ea typeface="Open Sans"/>
                <a:cs typeface="Open Sans"/>
                <a:sym typeface="Open Sans"/>
              </a:rPr>
              <a:t>Shagun Seth</a:t>
            </a:r>
          </a:p>
          <a:p>
            <a:pPr algn="just">
              <a:lnSpc>
                <a:spcPts val="3676"/>
              </a:lnSpc>
            </a:pPr>
            <a:r>
              <a:rPr lang="en-US" sz="2371" b="1">
                <a:solidFill>
                  <a:srgbClr val="000000"/>
                </a:solidFill>
                <a:latin typeface="Open Sans Bold"/>
                <a:ea typeface="Open Sans Bold"/>
                <a:cs typeface="Open Sans Bold"/>
                <a:sym typeface="Open Sans Bold"/>
              </a:rPr>
              <a:t>Roll No. : </a:t>
            </a:r>
            <a:r>
              <a:rPr lang="en-US" sz="2371">
                <a:solidFill>
                  <a:srgbClr val="000000"/>
                </a:solidFill>
                <a:latin typeface="Open Sans"/>
                <a:ea typeface="Open Sans"/>
                <a:cs typeface="Open Sans"/>
                <a:sym typeface="Open Sans"/>
              </a:rPr>
              <a:t>055042</a:t>
            </a:r>
          </a:p>
          <a:p>
            <a:pPr algn="just">
              <a:lnSpc>
                <a:spcPts val="3676"/>
              </a:lnSpc>
            </a:pPr>
            <a:r>
              <a:rPr lang="en-US" sz="2371" b="1">
                <a:solidFill>
                  <a:srgbClr val="000000"/>
                </a:solidFill>
                <a:latin typeface="Open Sans Bold"/>
                <a:ea typeface="Open Sans Bold"/>
                <a:cs typeface="Open Sans Bold"/>
                <a:sym typeface="Open Sans Bold"/>
              </a:rPr>
              <a:t>Section: </a:t>
            </a:r>
            <a:r>
              <a:rPr lang="en-US" sz="2371">
                <a:solidFill>
                  <a:srgbClr val="000000"/>
                </a:solidFill>
                <a:latin typeface="Open Sans"/>
                <a:ea typeface="Open Sans"/>
                <a:cs typeface="Open Sans"/>
                <a:sym typeface="Open Sans"/>
              </a:rPr>
              <a:t>K</a:t>
            </a:r>
          </a:p>
          <a:p>
            <a:pPr marL="0" lvl="0" indent="0" algn="just">
              <a:lnSpc>
                <a:spcPts val="3676"/>
              </a:lnSpc>
            </a:pPr>
            <a:endParaRPr lang="en-US" sz="2371">
              <a:solidFill>
                <a:srgbClr val="000000"/>
              </a:solidFill>
              <a:latin typeface="Open Sans"/>
              <a:ea typeface="Open Sans"/>
              <a:cs typeface="Open Sans"/>
              <a:sym typeface="Open Sans"/>
            </a:endParaRPr>
          </a:p>
        </p:txBody>
      </p:sp>
      <p:sp>
        <p:nvSpPr>
          <p:cNvPr id="21" name="TextBox 21"/>
          <p:cNvSpPr txBox="1"/>
          <p:nvPr/>
        </p:nvSpPr>
        <p:spPr>
          <a:xfrm>
            <a:off x="1418102" y="4749277"/>
            <a:ext cx="10622158" cy="2478405"/>
          </a:xfrm>
          <a:prstGeom prst="rect">
            <a:avLst/>
          </a:prstGeom>
        </p:spPr>
        <p:txBody>
          <a:bodyPr lIns="0" tIns="0" rIns="0" bIns="0" rtlCol="0" anchor="t">
            <a:spAutoFit/>
          </a:bodyPr>
          <a:lstStyle/>
          <a:p>
            <a:pPr algn="just">
              <a:lnSpc>
                <a:spcPts val="4650"/>
              </a:lnSpc>
              <a:spcBef>
                <a:spcPct val="0"/>
              </a:spcBef>
            </a:pPr>
            <a:r>
              <a:rPr lang="en-US" sz="3000" b="1">
                <a:solidFill>
                  <a:srgbClr val="000000"/>
                </a:solidFill>
                <a:latin typeface="Open Sans Bold"/>
                <a:ea typeface="Open Sans Bold"/>
                <a:cs typeface="Open Sans Bold"/>
                <a:sym typeface="Open Sans Bold"/>
              </a:rPr>
              <a:t>Objective:</a:t>
            </a:r>
          </a:p>
          <a:p>
            <a:pPr algn="just">
              <a:lnSpc>
                <a:spcPts val="3720"/>
              </a:lnSpc>
            </a:pPr>
            <a:r>
              <a:rPr lang="en-US" sz="3000" b="1">
                <a:solidFill>
                  <a:srgbClr val="17726D"/>
                </a:solidFill>
                <a:latin typeface="Open Sans Bold"/>
                <a:ea typeface="Open Sans Bold"/>
                <a:cs typeface="Open Sans Bold"/>
                <a:sym typeface="Open Sans Bold"/>
              </a:rPr>
              <a:t>To design an ERD that streamlines operations by accurately modeling data relationships between customers, employees, orders, suppliers, and inventory.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717851" cy="10287000"/>
            <a:chOff x="0" y="0"/>
            <a:chExt cx="189064" cy="2709333"/>
          </a:xfrm>
        </p:grpSpPr>
        <p:sp>
          <p:nvSpPr>
            <p:cNvPr id="3" name="Freeform 3"/>
            <p:cNvSpPr/>
            <p:nvPr/>
          </p:nvSpPr>
          <p:spPr>
            <a:xfrm>
              <a:off x="0" y="0"/>
              <a:ext cx="189064" cy="2709333"/>
            </a:xfrm>
            <a:custGeom>
              <a:avLst/>
              <a:gdLst/>
              <a:ahLst/>
              <a:cxnLst/>
              <a:rect l="l" t="t" r="r" b="b"/>
              <a:pathLst>
                <a:path w="189064" h="2709333">
                  <a:moveTo>
                    <a:pt x="0" y="0"/>
                  </a:moveTo>
                  <a:lnTo>
                    <a:pt x="189064" y="0"/>
                  </a:lnTo>
                  <a:lnTo>
                    <a:pt x="189064" y="2709333"/>
                  </a:lnTo>
                  <a:lnTo>
                    <a:pt x="0" y="2709333"/>
                  </a:lnTo>
                  <a:close/>
                </a:path>
              </a:pathLst>
            </a:custGeom>
            <a:solidFill>
              <a:srgbClr val="17726D"/>
            </a:solidFill>
          </p:spPr>
        </p:sp>
        <p:sp>
          <p:nvSpPr>
            <p:cNvPr id="4" name="TextBox 4"/>
            <p:cNvSpPr txBox="1"/>
            <p:nvPr/>
          </p:nvSpPr>
          <p:spPr>
            <a:xfrm>
              <a:off x="0" y="-47625"/>
              <a:ext cx="189064" cy="2756958"/>
            </a:xfrm>
            <a:prstGeom prst="rect">
              <a:avLst/>
            </a:prstGeom>
          </p:spPr>
          <p:txBody>
            <a:bodyPr lIns="50800" tIns="50800" rIns="50800" bIns="50800" rtlCol="0" anchor="ctr"/>
            <a:lstStyle/>
            <a:p>
              <a:pPr algn="ctr">
                <a:lnSpc>
                  <a:spcPts val="2479"/>
                </a:lnSpc>
              </a:pPr>
              <a:endParaRPr/>
            </a:p>
          </p:txBody>
        </p:sp>
      </p:grpSp>
      <p:sp>
        <p:nvSpPr>
          <p:cNvPr id="5" name="AutoShape 5"/>
          <p:cNvSpPr/>
          <p:nvPr/>
        </p:nvSpPr>
        <p:spPr>
          <a:xfrm>
            <a:off x="1131557" y="3336219"/>
            <a:ext cx="5852253" cy="0"/>
          </a:xfrm>
          <a:prstGeom prst="line">
            <a:avLst/>
          </a:prstGeom>
          <a:ln w="76200" cap="flat">
            <a:solidFill>
              <a:srgbClr val="EAE4D2"/>
            </a:solidFill>
            <a:prstDash val="solid"/>
            <a:headEnd type="none" w="sm" len="sm"/>
            <a:tailEnd type="none" w="sm" len="sm"/>
          </a:ln>
        </p:spPr>
      </p:sp>
      <p:grpSp>
        <p:nvGrpSpPr>
          <p:cNvPr id="6" name="Group 6"/>
          <p:cNvGrpSpPr/>
          <p:nvPr/>
        </p:nvGrpSpPr>
        <p:grpSpPr>
          <a:xfrm>
            <a:off x="1028700" y="8881660"/>
            <a:ext cx="715180" cy="71518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EAE4D2"/>
              </a:solidFill>
              <a:prstDash val="solid"/>
              <a:miter/>
            </a:ln>
          </p:spPr>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9" name="TextBox 9"/>
          <p:cNvSpPr txBox="1"/>
          <p:nvPr/>
        </p:nvSpPr>
        <p:spPr>
          <a:xfrm>
            <a:off x="1131557" y="1092598"/>
            <a:ext cx="10189671" cy="1937385"/>
          </a:xfrm>
          <a:prstGeom prst="rect">
            <a:avLst/>
          </a:prstGeom>
        </p:spPr>
        <p:txBody>
          <a:bodyPr lIns="0" tIns="0" rIns="0" bIns="0" rtlCol="0" anchor="t">
            <a:spAutoFit/>
          </a:bodyPr>
          <a:lstStyle/>
          <a:p>
            <a:pPr algn="l">
              <a:lnSpc>
                <a:spcPts val="7560"/>
              </a:lnSpc>
            </a:pPr>
            <a:r>
              <a:rPr lang="en-US" sz="7200" b="1">
                <a:solidFill>
                  <a:srgbClr val="17726D"/>
                </a:solidFill>
                <a:latin typeface="Inter Bold"/>
                <a:ea typeface="Inter Bold"/>
                <a:cs typeface="Inter Bold"/>
                <a:sym typeface="Inter Bold"/>
              </a:rPr>
              <a:t>PROBLEM STATEMENT</a:t>
            </a:r>
          </a:p>
        </p:txBody>
      </p:sp>
      <p:sp>
        <p:nvSpPr>
          <p:cNvPr id="13" name="TextBox 13"/>
          <p:cNvSpPr txBox="1"/>
          <p:nvPr/>
        </p:nvSpPr>
        <p:spPr>
          <a:xfrm>
            <a:off x="1131557" y="3700548"/>
            <a:ext cx="12268792" cy="4753737"/>
          </a:xfrm>
          <a:prstGeom prst="rect">
            <a:avLst/>
          </a:prstGeom>
        </p:spPr>
        <p:txBody>
          <a:bodyPr lIns="0" tIns="0" rIns="0" bIns="0" rtlCol="0" anchor="t">
            <a:spAutoFit/>
          </a:bodyPr>
          <a:lstStyle/>
          <a:p>
            <a:pPr marL="0" lvl="0" indent="0" algn="just">
              <a:lnSpc>
                <a:spcPts val="4224"/>
              </a:lnSpc>
            </a:pPr>
            <a:r>
              <a:rPr lang="en-US" sz="2400" spc="96">
                <a:solidFill>
                  <a:srgbClr val="000000"/>
                </a:solidFill>
                <a:latin typeface="Open Sans"/>
                <a:ea typeface="Open Sans"/>
                <a:cs typeface="Open Sans"/>
                <a:sym typeface="Open Sans"/>
              </a:rPr>
              <a:t>Daikin, a global leader in air conditioning and refrigeration solutions, faces challenges in managing its order processing, inventory tracking, supplier coordination, and service request handling due to fragmented data management. Inefficient tracking of customer orders, employee roles, and supplier relationships often leads to delays in procurement, stock mismanagement, and service inefficiencies. The lack of a well-structured system results in order duplication, inaccurate inventory levels, and delays in fulfilling customer service requests, ultimately affecting operational efficiency and customer satisfaction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59300" y="9151339"/>
            <a:ext cx="1028700" cy="1135661"/>
            <a:chOff x="0" y="0"/>
            <a:chExt cx="270933" cy="299104"/>
          </a:xfrm>
        </p:grpSpPr>
        <p:sp>
          <p:nvSpPr>
            <p:cNvPr id="3" name="Freeform 3"/>
            <p:cNvSpPr/>
            <p:nvPr/>
          </p:nvSpPr>
          <p:spPr>
            <a:xfrm>
              <a:off x="0" y="0"/>
              <a:ext cx="270933" cy="299104"/>
            </a:xfrm>
            <a:custGeom>
              <a:avLst/>
              <a:gdLst/>
              <a:ahLst/>
              <a:cxnLst/>
              <a:rect l="l" t="t" r="r" b="b"/>
              <a:pathLst>
                <a:path w="270933" h="299104">
                  <a:moveTo>
                    <a:pt x="0" y="0"/>
                  </a:moveTo>
                  <a:lnTo>
                    <a:pt x="270933" y="0"/>
                  </a:lnTo>
                  <a:lnTo>
                    <a:pt x="270933" y="299104"/>
                  </a:lnTo>
                  <a:lnTo>
                    <a:pt x="0" y="299104"/>
                  </a:lnTo>
                  <a:close/>
                </a:path>
              </a:pathLst>
            </a:custGeom>
            <a:solidFill>
              <a:srgbClr val="EAE4D2"/>
            </a:solidFill>
          </p:spPr>
        </p:sp>
        <p:sp>
          <p:nvSpPr>
            <p:cNvPr id="4" name="TextBox 4"/>
            <p:cNvSpPr txBox="1"/>
            <p:nvPr/>
          </p:nvSpPr>
          <p:spPr>
            <a:xfrm>
              <a:off x="0" y="-47625"/>
              <a:ext cx="270933" cy="346729"/>
            </a:xfrm>
            <a:prstGeom prst="rect">
              <a:avLst/>
            </a:prstGeom>
          </p:spPr>
          <p:txBody>
            <a:bodyPr lIns="50800" tIns="50800" rIns="50800" bIns="50800" rtlCol="0" anchor="ctr"/>
            <a:lstStyle/>
            <a:p>
              <a:pPr algn="ctr">
                <a:lnSpc>
                  <a:spcPts val="2479"/>
                </a:lnSpc>
              </a:pPr>
              <a:endParaRPr/>
            </a:p>
          </p:txBody>
        </p:sp>
      </p:grpSp>
      <p:sp>
        <p:nvSpPr>
          <p:cNvPr id="5" name="TextBox 5"/>
          <p:cNvSpPr txBox="1"/>
          <p:nvPr/>
        </p:nvSpPr>
        <p:spPr>
          <a:xfrm>
            <a:off x="1085850" y="1035839"/>
            <a:ext cx="10616715" cy="3842385"/>
          </a:xfrm>
          <a:prstGeom prst="rect">
            <a:avLst/>
          </a:prstGeom>
        </p:spPr>
        <p:txBody>
          <a:bodyPr lIns="0" tIns="0" rIns="0" bIns="0" rtlCol="0" anchor="t">
            <a:spAutoFit/>
          </a:bodyPr>
          <a:lstStyle/>
          <a:p>
            <a:pPr algn="l">
              <a:lnSpc>
                <a:spcPts val="7560"/>
              </a:lnSpc>
            </a:pPr>
            <a:r>
              <a:rPr lang="en-US" sz="7200" b="1">
                <a:solidFill>
                  <a:srgbClr val="17726D"/>
                </a:solidFill>
                <a:latin typeface="Inter Bold"/>
                <a:ea typeface="Inter Bold"/>
                <a:cs typeface="Inter Bold"/>
                <a:sym typeface="Inter Bold"/>
              </a:rPr>
              <a:t>PURPOSE OF CREATING THE ERD</a:t>
            </a:r>
          </a:p>
          <a:p>
            <a:pPr algn="l">
              <a:lnSpc>
                <a:spcPts val="7560"/>
              </a:lnSpc>
            </a:pPr>
            <a:endParaRPr lang="en-US" sz="7200" b="1">
              <a:solidFill>
                <a:srgbClr val="17726D"/>
              </a:solidFill>
              <a:latin typeface="Inter Bold"/>
              <a:ea typeface="Inter Bold"/>
              <a:cs typeface="Inter Bold"/>
              <a:sym typeface="Inter Bold"/>
            </a:endParaRPr>
          </a:p>
          <a:p>
            <a:pPr algn="l">
              <a:lnSpc>
                <a:spcPts val="7560"/>
              </a:lnSpc>
            </a:pPr>
            <a:endParaRPr lang="en-US" sz="7200" b="1">
              <a:solidFill>
                <a:srgbClr val="17726D"/>
              </a:solidFill>
              <a:latin typeface="Inter Bold"/>
              <a:ea typeface="Inter Bold"/>
              <a:cs typeface="Inter Bold"/>
              <a:sym typeface="Inter Bold"/>
            </a:endParaRPr>
          </a:p>
        </p:txBody>
      </p:sp>
      <p:sp>
        <p:nvSpPr>
          <p:cNvPr id="6" name="TextBox 6"/>
          <p:cNvSpPr txBox="1"/>
          <p:nvPr/>
        </p:nvSpPr>
        <p:spPr>
          <a:xfrm>
            <a:off x="1085850" y="3227860"/>
            <a:ext cx="14841428" cy="6030440"/>
          </a:xfrm>
          <a:prstGeom prst="rect">
            <a:avLst/>
          </a:prstGeom>
        </p:spPr>
        <p:txBody>
          <a:bodyPr lIns="0" tIns="0" rIns="0" bIns="0" rtlCol="0" anchor="t">
            <a:spAutoFit/>
          </a:bodyPr>
          <a:lstStyle/>
          <a:p>
            <a:pPr algn="just">
              <a:lnSpc>
                <a:spcPts val="3743"/>
              </a:lnSpc>
            </a:pPr>
            <a:r>
              <a:rPr lang="en-US" sz="2127" spc="85">
                <a:solidFill>
                  <a:srgbClr val="000000"/>
                </a:solidFill>
                <a:latin typeface="Open Sans"/>
                <a:ea typeface="Open Sans"/>
                <a:cs typeface="Open Sans"/>
                <a:sym typeface="Open Sans"/>
              </a:rPr>
              <a:t>To address the challenges, an Entity-Relationship Diagram (ERD) is being designed to provide a clear, structured representation of Daikin’s data flow. The ERD will help in:</a:t>
            </a:r>
          </a:p>
          <a:p>
            <a:pPr marL="459257" lvl="1" indent="-229628" algn="just">
              <a:lnSpc>
                <a:spcPts val="3743"/>
              </a:lnSpc>
              <a:buFont typeface="Arial"/>
              <a:buChar char="•"/>
            </a:pPr>
            <a:r>
              <a:rPr lang="en-US" sz="2127" b="1" spc="85">
                <a:solidFill>
                  <a:srgbClr val="000000"/>
                </a:solidFill>
                <a:latin typeface="Open Sans Bold"/>
                <a:ea typeface="Open Sans Bold"/>
                <a:cs typeface="Open Sans Bold"/>
                <a:sym typeface="Open Sans Bold"/>
              </a:rPr>
              <a:t>Optimizing Order Management</a:t>
            </a:r>
            <a:r>
              <a:rPr lang="en-US" sz="2127" spc="85">
                <a:solidFill>
                  <a:srgbClr val="000000"/>
                </a:solidFill>
                <a:latin typeface="Open Sans"/>
                <a:ea typeface="Open Sans"/>
                <a:cs typeface="Open Sans"/>
                <a:sym typeface="Open Sans"/>
              </a:rPr>
              <a:t> – Ensuring seamless tracking of orders from placement to fulfillment.</a:t>
            </a:r>
          </a:p>
          <a:p>
            <a:pPr marL="459257" lvl="1" indent="-229628" algn="just">
              <a:lnSpc>
                <a:spcPts val="3743"/>
              </a:lnSpc>
              <a:buFont typeface="Arial"/>
              <a:buChar char="•"/>
            </a:pPr>
            <a:r>
              <a:rPr lang="en-US" sz="2127" b="1" spc="85">
                <a:solidFill>
                  <a:srgbClr val="000000"/>
                </a:solidFill>
                <a:latin typeface="Open Sans Bold"/>
                <a:ea typeface="Open Sans Bold"/>
                <a:cs typeface="Open Sans Bold"/>
                <a:sym typeface="Open Sans Bold"/>
              </a:rPr>
              <a:t>Enhancing Inventory Control</a:t>
            </a:r>
            <a:r>
              <a:rPr lang="en-US" sz="2127" spc="85">
                <a:solidFill>
                  <a:srgbClr val="000000"/>
                </a:solidFill>
                <a:latin typeface="Open Sans"/>
                <a:ea typeface="Open Sans"/>
                <a:cs typeface="Open Sans"/>
                <a:sym typeface="Open Sans"/>
              </a:rPr>
              <a:t> – Keeping accurate stock levels and preventing shortages or excess inventory.</a:t>
            </a:r>
          </a:p>
          <a:p>
            <a:pPr marL="459257" lvl="1" indent="-229628" algn="just">
              <a:lnSpc>
                <a:spcPts val="3743"/>
              </a:lnSpc>
              <a:buFont typeface="Arial"/>
              <a:buChar char="•"/>
            </a:pPr>
            <a:r>
              <a:rPr lang="en-US" sz="2127" b="1" spc="85">
                <a:solidFill>
                  <a:srgbClr val="000000"/>
                </a:solidFill>
                <a:latin typeface="Open Sans Bold"/>
                <a:ea typeface="Open Sans Bold"/>
                <a:cs typeface="Open Sans Bold"/>
                <a:sym typeface="Open Sans Bold"/>
              </a:rPr>
              <a:t>Strengthening Supplier Coordination</a:t>
            </a:r>
            <a:r>
              <a:rPr lang="en-US" sz="2127" spc="85">
                <a:solidFill>
                  <a:srgbClr val="000000"/>
                </a:solidFill>
                <a:latin typeface="Open Sans"/>
                <a:ea typeface="Open Sans"/>
                <a:cs typeface="Open Sans"/>
                <a:sym typeface="Open Sans"/>
              </a:rPr>
              <a:t> – Streamlining procurement and ensuring timely stock replenishment.</a:t>
            </a:r>
          </a:p>
          <a:p>
            <a:pPr marL="459257" lvl="1" indent="-229628" algn="just">
              <a:lnSpc>
                <a:spcPts val="3743"/>
              </a:lnSpc>
              <a:buFont typeface="Arial"/>
              <a:buChar char="•"/>
            </a:pPr>
            <a:r>
              <a:rPr lang="en-US" sz="2127" b="1" spc="85">
                <a:solidFill>
                  <a:srgbClr val="000000"/>
                </a:solidFill>
                <a:latin typeface="Open Sans Bold"/>
                <a:ea typeface="Open Sans Bold"/>
                <a:cs typeface="Open Sans Bold"/>
                <a:sym typeface="Open Sans Bold"/>
              </a:rPr>
              <a:t>Improving Customer Service</a:t>
            </a:r>
            <a:r>
              <a:rPr lang="en-US" sz="2127" spc="85">
                <a:solidFill>
                  <a:srgbClr val="000000"/>
                </a:solidFill>
                <a:latin typeface="Open Sans"/>
                <a:ea typeface="Open Sans"/>
                <a:cs typeface="Open Sans"/>
                <a:sym typeface="Open Sans"/>
              </a:rPr>
              <a:t> – Efficiently handling service requests and tracking issue resolutions.</a:t>
            </a:r>
          </a:p>
          <a:p>
            <a:pPr marL="459257" lvl="1" indent="-229628" algn="just">
              <a:lnSpc>
                <a:spcPts val="3743"/>
              </a:lnSpc>
              <a:buFont typeface="Arial"/>
              <a:buChar char="•"/>
            </a:pPr>
            <a:r>
              <a:rPr lang="en-US" sz="2127" b="1" spc="85">
                <a:solidFill>
                  <a:srgbClr val="000000"/>
                </a:solidFill>
                <a:latin typeface="Open Sans Bold"/>
                <a:ea typeface="Open Sans Bold"/>
                <a:cs typeface="Open Sans Bold"/>
                <a:sym typeface="Open Sans Bold"/>
              </a:rPr>
              <a:t>Reducing Data Redundancy &amp; Errors</a:t>
            </a:r>
            <a:r>
              <a:rPr lang="en-US" sz="2127" spc="85">
                <a:solidFill>
                  <a:srgbClr val="000000"/>
                </a:solidFill>
                <a:latin typeface="Open Sans"/>
                <a:ea typeface="Open Sans"/>
                <a:cs typeface="Open Sans"/>
                <a:sym typeface="Open Sans"/>
              </a:rPr>
              <a:t> – Establishing relationships between entities to maintain data integrity.</a:t>
            </a:r>
          </a:p>
          <a:p>
            <a:pPr marL="0" lvl="0" indent="0" algn="just">
              <a:lnSpc>
                <a:spcPts val="3743"/>
              </a:lnSpc>
            </a:pPr>
            <a:r>
              <a:rPr lang="en-US" sz="2127" spc="85">
                <a:solidFill>
                  <a:srgbClr val="000000"/>
                </a:solidFill>
                <a:latin typeface="Open Sans"/>
                <a:ea typeface="Open Sans"/>
                <a:cs typeface="Open Sans"/>
                <a:sym typeface="Open Sans"/>
              </a:rPr>
              <a:t>By implementing this ERD, Daikin can enhance operational efficiency, improve service quality, and support better decision-making based on structured and reliable data management.</a:t>
            </a:r>
          </a:p>
          <a:p>
            <a:pPr marL="0" lvl="0" indent="0" algn="just">
              <a:lnSpc>
                <a:spcPts val="3743"/>
              </a:lnSpc>
            </a:pPr>
            <a:endParaRPr lang="en-US" sz="2127" spc="85">
              <a:solidFill>
                <a:srgbClr val="000000"/>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830205" y="1233089"/>
            <a:ext cx="9552743" cy="1937385"/>
          </a:xfrm>
          <a:prstGeom prst="rect">
            <a:avLst/>
          </a:prstGeom>
        </p:spPr>
        <p:txBody>
          <a:bodyPr lIns="0" tIns="0" rIns="0" bIns="0" rtlCol="0" anchor="t">
            <a:spAutoFit/>
          </a:bodyPr>
          <a:lstStyle/>
          <a:p>
            <a:pPr algn="l">
              <a:lnSpc>
                <a:spcPts val="7560"/>
              </a:lnSpc>
            </a:pPr>
            <a:r>
              <a:rPr lang="en-US" sz="7200" b="1">
                <a:solidFill>
                  <a:srgbClr val="17726D"/>
                </a:solidFill>
                <a:latin typeface="Inter Bold"/>
                <a:ea typeface="Inter Bold"/>
                <a:cs typeface="Inter Bold"/>
                <a:sym typeface="Inter Bold"/>
              </a:rPr>
              <a:t>KEY ENTITIES &amp; RELATIONSHIPS</a:t>
            </a:r>
          </a:p>
        </p:txBody>
      </p:sp>
      <p:sp>
        <p:nvSpPr>
          <p:cNvPr id="6" name="TextBox 6"/>
          <p:cNvSpPr txBox="1"/>
          <p:nvPr/>
        </p:nvSpPr>
        <p:spPr>
          <a:xfrm>
            <a:off x="7830382" y="6071108"/>
            <a:ext cx="3664643" cy="481330"/>
          </a:xfrm>
          <a:prstGeom prst="rect">
            <a:avLst/>
          </a:prstGeom>
        </p:spPr>
        <p:txBody>
          <a:bodyPr lIns="0" tIns="0" rIns="0" bIns="0" rtlCol="0" anchor="t">
            <a:spAutoFit/>
          </a:bodyPr>
          <a:lstStyle/>
          <a:p>
            <a:pPr algn="l">
              <a:lnSpc>
                <a:spcPts val="3919"/>
              </a:lnSpc>
            </a:pPr>
            <a:r>
              <a:rPr lang="en-US" sz="2799" b="1" spc="139">
                <a:solidFill>
                  <a:srgbClr val="FFFFFF"/>
                </a:solidFill>
                <a:latin typeface="Inter Ultra-Bold"/>
                <a:ea typeface="Inter Ultra-Bold"/>
                <a:cs typeface="Inter Ultra-Bold"/>
                <a:sym typeface="Inter Ultra-Bold"/>
              </a:rPr>
              <a:t>MISSION</a:t>
            </a:r>
          </a:p>
        </p:txBody>
      </p:sp>
      <p:grpSp>
        <p:nvGrpSpPr>
          <p:cNvPr id="7" name="Group 7"/>
          <p:cNvGrpSpPr/>
          <p:nvPr/>
        </p:nvGrpSpPr>
        <p:grpSpPr>
          <a:xfrm>
            <a:off x="0" y="9258300"/>
            <a:ext cx="1028700" cy="1028700"/>
            <a:chOff x="0" y="0"/>
            <a:chExt cx="270933" cy="270933"/>
          </a:xfrm>
        </p:grpSpPr>
        <p:sp>
          <p:nvSpPr>
            <p:cNvPr id="8" name="Freeform 8"/>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EAE4D2"/>
            </a:solidFill>
          </p:spPr>
        </p:sp>
        <p:sp>
          <p:nvSpPr>
            <p:cNvPr id="9" name="TextBox 9"/>
            <p:cNvSpPr txBox="1"/>
            <p:nvPr/>
          </p:nvSpPr>
          <p:spPr>
            <a:xfrm>
              <a:off x="0" y="-47625"/>
              <a:ext cx="270933" cy="318558"/>
            </a:xfrm>
            <a:prstGeom prst="rect">
              <a:avLst/>
            </a:prstGeom>
          </p:spPr>
          <p:txBody>
            <a:bodyPr lIns="50800" tIns="50800" rIns="50800" bIns="50800" rtlCol="0" anchor="ctr"/>
            <a:lstStyle/>
            <a:p>
              <a:pPr algn="ctr">
                <a:lnSpc>
                  <a:spcPts val="2479"/>
                </a:lnSpc>
              </a:pPr>
              <a:endParaRPr/>
            </a:p>
          </p:txBody>
        </p:sp>
      </p:grpSp>
      <p:sp>
        <p:nvSpPr>
          <p:cNvPr id="10" name="TextBox 10"/>
          <p:cNvSpPr txBox="1"/>
          <p:nvPr/>
        </p:nvSpPr>
        <p:spPr>
          <a:xfrm>
            <a:off x="830205" y="3502604"/>
            <a:ext cx="16682901" cy="4754370"/>
          </a:xfrm>
          <a:prstGeom prst="rect">
            <a:avLst/>
          </a:prstGeom>
        </p:spPr>
        <p:txBody>
          <a:bodyPr lIns="0" tIns="0" rIns="0" bIns="0" rtlCol="0" anchor="t">
            <a:spAutoFit/>
          </a:bodyPr>
          <a:lstStyle/>
          <a:p>
            <a:pPr algn="just">
              <a:lnSpc>
                <a:spcPts val="4208"/>
              </a:lnSpc>
            </a:pPr>
            <a:r>
              <a:rPr lang="en-US" sz="2391" spc="95">
                <a:solidFill>
                  <a:srgbClr val="000000"/>
                </a:solidFill>
                <a:latin typeface="Open Sans"/>
                <a:ea typeface="Open Sans"/>
                <a:cs typeface="Open Sans"/>
                <a:sym typeface="Open Sans"/>
              </a:rPr>
              <a:t>The ERD consists of key entities and their interactions:</a:t>
            </a:r>
          </a:p>
          <a:p>
            <a:pPr marL="516240" lvl="1" indent="-258120" algn="just">
              <a:lnSpc>
                <a:spcPts val="4208"/>
              </a:lnSpc>
              <a:buFont typeface="Arial"/>
              <a:buChar char="•"/>
            </a:pPr>
            <a:r>
              <a:rPr lang="en-US" sz="2391" b="1" spc="95">
                <a:solidFill>
                  <a:srgbClr val="000000"/>
                </a:solidFill>
                <a:latin typeface="Open Sans Bold"/>
                <a:ea typeface="Open Sans Bold"/>
                <a:cs typeface="Open Sans Bold"/>
                <a:sym typeface="Open Sans Bold"/>
              </a:rPr>
              <a:t>Customer</a:t>
            </a:r>
            <a:r>
              <a:rPr lang="en-US" sz="2391" spc="95">
                <a:solidFill>
                  <a:srgbClr val="000000"/>
                </a:solidFill>
                <a:latin typeface="Open Sans"/>
                <a:ea typeface="Open Sans"/>
                <a:cs typeface="Open Sans"/>
                <a:sym typeface="Open Sans"/>
              </a:rPr>
              <a:t> → Places service requests and orders.</a:t>
            </a:r>
          </a:p>
          <a:p>
            <a:pPr marL="516240" lvl="1" indent="-258120" algn="just">
              <a:lnSpc>
                <a:spcPts val="4208"/>
              </a:lnSpc>
              <a:buFont typeface="Arial"/>
              <a:buChar char="•"/>
            </a:pPr>
            <a:r>
              <a:rPr lang="en-US" sz="2391" b="1" spc="95">
                <a:solidFill>
                  <a:srgbClr val="000000"/>
                </a:solidFill>
                <a:latin typeface="Open Sans Bold"/>
                <a:ea typeface="Open Sans Bold"/>
                <a:cs typeface="Open Sans Bold"/>
                <a:sym typeface="Open Sans Bold"/>
              </a:rPr>
              <a:t>Employee</a:t>
            </a:r>
            <a:r>
              <a:rPr lang="en-US" sz="2391" spc="95">
                <a:solidFill>
                  <a:srgbClr val="000000"/>
                </a:solidFill>
                <a:latin typeface="Open Sans"/>
                <a:ea typeface="Open Sans"/>
                <a:cs typeface="Open Sans"/>
                <a:sym typeface="Open Sans"/>
              </a:rPr>
              <a:t> → Handles order processing and service requests.</a:t>
            </a:r>
          </a:p>
          <a:p>
            <a:pPr marL="516240" lvl="1" indent="-258120" algn="just">
              <a:lnSpc>
                <a:spcPts val="4208"/>
              </a:lnSpc>
              <a:buFont typeface="Arial"/>
              <a:buChar char="•"/>
            </a:pPr>
            <a:r>
              <a:rPr lang="en-US" sz="2391" b="1" spc="95">
                <a:solidFill>
                  <a:srgbClr val="000000"/>
                </a:solidFill>
                <a:latin typeface="Open Sans Bold"/>
                <a:ea typeface="Open Sans Bold"/>
                <a:cs typeface="Open Sans Bold"/>
                <a:sym typeface="Open Sans Bold"/>
              </a:rPr>
              <a:t>Order &amp; OrderDetails</a:t>
            </a:r>
            <a:r>
              <a:rPr lang="en-US" sz="2391" spc="95">
                <a:solidFill>
                  <a:srgbClr val="000000"/>
                </a:solidFill>
                <a:latin typeface="Open Sans"/>
                <a:ea typeface="Open Sans"/>
                <a:cs typeface="Open Sans"/>
                <a:sym typeface="Open Sans"/>
              </a:rPr>
              <a:t> → Tracks purchases and products within each order.</a:t>
            </a:r>
          </a:p>
          <a:p>
            <a:pPr marL="516240" lvl="1" indent="-258120" algn="just">
              <a:lnSpc>
                <a:spcPts val="4208"/>
              </a:lnSpc>
              <a:buFont typeface="Arial"/>
              <a:buChar char="•"/>
            </a:pPr>
            <a:r>
              <a:rPr lang="en-US" sz="2391" b="1" spc="95">
                <a:solidFill>
                  <a:srgbClr val="000000"/>
                </a:solidFill>
                <a:latin typeface="Open Sans Bold"/>
                <a:ea typeface="Open Sans Bold"/>
                <a:cs typeface="Open Sans Bold"/>
                <a:sym typeface="Open Sans Bold"/>
              </a:rPr>
              <a:t>Product</a:t>
            </a:r>
            <a:r>
              <a:rPr lang="en-US" sz="2391" spc="95">
                <a:solidFill>
                  <a:srgbClr val="000000"/>
                </a:solidFill>
                <a:latin typeface="Open Sans"/>
                <a:ea typeface="Open Sans"/>
                <a:cs typeface="Open Sans"/>
                <a:sym typeface="Open Sans"/>
              </a:rPr>
              <a:t> → Represents items, linked to suppliers and inventory.</a:t>
            </a:r>
          </a:p>
          <a:p>
            <a:pPr marL="516240" lvl="1" indent="-258120" algn="just">
              <a:lnSpc>
                <a:spcPts val="4208"/>
              </a:lnSpc>
              <a:buFont typeface="Arial"/>
              <a:buChar char="•"/>
            </a:pPr>
            <a:r>
              <a:rPr lang="en-US" sz="2391" b="1" spc="95">
                <a:solidFill>
                  <a:srgbClr val="000000"/>
                </a:solidFill>
                <a:latin typeface="Open Sans Bold"/>
                <a:ea typeface="Open Sans Bold"/>
                <a:cs typeface="Open Sans Bold"/>
                <a:sym typeface="Open Sans Bold"/>
              </a:rPr>
              <a:t>Supplier</a:t>
            </a:r>
            <a:r>
              <a:rPr lang="en-US" sz="2391" spc="95">
                <a:solidFill>
                  <a:srgbClr val="000000"/>
                </a:solidFill>
                <a:latin typeface="Open Sans"/>
                <a:ea typeface="Open Sans"/>
                <a:cs typeface="Open Sans"/>
                <a:sym typeface="Open Sans"/>
              </a:rPr>
              <a:t> → Provides products, ensuring stock availability.</a:t>
            </a:r>
          </a:p>
          <a:p>
            <a:pPr marL="516240" lvl="1" indent="-258120" algn="just">
              <a:lnSpc>
                <a:spcPts val="4208"/>
              </a:lnSpc>
              <a:buFont typeface="Arial"/>
              <a:buChar char="•"/>
            </a:pPr>
            <a:r>
              <a:rPr lang="en-US" sz="2391" b="1" spc="95">
                <a:solidFill>
                  <a:srgbClr val="000000"/>
                </a:solidFill>
                <a:latin typeface="Open Sans Bold"/>
                <a:ea typeface="Open Sans Bold"/>
                <a:cs typeface="Open Sans Bold"/>
                <a:sym typeface="Open Sans Bold"/>
              </a:rPr>
              <a:t>Inventory</a:t>
            </a:r>
            <a:r>
              <a:rPr lang="en-US" sz="2391" spc="95">
                <a:solidFill>
                  <a:srgbClr val="000000"/>
                </a:solidFill>
                <a:latin typeface="Open Sans"/>
                <a:ea typeface="Open Sans"/>
                <a:cs typeface="Open Sans"/>
                <a:sym typeface="Open Sans"/>
              </a:rPr>
              <a:t> → Tracks stock levels to prevent shortages.</a:t>
            </a:r>
          </a:p>
          <a:p>
            <a:pPr marL="516240" lvl="1" indent="-258120" algn="just">
              <a:lnSpc>
                <a:spcPts val="4208"/>
              </a:lnSpc>
              <a:buFont typeface="Arial"/>
              <a:buChar char="•"/>
            </a:pPr>
            <a:r>
              <a:rPr lang="en-US" sz="2391" b="1" spc="95">
                <a:solidFill>
                  <a:srgbClr val="000000"/>
                </a:solidFill>
                <a:latin typeface="Open Sans Bold"/>
                <a:ea typeface="Open Sans Bold"/>
                <a:cs typeface="Open Sans Bold"/>
                <a:sym typeface="Open Sans Bold"/>
              </a:rPr>
              <a:t>ServiceRequest</a:t>
            </a:r>
            <a:r>
              <a:rPr lang="en-US" sz="2391" spc="95">
                <a:solidFill>
                  <a:srgbClr val="000000"/>
                </a:solidFill>
                <a:latin typeface="Open Sans"/>
                <a:ea typeface="Open Sans"/>
                <a:cs typeface="Open Sans"/>
                <a:sym typeface="Open Sans"/>
              </a:rPr>
              <a:t> → Connects customers with required services.</a:t>
            </a:r>
          </a:p>
          <a:p>
            <a:pPr marL="0" lvl="0" indent="0" algn="just">
              <a:lnSpc>
                <a:spcPts val="4208"/>
              </a:lnSpc>
            </a:pPr>
            <a:endParaRPr lang="en-US" sz="2391" spc="95">
              <a:solidFill>
                <a:srgbClr val="000000"/>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400866" y="0"/>
            <a:ext cx="863406" cy="1914819"/>
            <a:chOff x="0" y="0"/>
            <a:chExt cx="227399" cy="504314"/>
          </a:xfrm>
        </p:grpSpPr>
        <p:sp>
          <p:nvSpPr>
            <p:cNvPr id="3" name="Freeform 3"/>
            <p:cNvSpPr/>
            <p:nvPr/>
          </p:nvSpPr>
          <p:spPr>
            <a:xfrm>
              <a:off x="0" y="0"/>
              <a:ext cx="227399" cy="504314"/>
            </a:xfrm>
            <a:custGeom>
              <a:avLst/>
              <a:gdLst/>
              <a:ahLst/>
              <a:cxnLst/>
              <a:rect l="l" t="t" r="r" b="b"/>
              <a:pathLst>
                <a:path w="227399" h="504314">
                  <a:moveTo>
                    <a:pt x="0" y="0"/>
                  </a:moveTo>
                  <a:lnTo>
                    <a:pt x="227399" y="0"/>
                  </a:lnTo>
                  <a:lnTo>
                    <a:pt x="227399" y="504314"/>
                  </a:lnTo>
                  <a:lnTo>
                    <a:pt x="0" y="504314"/>
                  </a:lnTo>
                  <a:close/>
                </a:path>
              </a:pathLst>
            </a:custGeom>
            <a:solidFill>
              <a:srgbClr val="17726D"/>
            </a:solidFill>
          </p:spPr>
        </p:sp>
        <p:sp>
          <p:nvSpPr>
            <p:cNvPr id="4" name="TextBox 4"/>
            <p:cNvSpPr txBox="1"/>
            <p:nvPr/>
          </p:nvSpPr>
          <p:spPr>
            <a:xfrm>
              <a:off x="0" y="-47625"/>
              <a:ext cx="227399" cy="551939"/>
            </a:xfrm>
            <a:prstGeom prst="rect">
              <a:avLst/>
            </a:prstGeom>
          </p:spPr>
          <p:txBody>
            <a:bodyPr lIns="50800" tIns="50800" rIns="50800" bIns="50800" rtlCol="0" anchor="ctr"/>
            <a:lstStyle/>
            <a:p>
              <a:pPr algn="ctr">
                <a:lnSpc>
                  <a:spcPts val="2479"/>
                </a:lnSpc>
              </a:pPr>
              <a:endParaRPr/>
            </a:p>
          </p:txBody>
        </p:sp>
      </p:grpSp>
      <p:grpSp>
        <p:nvGrpSpPr>
          <p:cNvPr id="5" name="Group 5"/>
          <p:cNvGrpSpPr/>
          <p:nvPr/>
        </p:nvGrpSpPr>
        <p:grpSpPr>
          <a:xfrm>
            <a:off x="0" y="10094695"/>
            <a:ext cx="18264272" cy="192305"/>
            <a:chOff x="0" y="0"/>
            <a:chExt cx="4810343" cy="50648"/>
          </a:xfrm>
        </p:grpSpPr>
        <p:sp>
          <p:nvSpPr>
            <p:cNvPr id="6" name="Freeform 6"/>
            <p:cNvSpPr/>
            <p:nvPr/>
          </p:nvSpPr>
          <p:spPr>
            <a:xfrm>
              <a:off x="0" y="0"/>
              <a:ext cx="4810343" cy="50648"/>
            </a:xfrm>
            <a:custGeom>
              <a:avLst/>
              <a:gdLst/>
              <a:ahLst/>
              <a:cxnLst/>
              <a:rect l="l" t="t" r="r" b="b"/>
              <a:pathLst>
                <a:path w="4810343" h="50648">
                  <a:moveTo>
                    <a:pt x="0" y="0"/>
                  </a:moveTo>
                  <a:lnTo>
                    <a:pt x="4810343" y="0"/>
                  </a:lnTo>
                  <a:lnTo>
                    <a:pt x="4810343" y="50648"/>
                  </a:lnTo>
                  <a:lnTo>
                    <a:pt x="0" y="50648"/>
                  </a:lnTo>
                  <a:close/>
                </a:path>
              </a:pathLst>
            </a:custGeom>
            <a:solidFill>
              <a:srgbClr val="17726D"/>
            </a:solidFill>
          </p:spPr>
        </p:sp>
        <p:sp>
          <p:nvSpPr>
            <p:cNvPr id="7" name="TextBox 7"/>
            <p:cNvSpPr txBox="1"/>
            <p:nvPr/>
          </p:nvSpPr>
          <p:spPr>
            <a:xfrm>
              <a:off x="0" y="-47625"/>
              <a:ext cx="4810343" cy="98273"/>
            </a:xfrm>
            <a:prstGeom prst="rect">
              <a:avLst/>
            </a:prstGeom>
          </p:spPr>
          <p:txBody>
            <a:bodyPr lIns="50800" tIns="50800" rIns="50800" bIns="50800" rtlCol="0" anchor="ctr"/>
            <a:lstStyle/>
            <a:p>
              <a:pPr algn="ctr">
                <a:lnSpc>
                  <a:spcPts val="2479"/>
                </a:lnSpc>
              </a:pPr>
              <a:endParaRPr/>
            </a:p>
          </p:txBody>
        </p:sp>
      </p:grpSp>
      <p:sp>
        <p:nvSpPr>
          <p:cNvPr id="8" name="TextBox 8"/>
          <p:cNvSpPr txBox="1"/>
          <p:nvPr/>
        </p:nvSpPr>
        <p:spPr>
          <a:xfrm>
            <a:off x="839945" y="630730"/>
            <a:ext cx="8965894" cy="1937385"/>
          </a:xfrm>
          <a:prstGeom prst="rect">
            <a:avLst/>
          </a:prstGeom>
        </p:spPr>
        <p:txBody>
          <a:bodyPr lIns="0" tIns="0" rIns="0" bIns="0" rtlCol="0" anchor="t">
            <a:spAutoFit/>
          </a:bodyPr>
          <a:lstStyle/>
          <a:p>
            <a:pPr algn="l">
              <a:lnSpc>
                <a:spcPts val="7560"/>
              </a:lnSpc>
            </a:pPr>
            <a:r>
              <a:rPr lang="en-US" sz="7200" b="1">
                <a:solidFill>
                  <a:srgbClr val="17726D"/>
                </a:solidFill>
                <a:latin typeface="Inter Bold"/>
                <a:ea typeface="Inter Bold"/>
                <a:cs typeface="Inter Bold"/>
                <a:sym typeface="Inter Bold"/>
              </a:rPr>
              <a:t>OBSERVATIONS &amp; INSIGHTS</a:t>
            </a:r>
          </a:p>
        </p:txBody>
      </p:sp>
      <p:sp>
        <p:nvSpPr>
          <p:cNvPr id="9" name="TextBox 9"/>
          <p:cNvSpPr txBox="1"/>
          <p:nvPr/>
        </p:nvSpPr>
        <p:spPr>
          <a:xfrm>
            <a:off x="839945" y="3194063"/>
            <a:ext cx="12668201" cy="4925942"/>
          </a:xfrm>
          <a:prstGeom prst="rect">
            <a:avLst/>
          </a:prstGeom>
        </p:spPr>
        <p:txBody>
          <a:bodyPr lIns="0" tIns="0" rIns="0" bIns="0" rtlCol="0" anchor="t">
            <a:spAutoFit/>
          </a:bodyPr>
          <a:lstStyle/>
          <a:p>
            <a:pPr marL="547804" lvl="1" indent="-273902" algn="just">
              <a:lnSpc>
                <a:spcPts val="3932"/>
              </a:lnSpc>
              <a:buFont typeface="Arial"/>
              <a:buChar char="•"/>
            </a:pPr>
            <a:r>
              <a:rPr lang="en-US" sz="2537" b="1">
                <a:solidFill>
                  <a:srgbClr val="000000"/>
                </a:solidFill>
                <a:latin typeface="Open Sans Bold"/>
                <a:ea typeface="Open Sans Bold"/>
                <a:cs typeface="Open Sans Bold"/>
                <a:sym typeface="Open Sans Bold"/>
              </a:rPr>
              <a:t>Seamless Order Tracking</a:t>
            </a:r>
            <a:r>
              <a:rPr lang="en-US" sz="2537">
                <a:solidFill>
                  <a:srgbClr val="000000"/>
                </a:solidFill>
                <a:latin typeface="Open Sans"/>
                <a:ea typeface="Open Sans"/>
                <a:cs typeface="Open Sans"/>
                <a:sym typeface="Open Sans"/>
              </a:rPr>
              <a:t>: Orders are efficiently managed from placement to fulfillment.</a:t>
            </a:r>
          </a:p>
          <a:p>
            <a:pPr marL="547804" lvl="1" indent="-273902" algn="just">
              <a:lnSpc>
                <a:spcPts val="3932"/>
              </a:lnSpc>
              <a:buFont typeface="Arial"/>
              <a:buChar char="•"/>
            </a:pPr>
            <a:r>
              <a:rPr lang="en-US" sz="2537" b="1">
                <a:solidFill>
                  <a:srgbClr val="000000"/>
                </a:solidFill>
                <a:latin typeface="Open Sans Bold"/>
                <a:ea typeface="Open Sans Bold"/>
                <a:cs typeface="Open Sans Bold"/>
                <a:sym typeface="Open Sans Bold"/>
              </a:rPr>
              <a:t>Optimized Inventory Control</a:t>
            </a:r>
            <a:r>
              <a:rPr lang="en-US" sz="2537">
                <a:solidFill>
                  <a:srgbClr val="000000"/>
                </a:solidFill>
                <a:latin typeface="Open Sans"/>
                <a:ea typeface="Open Sans"/>
                <a:cs typeface="Open Sans"/>
                <a:sym typeface="Open Sans"/>
              </a:rPr>
              <a:t>: Live stock updates prevent shortages and overstocking.</a:t>
            </a:r>
          </a:p>
          <a:p>
            <a:pPr marL="547804" lvl="1" indent="-273902" algn="just">
              <a:lnSpc>
                <a:spcPts val="3932"/>
              </a:lnSpc>
              <a:buFont typeface="Arial"/>
              <a:buChar char="•"/>
            </a:pPr>
            <a:r>
              <a:rPr lang="en-US" sz="2537" b="1">
                <a:solidFill>
                  <a:srgbClr val="000000"/>
                </a:solidFill>
                <a:latin typeface="Open Sans Bold"/>
                <a:ea typeface="Open Sans Bold"/>
                <a:cs typeface="Open Sans Bold"/>
                <a:sym typeface="Open Sans Bold"/>
              </a:rPr>
              <a:t>Supplier Coordination</a:t>
            </a:r>
            <a:r>
              <a:rPr lang="en-US" sz="2537">
                <a:solidFill>
                  <a:srgbClr val="000000"/>
                </a:solidFill>
                <a:latin typeface="Open Sans"/>
                <a:ea typeface="Open Sans"/>
                <a:cs typeface="Open Sans"/>
                <a:sym typeface="Open Sans"/>
              </a:rPr>
              <a:t>: Strong supplier-product relationships streamline procurement.</a:t>
            </a:r>
          </a:p>
          <a:p>
            <a:pPr marL="547804" lvl="1" indent="-273902" algn="just">
              <a:lnSpc>
                <a:spcPts val="3932"/>
              </a:lnSpc>
              <a:buFont typeface="Arial"/>
              <a:buChar char="•"/>
            </a:pPr>
            <a:r>
              <a:rPr lang="en-US" sz="2537" b="1">
                <a:solidFill>
                  <a:srgbClr val="000000"/>
                </a:solidFill>
                <a:latin typeface="Open Sans Bold"/>
                <a:ea typeface="Open Sans Bold"/>
                <a:cs typeface="Open Sans Bold"/>
                <a:sym typeface="Open Sans Bold"/>
              </a:rPr>
              <a:t>Employee Role Mapping</a:t>
            </a:r>
            <a:r>
              <a:rPr lang="en-US" sz="2537">
                <a:solidFill>
                  <a:srgbClr val="000000"/>
                </a:solidFill>
                <a:latin typeface="Open Sans"/>
                <a:ea typeface="Open Sans"/>
                <a:cs typeface="Open Sans"/>
                <a:sym typeface="Open Sans"/>
              </a:rPr>
              <a:t>: Employees are linked to specific tasks for efficiency.</a:t>
            </a:r>
          </a:p>
          <a:p>
            <a:pPr marL="547804" lvl="1" indent="-273902" algn="just">
              <a:lnSpc>
                <a:spcPts val="3932"/>
              </a:lnSpc>
              <a:buFont typeface="Arial"/>
              <a:buChar char="•"/>
            </a:pPr>
            <a:r>
              <a:rPr lang="en-US" sz="2537" b="1">
                <a:solidFill>
                  <a:srgbClr val="000000"/>
                </a:solidFill>
                <a:latin typeface="Open Sans Bold"/>
                <a:ea typeface="Open Sans Bold"/>
                <a:cs typeface="Open Sans Bold"/>
                <a:sym typeface="Open Sans Bold"/>
              </a:rPr>
              <a:t>Enhanced Customer Service</a:t>
            </a:r>
            <a:r>
              <a:rPr lang="en-US" sz="2537">
                <a:solidFill>
                  <a:srgbClr val="000000"/>
                </a:solidFill>
                <a:latin typeface="Open Sans"/>
                <a:ea typeface="Open Sans"/>
                <a:cs typeface="Open Sans"/>
                <a:sym typeface="Open Sans"/>
              </a:rPr>
              <a:t>: Service requests are structured for quick resolution.</a:t>
            </a:r>
          </a:p>
          <a:p>
            <a:pPr marL="0" lvl="0" indent="0" algn="just">
              <a:lnSpc>
                <a:spcPts val="3932"/>
              </a:lnSpc>
            </a:pPr>
            <a:endParaRPr lang="en-US" sz="2537">
              <a:solidFill>
                <a:srgbClr val="000000"/>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30205" y="1421535"/>
            <a:ext cx="14778384" cy="1937385"/>
          </a:xfrm>
          <a:prstGeom prst="rect">
            <a:avLst/>
          </a:prstGeom>
        </p:spPr>
        <p:txBody>
          <a:bodyPr lIns="0" tIns="0" rIns="0" bIns="0" rtlCol="0" anchor="t">
            <a:spAutoFit/>
          </a:bodyPr>
          <a:lstStyle/>
          <a:p>
            <a:pPr algn="l">
              <a:lnSpc>
                <a:spcPts val="7560"/>
              </a:lnSpc>
            </a:pPr>
            <a:r>
              <a:rPr lang="en-US" sz="7200" b="1">
                <a:solidFill>
                  <a:srgbClr val="17726D"/>
                </a:solidFill>
                <a:latin typeface="Inter Bold"/>
                <a:ea typeface="Inter Bold"/>
                <a:cs typeface="Inter Bold"/>
                <a:sym typeface="Inter Bold"/>
              </a:rPr>
              <a:t>RECOMMENDATIONS FOR IMPROVEMENT</a:t>
            </a:r>
          </a:p>
        </p:txBody>
      </p:sp>
      <p:sp>
        <p:nvSpPr>
          <p:cNvPr id="3" name="TextBox 3"/>
          <p:cNvSpPr txBox="1"/>
          <p:nvPr/>
        </p:nvSpPr>
        <p:spPr>
          <a:xfrm>
            <a:off x="576399" y="3963604"/>
            <a:ext cx="16682901" cy="3668647"/>
          </a:xfrm>
          <a:prstGeom prst="rect">
            <a:avLst/>
          </a:prstGeom>
        </p:spPr>
        <p:txBody>
          <a:bodyPr lIns="0" tIns="0" rIns="0" bIns="0" rtlCol="0" anchor="t">
            <a:spAutoFit/>
          </a:bodyPr>
          <a:lstStyle/>
          <a:p>
            <a:pPr marL="602597" lvl="1" indent="-301299" algn="just">
              <a:lnSpc>
                <a:spcPts val="4912"/>
              </a:lnSpc>
              <a:buFont typeface="Arial"/>
              <a:buChar char="•"/>
            </a:pPr>
            <a:r>
              <a:rPr lang="en-US" sz="2791" b="1" spc="111">
                <a:solidFill>
                  <a:srgbClr val="000000"/>
                </a:solidFill>
                <a:latin typeface="Open Sans Bold"/>
                <a:ea typeface="Open Sans Bold"/>
                <a:cs typeface="Open Sans Bold"/>
                <a:sym typeface="Open Sans Bold"/>
              </a:rPr>
              <a:t>Process Automation:</a:t>
            </a:r>
            <a:r>
              <a:rPr lang="en-US" sz="2791" spc="111">
                <a:solidFill>
                  <a:srgbClr val="000000"/>
                </a:solidFill>
                <a:latin typeface="Open Sans"/>
                <a:ea typeface="Open Sans"/>
                <a:cs typeface="Open Sans"/>
                <a:sym typeface="Open Sans"/>
              </a:rPr>
              <a:t> Implement digital workflows to reduce manual errors.</a:t>
            </a:r>
          </a:p>
          <a:p>
            <a:pPr marL="602597" lvl="1" indent="-301299" algn="just">
              <a:lnSpc>
                <a:spcPts val="4912"/>
              </a:lnSpc>
              <a:buFont typeface="Arial"/>
              <a:buChar char="•"/>
            </a:pPr>
            <a:r>
              <a:rPr lang="en-US" sz="2791" b="1" spc="111">
                <a:solidFill>
                  <a:srgbClr val="000000"/>
                </a:solidFill>
                <a:latin typeface="Open Sans Bold"/>
                <a:ea typeface="Open Sans Bold"/>
                <a:cs typeface="Open Sans Bold"/>
                <a:sym typeface="Open Sans Bold"/>
              </a:rPr>
              <a:t>Real-Time Inventory Updates:</a:t>
            </a:r>
            <a:r>
              <a:rPr lang="en-US" sz="2791" spc="111">
                <a:solidFill>
                  <a:srgbClr val="000000"/>
                </a:solidFill>
                <a:latin typeface="Open Sans"/>
                <a:ea typeface="Open Sans"/>
                <a:cs typeface="Open Sans"/>
                <a:sym typeface="Open Sans"/>
              </a:rPr>
              <a:t> Use live tracking to optimize stock management.</a:t>
            </a:r>
          </a:p>
          <a:p>
            <a:pPr marL="602597" lvl="1" indent="-301299" algn="just">
              <a:lnSpc>
                <a:spcPts val="4912"/>
              </a:lnSpc>
              <a:buFont typeface="Arial"/>
              <a:buChar char="•"/>
            </a:pPr>
            <a:r>
              <a:rPr lang="en-US" sz="2791" b="1" spc="111">
                <a:solidFill>
                  <a:srgbClr val="000000"/>
                </a:solidFill>
                <a:latin typeface="Open Sans Bold"/>
                <a:ea typeface="Open Sans Bold"/>
                <a:cs typeface="Open Sans Bold"/>
                <a:sym typeface="Open Sans Bold"/>
              </a:rPr>
              <a:t>Enhanced Supplier Integration:</a:t>
            </a:r>
            <a:r>
              <a:rPr lang="en-US" sz="2791" spc="111">
                <a:solidFill>
                  <a:srgbClr val="000000"/>
                </a:solidFill>
                <a:latin typeface="Open Sans"/>
                <a:ea typeface="Open Sans"/>
                <a:cs typeface="Open Sans"/>
                <a:sym typeface="Open Sans"/>
              </a:rPr>
              <a:t> Improve supplier collaboration to avoid delays.</a:t>
            </a:r>
          </a:p>
          <a:p>
            <a:pPr marL="602597" lvl="1" indent="-301299" algn="just">
              <a:lnSpc>
                <a:spcPts val="4912"/>
              </a:lnSpc>
              <a:buFont typeface="Arial"/>
              <a:buChar char="•"/>
            </a:pPr>
            <a:r>
              <a:rPr lang="en-US" sz="2791" b="1" spc="111">
                <a:solidFill>
                  <a:srgbClr val="000000"/>
                </a:solidFill>
                <a:latin typeface="Open Sans Bold"/>
                <a:ea typeface="Open Sans Bold"/>
                <a:cs typeface="Open Sans Bold"/>
                <a:sym typeface="Open Sans Bold"/>
              </a:rPr>
              <a:t>Data Validation &amp; Security:</a:t>
            </a:r>
            <a:r>
              <a:rPr lang="en-US" sz="2791" spc="111">
                <a:solidFill>
                  <a:srgbClr val="000000"/>
                </a:solidFill>
                <a:latin typeface="Open Sans"/>
                <a:ea typeface="Open Sans"/>
                <a:cs typeface="Open Sans"/>
                <a:sym typeface="Open Sans"/>
              </a:rPr>
              <a:t> Establish rules to maintain system integrity.</a:t>
            </a:r>
          </a:p>
          <a:p>
            <a:pPr marL="602597" lvl="1" indent="-301299" algn="just">
              <a:lnSpc>
                <a:spcPts val="4912"/>
              </a:lnSpc>
              <a:buFont typeface="Arial"/>
              <a:buChar char="•"/>
            </a:pPr>
            <a:r>
              <a:rPr lang="en-US" sz="2791" b="1" spc="111">
                <a:solidFill>
                  <a:srgbClr val="000000"/>
                </a:solidFill>
                <a:latin typeface="Open Sans Bold"/>
                <a:ea typeface="Open Sans Bold"/>
                <a:cs typeface="Open Sans Bold"/>
                <a:sym typeface="Open Sans Bold"/>
              </a:rPr>
              <a:t>Scalability &amp; Expansion:</a:t>
            </a:r>
            <a:r>
              <a:rPr lang="en-US" sz="2791" spc="111">
                <a:solidFill>
                  <a:srgbClr val="000000"/>
                </a:solidFill>
                <a:latin typeface="Open Sans"/>
                <a:ea typeface="Open Sans"/>
                <a:cs typeface="Open Sans"/>
                <a:sym typeface="Open Sans"/>
              </a:rPr>
              <a:t> Ensure the ERD can adapt to future business growth.</a:t>
            </a:r>
          </a:p>
          <a:p>
            <a:pPr marL="0" lvl="0" indent="0" algn="just">
              <a:lnSpc>
                <a:spcPts val="4912"/>
              </a:lnSpc>
            </a:pPr>
            <a:endParaRPr lang="en-US" sz="2791" spc="111">
              <a:solidFill>
                <a:srgbClr val="000000"/>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017311" y="1991132"/>
            <a:ext cx="12253379" cy="7980013"/>
          </a:xfrm>
          <a:custGeom>
            <a:avLst/>
            <a:gdLst/>
            <a:ahLst/>
            <a:cxnLst/>
            <a:rect l="l" t="t" r="r" b="b"/>
            <a:pathLst>
              <a:path w="12253379" h="7980013">
                <a:moveTo>
                  <a:pt x="0" y="0"/>
                </a:moveTo>
                <a:lnTo>
                  <a:pt x="12253378" y="0"/>
                </a:lnTo>
                <a:lnTo>
                  <a:pt x="12253378" y="7980013"/>
                </a:lnTo>
                <a:lnTo>
                  <a:pt x="0" y="7980013"/>
                </a:lnTo>
                <a:lnTo>
                  <a:pt x="0" y="0"/>
                </a:lnTo>
                <a:close/>
              </a:path>
            </a:pathLst>
          </a:custGeom>
          <a:blipFill>
            <a:blip r:embed="rId2"/>
            <a:stretch>
              <a:fillRect/>
            </a:stretch>
          </a:blipFill>
        </p:spPr>
      </p:sp>
      <p:sp>
        <p:nvSpPr>
          <p:cNvPr id="3" name="TextBox 3"/>
          <p:cNvSpPr txBox="1"/>
          <p:nvPr/>
        </p:nvSpPr>
        <p:spPr>
          <a:xfrm>
            <a:off x="839945" y="562269"/>
            <a:ext cx="15459953" cy="1937385"/>
          </a:xfrm>
          <a:prstGeom prst="rect">
            <a:avLst/>
          </a:prstGeom>
        </p:spPr>
        <p:txBody>
          <a:bodyPr lIns="0" tIns="0" rIns="0" bIns="0" rtlCol="0" anchor="t">
            <a:spAutoFit/>
          </a:bodyPr>
          <a:lstStyle/>
          <a:p>
            <a:pPr algn="l">
              <a:lnSpc>
                <a:spcPts val="7560"/>
              </a:lnSpc>
            </a:pPr>
            <a:r>
              <a:rPr lang="en-US" sz="7200" b="1">
                <a:solidFill>
                  <a:srgbClr val="17726D"/>
                </a:solidFill>
                <a:latin typeface="Inter Bold"/>
                <a:ea typeface="Inter Bold"/>
                <a:cs typeface="Inter Bold"/>
                <a:sym typeface="Inter Bold"/>
              </a:rPr>
              <a:t>ENTITY-RELATIONSHIP DIAGRAM (ERD)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484</Words>
  <Application>Microsoft Macintosh PowerPoint</Application>
  <PresentationFormat>Custom</PresentationFormat>
  <Paragraphs>39</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Inter Ultra-Bold</vt:lpstr>
      <vt:lpstr>Arial</vt:lpstr>
      <vt:lpstr>Inter Bold</vt:lpstr>
      <vt:lpstr>Open Sans Bold</vt:lpstr>
      <vt:lpstr>Open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055042_ERD_DAIKIN</dc:title>
  <cp:lastModifiedBy>Microsoft Office User</cp:lastModifiedBy>
  <cp:revision>2</cp:revision>
  <dcterms:created xsi:type="dcterms:W3CDTF">2006-08-16T00:00:00Z</dcterms:created>
  <dcterms:modified xsi:type="dcterms:W3CDTF">2025-03-14T14:55:19Z</dcterms:modified>
  <dc:identifier>DAGhtrCjygE</dc:identifier>
</cp:coreProperties>
</file>