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800" spc="-1" strike="noStrike">
                <a:solidFill>
                  <a:srgbClr val="000000"/>
                </a:solidFill>
                <a:latin typeface="Calibri"/>
              </a:rPr>
              <a:t>Click to move the slide</a:t>
            </a:r>
            <a:endParaRPr b="0" lang="en-IN" sz="1800" spc="-1" strike="noStrike">
              <a:solidFill>
                <a:srgbClr val="000000"/>
              </a:solidFill>
              <a:latin typeface="Calibri"/>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13CF539C-E385-4ED2-A351-01614CEF1829}"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685800" y="1143000"/>
            <a:ext cx="5486040" cy="3085920"/>
          </a:xfrm>
          <a:prstGeom prst="rect">
            <a:avLst/>
          </a:prstGeom>
          <a:ln w="0">
            <a:noFill/>
          </a:ln>
        </p:spPr>
      </p:sp>
      <p:sp>
        <p:nvSpPr>
          <p:cNvPr id="14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45"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783F3274-F21B-4FC9-B8B8-764E0B889D10}"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1143000"/>
            <a:ext cx="5486040" cy="3085920"/>
          </a:xfrm>
          <a:prstGeom prst="rect">
            <a:avLst/>
          </a:prstGeom>
          <a:ln w="0">
            <a:noFill/>
          </a:ln>
        </p:spPr>
      </p:sp>
      <p:sp>
        <p:nvSpPr>
          <p:cNvPr id="14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48"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5ECCFD73-BEBA-43F5-836C-C267A5D1FDD2}"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a:ln w="0">
            <a:noFill/>
          </a:ln>
        </p:spPr>
      </p:sp>
      <p:sp>
        <p:nvSpPr>
          <p:cNvPr id="15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51"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59526FE-9D69-4B7E-8AA8-DAA283F81496}"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685800" y="1143000"/>
            <a:ext cx="5486040" cy="3085920"/>
          </a:xfrm>
          <a:prstGeom prst="rect">
            <a:avLst/>
          </a:prstGeom>
          <a:ln w="0">
            <a:noFill/>
          </a:ln>
        </p:spPr>
      </p:sp>
      <p:sp>
        <p:nvSpPr>
          <p:cNvPr id="15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54"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C5C0DCA6-5E3B-4A7C-938F-930D69BB2080}"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6040" cy="3085920"/>
          </a:xfrm>
          <a:prstGeom prst="rect">
            <a:avLst/>
          </a:prstGeom>
          <a:ln w="0">
            <a:noFill/>
          </a:ln>
        </p:spPr>
      </p:sp>
      <p:sp>
        <p:nvSpPr>
          <p:cNvPr id="15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57"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C25AFA47-2CAC-4B9F-AEEE-F44AAC347DF1}"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685800" y="1143000"/>
            <a:ext cx="5486040" cy="3085920"/>
          </a:xfrm>
          <a:prstGeom prst="rect">
            <a:avLst/>
          </a:prstGeom>
          <a:ln w="0">
            <a:noFill/>
          </a:ln>
        </p:spPr>
      </p:sp>
      <p:sp>
        <p:nvSpPr>
          <p:cNvPr id="15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60"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D42EF7B4-F23E-40E6-9136-F778BF007EAB}"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6040" cy="3085920"/>
          </a:xfrm>
          <a:prstGeom prst="rect">
            <a:avLst/>
          </a:prstGeom>
          <a:ln w="0">
            <a:noFill/>
          </a:ln>
        </p:spPr>
      </p:sp>
      <p:sp>
        <p:nvSpPr>
          <p:cNvPr id="16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163"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1EC951AB-F416-4DBF-A030-2944C5A77A66}"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IN" sz="1800" spc="-1" strike="noStrike">
              <a:solidFill>
                <a:srgbClr val="000000"/>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IN" sz="1800" spc="-1" strike="noStrike">
                <a:solidFill>
                  <a:srgbClr val="000000"/>
                </a:solidFill>
                <a:latin typeface="Calibri"/>
              </a:rPr>
              <a:t>Click to edit the title text format</a:t>
            </a:r>
            <a:endParaRPr b="0" lang="en-IN" sz="1800" spc="-1" strike="noStrike">
              <a:solidFill>
                <a:srgbClr val="000000"/>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Calibri"/>
              </a:rPr>
              <a:t>Click to edit the outline text format</a:t>
            </a:r>
            <a:endParaRPr b="0" lang="en-IN"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Calibri"/>
              </a:rPr>
              <a:t>Second Outline Level</a:t>
            </a:r>
            <a:endParaRPr b="0" lang="en-IN"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Calibri"/>
              </a:rPr>
              <a:t>Third Outline Level</a:t>
            </a:r>
            <a:endParaRPr b="0" lang="en-IN"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Calibri"/>
              </a:rPr>
              <a:t>Fourth Outline Level</a:t>
            </a:r>
            <a:endParaRPr b="0" lang="en-IN"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Shape 0"/>
          <p:cNvSpPr/>
          <p:nvPr/>
        </p:nvSpPr>
        <p:spPr>
          <a:xfrm>
            <a:off x="0" y="0"/>
            <a:ext cx="14630040" cy="8229240"/>
          </a:xfrm>
          <a:prstGeom prst="rect">
            <a:avLst/>
          </a:prstGeom>
          <a:solidFill>
            <a:srgbClr val="110c17"/>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45" name="Shape 1"/>
          <p:cNvSpPr/>
          <p:nvPr/>
        </p:nvSpPr>
        <p:spPr>
          <a:xfrm>
            <a:off x="-180000" y="0"/>
            <a:ext cx="14630040" cy="8229240"/>
          </a:xfrm>
          <a:prstGeom prst="rect">
            <a:avLst/>
          </a:prstGeom>
          <a:solidFill>
            <a:srgbClr val="24163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46" name="Text 2"/>
          <p:cNvSpPr/>
          <p:nvPr/>
        </p:nvSpPr>
        <p:spPr>
          <a:xfrm>
            <a:off x="6319440" y="1268280"/>
            <a:ext cx="7477200" cy="3332520"/>
          </a:xfrm>
          <a:prstGeom prst="rect">
            <a:avLst/>
          </a:prstGeom>
          <a:noFill/>
          <a:ln w="0">
            <a:noFill/>
          </a:ln>
        </p:spPr>
        <p:style>
          <a:lnRef idx="0"/>
          <a:fillRef idx="0"/>
          <a:effectRef idx="0"/>
          <a:fontRef idx="minor"/>
        </p:style>
        <p:txBody>
          <a:bodyPr lIns="90000" rIns="90000" tIns="45000" bIns="45000" anchor="t">
            <a:noAutofit/>
          </a:bodyPr>
          <a:p>
            <a:pPr>
              <a:lnSpc>
                <a:spcPts val="6562"/>
              </a:lnSpc>
              <a:tabLst>
                <a:tab algn="l" pos="0"/>
              </a:tabLst>
            </a:pPr>
            <a:r>
              <a:rPr b="1" lang="en-US" sz="5250" spc="-1" strike="noStrike">
                <a:solidFill>
                  <a:srgbClr val="ff726d"/>
                </a:solidFill>
                <a:latin typeface="Inconsolata"/>
                <a:ea typeface="Inconsolata"/>
              </a:rPr>
              <a:t>Multiple Disease Prediction System using Machine Learning in Python</a:t>
            </a:r>
            <a:endParaRPr b="0" lang="en-IN" sz="5250" spc="-1" strike="noStrike">
              <a:solidFill>
                <a:srgbClr val="000000"/>
              </a:solidFill>
              <a:latin typeface="Arial"/>
            </a:endParaRPr>
          </a:p>
        </p:txBody>
      </p:sp>
      <p:sp>
        <p:nvSpPr>
          <p:cNvPr id="47" name="Text 3"/>
          <p:cNvSpPr/>
          <p:nvPr/>
        </p:nvSpPr>
        <p:spPr>
          <a:xfrm>
            <a:off x="6319440" y="4934160"/>
            <a:ext cx="7477200" cy="142128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dad1e6"/>
                </a:solidFill>
                <a:latin typeface="Fira Sans"/>
                <a:ea typeface="Fira Sans"/>
              </a:rPr>
              <a:t>We will be utilizing machine learning algorithms to build a web app that can predict various diseases such as Diabetes, heart disease, and Parkinson's. Deploying this app using Streamlit makes it accessible to anyone.</a:t>
            </a:r>
            <a:endParaRPr b="0" lang="en-IN" sz="1750" spc="-1" strike="noStrike">
              <a:solidFill>
                <a:srgbClr val="000000"/>
              </a:solidFill>
              <a:latin typeface="Arial"/>
            </a:endParaRPr>
          </a:p>
        </p:txBody>
      </p:sp>
      <p:sp>
        <p:nvSpPr>
          <p:cNvPr id="48" name="Text 4"/>
          <p:cNvSpPr/>
          <p:nvPr/>
        </p:nvSpPr>
        <p:spPr>
          <a:xfrm>
            <a:off x="6319440" y="6606000"/>
            <a:ext cx="7477200" cy="354960"/>
          </a:xfrm>
          <a:prstGeom prst="rect">
            <a:avLst/>
          </a:prstGeom>
          <a:noFill/>
          <a:ln w="0">
            <a:noFill/>
          </a:ln>
        </p:spPr>
        <p:style>
          <a:lnRef idx="0"/>
          <a:fillRef idx="0"/>
          <a:effectRef idx="0"/>
          <a:fontRef idx="minor"/>
        </p:style>
        <p:txBody>
          <a:bodyPr wrap="none" lIns="90000" rIns="90000" tIns="45000" bIns="45000" anchor="t">
            <a:noAutofit/>
          </a:bodyPr>
          <a:p>
            <a:pPr>
              <a:lnSpc>
                <a:spcPts val="2798"/>
              </a:lnSpc>
              <a:tabLst>
                <a:tab algn="l" pos="0"/>
              </a:tabLst>
            </a:pPr>
            <a:r>
              <a:rPr b="0" lang="en-US" sz="1750" spc="-1" strike="noStrike">
                <a:solidFill>
                  <a:srgbClr val="dad1e6"/>
                </a:solidFill>
                <a:latin typeface="Fira Sans"/>
                <a:ea typeface="Fira Sans"/>
              </a:rPr>
              <a:t>— </a:t>
            </a:r>
            <a:r>
              <a:rPr b="1" lang="en-US" sz="1750" spc="-1" strike="noStrike">
                <a:solidFill>
                  <a:srgbClr val="ff6680"/>
                </a:solidFill>
                <a:latin typeface="Fira Sans"/>
                <a:ea typeface="Fira Sans"/>
              </a:rPr>
              <a:t>Shagun Sharma</a:t>
            </a:r>
            <a:endParaRPr b="0" lang="en-IN" sz="1750" spc="-1" strike="noStrike">
              <a:solidFill>
                <a:srgbClr val="000000"/>
              </a:solidFill>
              <a:latin typeface="Arial"/>
            </a:endParaRPr>
          </a:p>
        </p:txBody>
      </p:sp>
      <p:pic>
        <p:nvPicPr>
          <p:cNvPr id="49" name="Image 0" descr="preencoded.png"/>
          <p:cNvPicPr/>
          <p:nvPr/>
        </p:nvPicPr>
        <p:blipFill>
          <a:blip r:embed="rId1"/>
          <a:stretch/>
        </p:blipFill>
        <p:spPr>
          <a:xfrm>
            <a:off x="0" y="0"/>
            <a:ext cx="5486040" cy="8229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Shape 0"/>
          <p:cNvSpPr/>
          <p:nvPr/>
        </p:nvSpPr>
        <p:spPr>
          <a:xfrm>
            <a:off x="0" y="0"/>
            <a:ext cx="14630040" cy="8229240"/>
          </a:xfrm>
          <a:prstGeom prst="rect">
            <a:avLst/>
          </a:prstGeom>
          <a:solidFill>
            <a:srgbClr val="110c17"/>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1" name="Shape 1"/>
          <p:cNvSpPr/>
          <p:nvPr/>
        </p:nvSpPr>
        <p:spPr>
          <a:xfrm>
            <a:off x="0" y="0"/>
            <a:ext cx="14630040" cy="8231400"/>
          </a:xfrm>
          <a:prstGeom prst="rect">
            <a:avLst/>
          </a:prstGeom>
          <a:solidFill>
            <a:srgbClr val="24163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2" name="Text 2"/>
          <p:cNvSpPr/>
          <p:nvPr/>
        </p:nvSpPr>
        <p:spPr>
          <a:xfrm>
            <a:off x="2715120" y="532440"/>
            <a:ext cx="9199440" cy="1209960"/>
          </a:xfrm>
          <a:prstGeom prst="rect">
            <a:avLst/>
          </a:prstGeom>
          <a:noFill/>
          <a:ln w="0">
            <a:noFill/>
          </a:ln>
        </p:spPr>
        <p:style>
          <a:lnRef idx="0"/>
          <a:fillRef idx="0"/>
          <a:effectRef idx="0"/>
          <a:fontRef idx="minor"/>
        </p:style>
        <p:txBody>
          <a:bodyPr lIns="90000" rIns="90000" tIns="45000" bIns="45000" anchor="t">
            <a:noAutofit/>
          </a:bodyPr>
          <a:p>
            <a:pPr>
              <a:lnSpc>
                <a:spcPts val="4765"/>
              </a:lnSpc>
              <a:tabLst>
                <a:tab algn="l" pos="0"/>
              </a:tabLst>
            </a:pPr>
            <a:r>
              <a:rPr b="1" lang="en-US" sz="3820" spc="-1" strike="noStrike">
                <a:solidFill>
                  <a:srgbClr val="ff726d"/>
                </a:solidFill>
                <a:latin typeface="Inconsolata"/>
                <a:ea typeface="Inconsolata"/>
              </a:rPr>
              <a:t>What is Multiple Disease Prediction System?</a:t>
            </a:r>
            <a:endParaRPr b="0" lang="en-IN" sz="3820" spc="-1" strike="noStrike">
              <a:solidFill>
                <a:srgbClr val="000000"/>
              </a:solidFill>
              <a:latin typeface="Arial"/>
            </a:endParaRPr>
          </a:p>
        </p:txBody>
      </p:sp>
      <p:sp>
        <p:nvSpPr>
          <p:cNvPr id="53" name="Text 3"/>
          <p:cNvSpPr/>
          <p:nvPr/>
        </p:nvSpPr>
        <p:spPr>
          <a:xfrm>
            <a:off x="2715120" y="2130120"/>
            <a:ext cx="9199440" cy="92952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530" spc="-1" strike="noStrike">
                <a:solidFill>
                  <a:srgbClr val="dad1e6"/>
                </a:solidFill>
                <a:latin typeface="Fira Sans"/>
                <a:ea typeface="Fira Sans"/>
              </a:rPr>
              <a:t>Multiple Disease Prediction System is an application that utilizes machine learning algorithms to predict the probability of having various diseases such as Diabetes, heart disease, and Parkinson's, based on the data provided.</a:t>
            </a:r>
            <a:endParaRPr b="0" lang="en-IN" sz="1530" spc="-1" strike="noStrike">
              <a:solidFill>
                <a:srgbClr val="000000"/>
              </a:solidFill>
              <a:latin typeface="Arial"/>
            </a:endParaRPr>
          </a:p>
        </p:txBody>
      </p:sp>
      <p:pic>
        <p:nvPicPr>
          <p:cNvPr id="54" name="Image 0" descr="preencoded.png"/>
          <p:cNvPicPr/>
          <p:nvPr/>
        </p:nvPicPr>
        <p:blipFill>
          <a:blip r:embed="rId1"/>
          <a:stretch/>
        </p:blipFill>
        <p:spPr>
          <a:xfrm>
            <a:off x="2715120" y="3277800"/>
            <a:ext cx="4454280" cy="2752920"/>
          </a:xfrm>
          <a:prstGeom prst="rect">
            <a:avLst/>
          </a:prstGeom>
          <a:ln w="0">
            <a:noFill/>
          </a:ln>
        </p:spPr>
      </p:pic>
      <p:sp>
        <p:nvSpPr>
          <p:cNvPr id="55" name="Text 4"/>
          <p:cNvSpPr/>
          <p:nvPr/>
        </p:nvSpPr>
        <p:spPr>
          <a:xfrm>
            <a:off x="2715120" y="6273000"/>
            <a:ext cx="1950480" cy="302040"/>
          </a:xfrm>
          <a:prstGeom prst="rect">
            <a:avLst/>
          </a:prstGeom>
          <a:noFill/>
          <a:ln w="0">
            <a:noFill/>
          </a:ln>
        </p:spPr>
        <p:style>
          <a:lnRef idx="0"/>
          <a:fillRef idx="0"/>
          <a:effectRef idx="0"/>
          <a:fontRef idx="minor"/>
        </p:style>
        <p:txBody>
          <a:bodyPr wrap="none" lIns="90000" rIns="90000" tIns="45000" bIns="45000" anchor="t">
            <a:noAutofit/>
          </a:bodyPr>
          <a:p>
            <a:pPr>
              <a:lnSpc>
                <a:spcPts val="2384"/>
              </a:lnSpc>
              <a:tabLst>
                <a:tab algn="l" pos="0"/>
              </a:tabLst>
            </a:pPr>
            <a:r>
              <a:rPr b="1" lang="en-US" sz="1900" spc="-1" strike="noStrike">
                <a:solidFill>
                  <a:srgbClr val="ff726d"/>
                </a:solidFill>
                <a:latin typeface="Inconsolata"/>
                <a:ea typeface="Inconsolata"/>
              </a:rPr>
              <a:t>Machine Learning</a:t>
            </a:r>
            <a:endParaRPr b="0" lang="en-IN" sz="1900" spc="-1" strike="noStrike">
              <a:solidFill>
                <a:srgbClr val="000000"/>
              </a:solidFill>
              <a:latin typeface="Arial"/>
            </a:endParaRPr>
          </a:p>
        </p:txBody>
      </p:sp>
      <p:sp>
        <p:nvSpPr>
          <p:cNvPr id="56" name="Text 5"/>
          <p:cNvSpPr/>
          <p:nvPr/>
        </p:nvSpPr>
        <p:spPr>
          <a:xfrm>
            <a:off x="2715120" y="6769440"/>
            <a:ext cx="4454280" cy="92952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530" spc="-1" strike="noStrike">
                <a:solidFill>
                  <a:srgbClr val="dad1e6"/>
                </a:solidFill>
                <a:latin typeface="Fira Sans"/>
                <a:ea typeface="Fira Sans"/>
              </a:rPr>
              <a:t>The use of machine learning algorithms allows the system to learn and improve from past data to make accurate predictions.</a:t>
            </a:r>
            <a:endParaRPr b="0" lang="en-IN" sz="1530" spc="-1" strike="noStrike">
              <a:solidFill>
                <a:srgbClr val="000000"/>
              </a:solidFill>
              <a:latin typeface="Arial"/>
            </a:endParaRPr>
          </a:p>
        </p:txBody>
      </p:sp>
      <p:pic>
        <p:nvPicPr>
          <p:cNvPr id="57" name="Image 1" descr="preencoded.png"/>
          <p:cNvPicPr/>
          <p:nvPr/>
        </p:nvPicPr>
        <p:blipFill>
          <a:blip r:embed="rId2"/>
          <a:stretch/>
        </p:blipFill>
        <p:spPr>
          <a:xfrm>
            <a:off x="7460280" y="3277800"/>
            <a:ext cx="4454280" cy="2752920"/>
          </a:xfrm>
          <a:prstGeom prst="rect">
            <a:avLst/>
          </a:prstGeom>
          <a:ln w="0">
            <a:noFill/>
          </a:ln>
        </p:spPr>
      </p:pic>
      <p:sp>
        <p:nvSpPr>
          <p:cNvPr id="58" name="Text 6"/>
          <p:cNvSpPr/>
          <p:nvPr/>
        </p:nvSpPr>
        <p:spPr>
          <a:xfrm>
            <a:off x="7460280" y="6273000"/>
            <a:ext cx="1936440" cy="302040"/>
          </a:xfrm>
          <a:prstGeom prst="rect">
            <a:avLst/>
          </a:prstGeom>
          <a:noFill/>
          <a:ln w="0">
            <a:noFill/>
          </a:ln>
        </p:spPr>
        <p:style>
          <a:lnRef idx="0"/>
          <a:fillRef idx="0"/>
          <a:effectRef idx="0"/>
          <a:fontRef idx="minor"/>
        </p:style>
        <p:txBody>
          <a:bodyPr wrap="none" lIns="90000" rIns="90000" tIns="45000" bIns="45000" anchor="t">
            <a:noAutofit/>
          </a:bodyPr>
          <a:p>
            <a:pPr>
              <a:lnSpc>
                <a:spcPts val="2384"/>
              </a:lnSpc>
              <a:tabLst>
                <a:tab algn="l" pos="0"/>
              </a:tabLst>
            </a:pPr>
            <a:r>
              <a:rPr b="1" lang="en-US" sz="1900" spc="-1" strike="noStrike">
                <a:solidFill>
                  <a:srgbClr val="ff726d"/>
                </a:solidFill>
                <a:latin typeface="Inconsolata"/>
                <a:ea typeface="Inconsolata"/>
              </a:rPr>
              <a:t>Healthcare</a:t>
            </a:r>
            <a:endParaRPr b="0" lang="en-IN" sz="1900" spc="-1" strike="noStrike">
              <a:solidFill>
                <a:srgbClr val="000000"/>
              </a:solidFill>
              <a:latin typeface="Arial"/>
            </a:endParaRPr>
          </a:p>
        </p:txBody>
      </p:sp>
      <p:sp>
        <p:nvSpPr>
          <p:cNvPr id="59" name="Text 7"/>
          <p:cNvSpPr/>
          <p:nvPr/>
        </p:nvSpPr>
        <p:spPr>
          <a:xfrm>
            <a:off x="7460280" y="6769440"/>
            <a:ext cx="4454280" cy="929520"/>
          </a:xfrm>
          <a:prstGeom prst="rect">
            <a:avLst/>
          </a:prstGeom>
          <a:noFill/>
          <a:ln w="0">
            <a:noFill/>
          </a:ln>
        </p:spPr>
        <p:style>
          <a:lnRef idx="0"/>
          <a:fillRef idx="0"/>
          <a:effectRef idx="0"/>
          <a:fontRef idx="minor"/>
        </p:style>
        <p:txBody>
          <a:bodyPr lIns="90000" rIns="90000" tIns="45000" bIns="45000" anchor="t">
            <a:noAutofit/>
          </a:bodyPr>
          <a:p>
            <a:pPr>
              <a:lnSpc>
                <a:spcPts val="2441"/>
              </a:lnSpc>
              <a:tabLst>
                <a:tab algn="l" pos="0"/>
              </a:tabLst>
            </a:pPr>
            <a:r>
              <a:rPr b="0" lang="en-US" sz="1530" spc="-1" strike="noStrike">
                <a:solidFill>
                  <a:srgbClr val="dad1e6"/>
                </a:solidFill>
                <a:latin typeface="Fira Sans"/>
                <a:ea typeface="Fira Sans"/>
              </a:rPr>
              <a:t>This system can be very useful in the healthcare industry where early predictions and preventive measures can save lives.</a:t>
            </a:r>
            <a:endParaRPr b="0" lang="en-IN" sz="15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Shape 0"/>
          <p:cNvSpPr/>
          <p:nvPr/>
        </p:nvSpPr>
        <p:spPr>
          <a:xfrm>
            <a:off x="0" y="0"/>
            <a:ext cx="14630040" cy="8229240"/>
          </a:xfrm>
          <a:prstGeom prst="rect">
            <a:avLst/>
          </a:prstGeom>
          <a:solidFill>
            <a:srgbClr val="110c17"/>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1" name="Shape 1"/>
          <p:cNvSpPr/>
          <p:nvPr/>
        </p:nvSpPr>
        <p:spPr>
          <a:xfrm>
            <a:off x="0" y="0"/>
            <a:ext cx="14630040" cy="8229240"/>
          </a:xfrm>
          <a:prstGeom prst="rect">
            <a:avLst/>
          </a:prstGeom>
          <a:solidFill>
            <a:srgbClr val="24163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2" name="Text 2"/>
          <p:cNvSpPr/>
          <p:nvPr/>
        </p:nvSpPr>
        <p:spPr>
          <a:xfrm>
            <a:off x="2037960" y="959040"/>
            <a:ext cx="7612200" cy="694080"/>
          </a:xfrm>
          <a:prstGeom prst="rect">
            <a:avLst/>
          </a:prstGeom>
          <a:noFill/>
          <a:ln w="0">
            <a:noFill/>
          </a:ln>
        </p:spPr>
        <p:style>
          <a:lnRef idx="0"/>
          <a:fillRef idx="0"/>
          <a:effectRef idx="0"/>
          <a:fontRef idx="minor"/>
        </p:style>
        <p:txBody>
          <a:bodyPr wrap="none" lIns="90000" rIns="90000" tIns="45000" bIns="45000" anchor="t">
            <a:noAutofit/>
          </a:bodyPr>
          <a:p>
            <a:pPr>
              <a:lnSpc>
                <a:spcPts val="5468"/>
              </a:lnSpc>
              <a:tabLst>
                <a:tab algn="l" pos="0"/>
              </a:tabLst>
            </a:pPr>
            <a:r>
              <a:rPr b="1" lang="en-US" sz="4370" spc="-1" strike="noStrike">
                <a:solidFill>
                  <a:srgbClr val="ff726d"/>
                </a:solidFill>
                <a:latin typeface="Inconsolata"/>
                <a:ea typeface="Inconsolata"/>
              </a:rPr>
              <a:t>The use of Machine Learning</a:t>
            </a:r>
            <a:endParaRPr b="0" lang="en-IN" sz="4370" spc="-1" strike="noStrike">
              <a:solidFill>
                <a:srgbClr val="000000"/>
              </a:solidFill>
              <a:latin typeface="Arial"/>
            </a:endParaRPr>
          </a:p>
        </p:txBody>
      </p:sp>
      <p:sp>
        <p:nvSpPr>
          <p:cNvPr id="63" name="Text 3"/>
          <p:cNvSpPr/>
          <p:nvPr/>
        </p:nvSpPr>
        <p:spPr>
          <a:xfrm>
            <a:off x="2037960" y="2097720"/>
            <a:ext cx="10554120" cy="106596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dad1e6"/>
                </a:solidFill>
                <a:latin typeface="Fira Sans"/>
                <a:ea typeface="Fira Sans"/>
              </a:rPr>
              <a:t>Machine Learning is used to make predictions based on past data. Here we are using various algorithms to make accurate predictions of diseases. Algorithms are used on patient data and the results can make a difference in a patient's quality of life.</a:t>
            </a:r>
            <a:endParaRPr b="0" lang="en-IN" sz="1750" spc="-1" strike="noStrike">
              <a:solidFill>
                <a:srgbClr val="000000"/>
              </a:solidFill>
              <a:latin typeface="Arial"/>
            </a:endParaRPr>
          </a:p>
        </p:txBody>
      </p:sp>
      <p:sp>
        <p:nvSpPr>
          <p:cNvPr id="64" name="Shape 4"/>
          <p:cNvSpPr/>
          <p:nvPr/>
        </p:nvSpPr>
        <p:spPr>
          <a:xfrm>
            <a:off x="2037960" y="3413880"/>
            <a:ext cx="3369600" cy="3856680"/>
          </a:xfrm>
          <a:prstGeom prst="roundRect">
            <a:avLst>
              <a:gd name="adj" fmla="val 1978"/>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5" name="Text 5"/>
          <p:cNvSpPr/>
          <p:nvPr/>
        </p:nvSpPr>
        <p:spPr>
          <a:xfrm>
            <a:off x="2260080" y="3636000"/>
            <a:ext cx="2221560" cy="34668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1" lang="en-US" sz="2190" spc="-1" strike="noStrike">
                <a:solidFill>
                  <a:srgbClr val="ff726d"/>
                </a:solidFill>
                <a:latin typeface="Inconsolata"/>
                <a:ea typeface="Inconsolata"/>
              </a:rPr>
              <a:t>Data Analysis</a:t>
            </a:r>
            <a:endParaRPr b="0" lang="en-IN" sz="2190" spc="-1" strike="noStrike">
              <a:solidFill>
                <a:srgbClr val="000000"/>
              </a:solidFill>
              <a:latin typeface="Arial"/>
            </a:endParaRPr>
          </a:p>
        </p:txBody>
      </p:sp>
      <p:sp>
        <p:nvSpPr>
          <p:cNvPr id="66" name="Text 6"/>
          <p:cNvSpPr/>
          <p:nvPr/>
        </p:nvSpPr>
        <p:spPr>
          <a:xfrm>
            <a:off x="2260080" y="4205160"/>
            <a:ext cx="2925360" cy="284292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dad1e6"/>
                </a:solidFill>
                <a:latin typeface="Fira Sans"/>
                <a:ea typeface="Fira Sans"/>
              </a:rPr>
              <a:t>These algorithms analyze patient data to make predictions. Essential indicators and parameters of a patient can help detect diseases much faster than traditional means of detection.</a:t>
            </a:r>
            <a:endParaRPr b="0" lang="en-IN" sz="1750" spc="-1" strike="noStrike">
              <a:solidFill>
                <a:srgbClr val="000000"/>
              </a:solidFill>
              <a:latin typeface="Arial"/>
            </a:endParaRPr>
          </a:p>
        </p:txBody>
      </p:sp>
      <p:sp>
        <p:nvSpPr>
          <p:cNvPr id="67" name="Shape 7"/>
          <p:cNvSpPr/>
          <p:nvPr/>
        </p:nvSpPr>
        <p:spPr>
          <a:xfrm>
            <a:off x="5630400" y="3413880"/>
            <a:ext cx="3369600" cy="3856680"/>
          </a:xfrm>
          <a:prstGeom prst="roundRect">
            <a:avLst>
              <a:gd name="adj" fmla="val 1978"/>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8" name="Text 8"/>
          <p:cNvSpPr/>
          <p:nvPr/>
        </p:nvSpPr>
        <p:spPr>
          <a:xfrm>
            <a:off x="5852520" y="3636000"/>
            <a:ext cx="2221560" cy="34668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1" lang="en-US" sz="2190" spc="-1" strike="noStrike">
                <a:solidFill>
                  <a:srgbClr val="ff726d"/>
                </a:solidFill>
                <a:latin typeface="Inconsolata"/>
                <a:ea typeface="Inconsolata"/>
              </a:rPr>
              <a:t>Model Training</a:t>
            </a:r>
            <a:endParaRPr b="0" lang="en-IN" sz="2190" spc="-1" strike="noStrike">
              <a:solidFill>
                <a:srgbClr val="000000"/>
              </a:solidFill>
              <a:latin typeface="Arial"/>
            </a:endParaRPr>
          </a:p>
        </p:txBody>
      </p:sp>
      <p:sp>
        <p:nvSpPr>
          <p:cNvPr id="69" name="Text 9"/>
          <p:cNvSpPr/>
          <p:nvPr/>
        </p:nvSpPr>
        <p:spPr>
          <a:xfrm>
            <a:off x="5852520" y="4205160"/>
            <a:ext cx="2925360" cy="248760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dad1e6"/>
                </a:solidFill>
                <a:latin typeface="Fira Sans"/>
                <a:ea typeface="Fira Sans"/>
              </a:rPr>
              <a:t>The machine learning model is trained and retrained from past data to make predictions. Continuous retraining improves the accuracy of the predictions being made.</a:t>
            </a:r>
            <a:endParaRPr b="0" lang="en-IN" sz="1750" spc="-1" strike="noStrike">
              <a:solidFill>
                <a:srgbClr val="000000"/>
              </a:solidFill>
              <a:latin typeface="Arial"/>
            </a:endParaRPr>
          </a:p>
        </p:txBody>
      </p:sp>
      <p:sp>
        <p:nvSpPr>
          <p:cNvPr id="70" name="Shape 10"/>
          <p:cNvSpPr/>
          <p:nvPr/>
        </p:nvSpPr>
        <p:spPr>
          <a:xfrm>
            <a:off x="9222480" y="3413880"/>
            <a:ext cx="3369600" cy="3856680"/>
          </a:xfrm>
          <a:prstGeom prst="roundRect">
            <a:avLst>
              <a:gd name="adj" fmla="val 1978"/>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1" name="Text 11"/>
          <p:cNvSpPr/>
          <p:nvPr/>
        </p:nvSpPr>
        <p:spPr>
          <a:xfrm>
            <a:off x="9444600" y="3636000"/>
            <a:ext cx="2331360" cy="346680"/>
          </a:xfrm>
          <a:prstGeom prst="rect">
            <a:avLst/>
          </a:prstGeom>
          <a:noFill/>
          <a:ln w="0">
            <a:noFill/>
          </a:ln>
        </p:spPr>
        <p:style>
          <a:lnRef idx="0"/>
          <a:fillRef idx="0"/>
          <a:effectRef idx="0"/>
          <a:fontRef idx="minor"/>
        </p:style>
        <p:txBody>
          <a:bodyPr wrap="none" lIns="90000" rIns="90000" tIns="45000" bIns="45000" anchor="t">
            <a:noAutofit/>
          </a:bodyPr>
          <a:p>
            <a:pPr>
              <a:lnSpc>
                <a:spcPts val="2733"/>
              </a:lnSpc>
              <a:tabLst>
                <a:tab algn="l" pos="0"/>
              </a:tabLst>
            </a:pPr>
            <a:r>
              <a:rPr b="1" lang="en-US" sz="2190" spc="-1" strike="noStrike">
                <a:solidFill>
                  <a:srgbClr val="ff726d"/>
                </a:solidFill>
                <a:latin typeface="Inconsolata"/>
                <a:ea typeface="Inconsolata"/>
              </a:rPr>
              <a:t>Prediction System</a:t>
            </a:r>
            <a:endParaRPr b="0" lang="en-IN" sz="2190" spc="-1" strike="noStrike">
              <a:solidFill>
                <a:srgbClr val="000000"/>
              </a:solidFill>
              <a:latin typeface="Arial"/>
            </a:endParaRPr>
          </a:p>
        </p:txBody>
      </p:sp>
      <p:sp>
        <p:nvSpPr>
          <p:cNvPr id="72" name="Text 12"/>
          <p:cNvSpPr/>
          <p:nvPr/>
        </p:nvSpPr>
        <p:spPr>
          <a:xfrm>
            <a:off x="9444600" y="4205160"/>
            <a:ext cx="2925360" cy="2131920"/>
          </a:xfrm>
          <a:prstGeom prst="rect">
            <a:avLst/>
          </a:prstGeom>
          <a:noFill/>
          <a:ln w="0">
            <a:noFill/>
          </a:ln>
        </p:spPr>
        <p:style>
          <a:lnRef idx="0"/>
          <a:fillRef idx="0"/>
          <a:effectRef idx="0"/>
          <a:fontRef idx="minor"/>
        </p:style>
        <p:txBody>
          <a:bodyPr lIns="90000" rIns="90000" tIns="45000" bIns="45000" anchor="t">
            <a:noAutofit/>
          </a:bodyPr>
          <a:p>
            <a:pPr>
              <a:lnSpc>
                <a:spcPts val="2798"/>
              </a:lnSpc>
              <a:tabLst>
                <a:tab algn="l" pos="0"/>
              </a:tabLst>
            </a:pPr>
            <a:r>
              <a:rPr b="0" lang="en-US" sz="1750" spc="-1" strike="noStrike">
                <a:solidFill>
                  <a:srgbClr val="dad1e6"/>
                </a:solidFill>
                <a:latin typeface="Fira Sans"/>
                <a:ea typeface="Fira Sans"/>
              </a:rPr>
              <a:t>The prediction system utilizes trained machine learning models and input from the patients to make accurate predictions of diseases.</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Shape 0"/>
          <p:cNvSpPr/>
          <p:nvPr/>
        </p:nvSpPr>
        <p:spPr>
          <a:xfrm>
            <a:off x="0" y="0"/>
            <a:ext cx="14630040" cy="8229240"/>
          </a:xfrm>
          <a:prstGeom prst="rect">
            <a:avLst/>
          </a:prstGeom>
          <a:solidFill>
            <a:srgbClr val="110c17"/>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4" name="Shape 1"/>
          <p:cNvSpPr/>
          <p:nvPr/>
        </p:nvSpPr>
        <p:spPr>
          <a:xfrm>
            <a:off x="0" y="0"/>
            <a:ext cx="14630040" cy="8229240"/>
          </a:xfrm>
          <a:prstGeom prst="rect">
            <a:avLst/>
          </a:prstGeom>
          <a:solidFill>
            <a:srgbClr val="24163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5" name="Text 2"/>
          <p:cNvSpPr/>
          <p:nvPr/>
        </p:nvSpPr>
        <p:spPr>
          <a:xfrm>
            <a:off x="3390120" y="455040"/>
            <a:ext cx="7850160" cy="1032480"/>
          </a:xfrm>
          <a:prstGeom prst="rect">
            <a:avLst/>
          </a:prstGeom>
          <a:noFill/>
          <a:ln w="0">
            <a:noFill/>
          </a:ln>
        </p:spPr>
        <p:style>
          <a:lnRef idx="0"/>
          <a:fillRef idx="0"/>
          <a:effectRef idx="0"/>
          <a:fontRef idx="minor"/>
        </p:style>
        <p:txBody>
          <a:bodyPr lIns="90000" rIns="90000" tIns="45000" bIns="45000" anchor="t">
            <a:noAutofit/>
          </a:bodyPr>
          <a:p>
            <a:pPr>
              <a:lnSpc>
                <a:spcPts val="4068"/>
              </a:lnSpc>
              <a:tabLst>
                <a:tab algn="l" pos="0"/>
              </a:tabLst>
            </a:pPr>
            <a:r>
              <a:rPr b="1" lang="en-US" sz="3250" spc="-1" strike="noStrike">
                <a:solidFill>
                  <a:srgbClr val="ff726d"/>
                </a:solidFill>
                <a:latin typeface="Inconsolata"/>
                <a:ea typeface="Inconsolata"/>
              </a:rPr>
              <a:t>Overview of the diseases that can be predicted</a:t>
            </a:r>
            <a:endParaRPr b="0" lang="en-IN" sz="3250" spc="-1" strike="noStrike">
              <a:solidFill>
                <a:srgbClr val="000000"/>
              </a:solidFill>
              <a:latin typeface="Arial"/>
            </a:endParaRPr>
          </a:p>
        </p:txBody>
      </p:sp>
      <p:sp>
        <p:nvSpPr>
          <p:cNvPr id="76" name="Text 3"/>
          <p:cNvSpPr/>
          <p:nvPr/>
        </p:nvSpPr>
        <p:spPr>
          <a:xfrm>
            <a:off x="3390120" y="1818360"/>
            <a:ext cx="7850160" cy="792720"/>
          </a:xfrm>
          <a:prstGeom prst="rect">
            <a:avLst/>
          </a:prstGeom>
          <a:noFill/>
          <a:ln w="0">
            <a:noFill/>
          </a:ln>
        </p:spPr>
        <p:style>
          <a:lnRef idx="0"/>
          <a:fillRef idx="0"/>
          <a:effectRef idx="0"/>
          <a:fontRef idx="minor"/>
        </p:style>
        <p:txBody>
          <a:bodyPr lIns="90000" rIns="90000" tIns="45000" bIns="45000" anchor="t">
            <a:noAutofit/>
          </a:bodyPr>
          <a:p>
            <a:pPr>
              <a:lnSpc>
                <a:spcPts val="2081"/>
              </a:lnSpc>
              <a:tabLst>
                <a:tab algn="l" pos="0"/>
              </a:tabLst>
            </a:pPr>
            <a:r>
              <a:rPr b="0" lang="en-US" sz="1300" spc="-1" strike="noStrike">
                <a:solidFill>
                  <a:srgbClr val="dad1e6"/>
                </a:solidFill>
                <a:latin typeface="Fira Sans"/>
                <a:ea typeface="Fira Sans"/>
              </a:rPr>
              <a:t>We can predict diseases such as Diabetes, heart disease, and Parkinson’s with a high degree of accuracy. These diseases are difficult to detect early on, and the presented symptoms can be unnoticed making it much harder to diagnose.</a:t>
            </a:r>
            <a:endParaRPr b="0" lang="en-IN" sz="1300" spc="-1" strike="noStrike">
              <a:solidFill>
                <a:srgbClr val="000000"/>
              </a:solidFill>
              <a:latin typeface="Arial"/>
            </a:endParaRPr>
          </a:p>
        </p:txBody>
      </p:sp>
      <p:sp>
        <p:nvSpPr>
          <p:cNvPr id="77" name="Shape 4"/>
          <p:cNvSpPr/>
          <p:nvPr/>
        </p:nvSpPr>
        <p:spPr>
          <a:xfrm>
            <a:off x="3390120" y="5285880"/>
            <a:ext cx="7850160" cy="14760"/>
          </a:xfrm>
          <a:prstGeom prst="rect">
            <a:avLst/>
          </a:prstGeom>
          <a:solidFill>
            <a:srgbClr val="ff6680"/>
          </a:solidFill>
          <a:ln w="0">
            <a:noFill/>
          </a:ln>
        </p:spPr>
        <p:style>
          <a:lnRef idx="0"/>
          <a:fillRef idx="0"/>
          <a:effectRef idx="0"/>
          <a:fontRef idx="minor"/>
        </p:style>
        <p:txBody>
          <a:bodyPr lIns="90000" rIns="90000" tIns="-29880" bIns="-29880" anchor="t">
            <a:noAutofit/>
          </a:bodyPr>
          <a:p>
            <a:endParaRPr b="0" lang="en-IN" sz="1800" spc="-1" strike="noStrike">
              <a:solidFill>
                <a:srgbClr val="000000"/>
              </a:solidFill>
              <a:latin typeface="Arial"/>
            </a:endParaRPr>
          </a:p>
        </p:txBody>
      </p:sp>
      <p:sp>
        <p:nvSpPr>
          <p:cNvPr id="78" name="Shape 5"/>
          <p:cNvSpPr/>
          <p:nvPr/>
        </p:nvSpPr>
        <p:spPr>
          <a:xfrm>
            <a:off x="5303520" y="5285880"/>
            <a:ext cx="14760" cy="578160"/>
          </a:xfrm>
          <a:prstGeom prst="rect">
            <a:avLst/>
          </a:prstGeom>
          <a:solidFill>
            <a:srgbClr val="ff6680"/>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79" name="Shape 6"/>
          <p:cNvSpPr/>
          <p:nvPr/>
        </p:nvSpPr>
        <p:spPr>
          <a:xfrm>
            <a:off x="5125320" y="5099760"/>
            <a:ext cx="371520" cy="371520"/>
          </a:xfrm>
          <a:prstGeom prst="roundRect">
            <a:avLst>
              <a:gd name="adj" fmla="val 13334"/>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0" name="Text 7"/>
          <p:cNvSpPr/>
          <p:nvPr/>
        </p:nvSpPr>
        <p:spPr>
          <a:xfrm>
            <a:off x="5246280" y="5130720"/>
            <a:ext cx="129240" cy="309600"/>
          </a:xfrm>
          <a:prstGeom prst="rect">
            <a:avLst/>
          </a:prstGeom>
          <a:noFill/>
          <a:ln w="0">
            <a:noFill/>
          </a:ln>
        </p:spPr>
        <p:style>
          <a:lnRef idx="0"/>
          <a:fillRef idx="0"/>
          <a:effectRef idx="0"/>
          <a:fontRef idx="minor"/>
        </p:style>
        <p:txBody>
          <a:bodyPr wrap="none" lIns="90000" rIns="90000" tIns="45000" bIns="45000" anchor="t">
            <a:noAutofit/>
          </a:bodyPr>
          <a:p>
            <a:pPr algn="ctr">
              <a:lnSpc>
                <a:spcPts val="2441"/>
              </a:lnSpc>
              <a:tabLst>
                <a:tab algn="l" pos="0"/>
              </a:tabLst>
            </a:pPr>
            <a:r>
              <a:rPr b="1" lang="en-US" sz="1950" spc="-1" strike="noStrike">
                <a:solidFill>
                  <a:srgbClr val="ff726d"/>
                </a:solidFill>
                <a:latin typeface="Inconsolata"/>
                <a:ea typeface="Inconsolata"/>
              </a:rPr>
              <a:t>1</a:t>
            </a:r>
            <a:endParaRPr b="0" lang="en-IN" sz="1950" spc="-1" strike="noStrike">
              <a:solidFill>
                <a:srgbClr val="000000"/>
              </a:solidFill>
              <a:latin typeface="Arial"/>
            </a:endParaRPr>
          </a:p>
        </p:txBody>
      </p:sp>
      <p:sp>
        <p:nvSpPr>
          <p:cNvPr id="81" name="Text 8"/>
          <p:cNvSpPr/>
          <p:nvPr/>
        </p:nvSpPr>
        <p:spPr>
          <a:xfrm>
            <a:off x="4484880" y="6029280"/>
            <a:ext cx="1652400" cy="257760"/>
          </a:xfrm>
          <a:prstGeom prst="rect">
            <a:avLst/>
          </a:prstGeom>
          <a:noFill/>
          <a:ln w="0">
            <a:noFill/>
          </a:ln>
        </p:spPr>
        <p:style>
          <a:lnRef idx="0"/>
          <a:fillRef idx="0"/>
          <a:effectRef idx="0"/>
          <a:fontRef idx="minor"/>
        </p:style>
        <p:txBody>
          <a:bodyPr wrap="none" lIns="90000" rIns="90000" tIns="45000" bIns="45000" anchor="t">
            <a:noAutofit/>
          </a:bodyPr>
          <a:p>
            <a:pPr algn="ctr">
              <a:lnSpc>
                <a:spcPts val="2032"/>
              </a:lnSpc>
              <a:tabLst>
                <a:tab algn="l" pos="0"/>
              </a:tabLst>
            </a:pPr>
            <a:r>
              <a:rPr b="1" lang="en-US" sz="1620" spc="-1" strike="noStrike">
                <a:solidFill>
                  <a:srgbClr val="ff726d"/>
                </a:solidFill>
                <a:latin typeface="Inconsolata"/>
                <a:ea typeface="Inconsolata"/>
              </a:rPr>
              <a:t>Diabetes</a:t>
            </a:r>
            <a:endParaRPr b="0" lang="en-IN" sz="1620" spc="-1" strike="noStrike">
              <a:solidFill>
                <a:srgbClr val="000000"/>
              </a:solidFill>
              <a:latin typeface="Arial"/>
            </a:endParaRPr>
          </a:p>
        </p:txBody>
      </p:sp>
      <p:sp>
        <p:nvSpPr>
          <p:cNvPr id="82" name="Text 9"/>
          <p:cNvSpPr/>
          <p:nvPr/>
        </p:nvSpPr>
        <p:spPr>
          <a:xfrm>
            <a:off x="3555360" y="6453000"/>
            <a:ext cx="3511800" cy="1321200"/>
          </a:xfrm>
          <a:prstGeom prst="rect">
            <a:avLst/>
          </a:prstGeom>
          <a:noFill/>
          <a:ln w="0">
            <a:noFill/>
          </a:ln>
        </p:spPr>
        <p:style>
          <a:lnRef idx="0"/>
          <a:fillRef idx="0"/>
          <a:effectRef idx="0"/>
          <a:fontRef idx="minor"/>
        </p:style>
        <p:txBody>
          <a:bodyPr lIns="90000" rIns="90000" tIns="45000" bIns="45000" anchor="t">
            <a:noAutofit/>
          </a:bodyPr>
          <a:p>
            <a:pPr algn="ctr">
              <a:lnSpc>
                <a:spcPts val="2081"/>
              </a:lnSpc>
              <a:tabLst>
                <a:tab algn="l" pos="0"/>
              </a:tabLst>
            </a:pPr>
            <a:r>
              <a:rPr b="0" lang="en-US" sz="1300" spc="-1" strike="noStrike">
                <a:solidFill>
                  <a:srgbClr val="dad1e6"/>
                </a:solidFill>
                <a:latin typeface="Fira Sans"/>
                <a:ea typeface="Fira Sans"/>
              </a:rPr>
              <a:t>The system can predict the probability of having diabetes based on the user's data relating to their weight, age, and family history. Early detection can help improve the quality of life of the patient.</a:t>
            </a:r>
            <a:endParaRPr b="0" lang="en-IN" sz="1300" spc="-1" strike="noStrike">
              <a:solidFill>
                <a:srgbClr val="000000"/>
              </a:solidFill>
              <a:latin typeface="Arial"/>
            </a:endParaRPr>
          </a:p>
        </p:txBody>
      </p:sp>
      <p:sp>
        <p:nvSpPr>
          <p:cNvPr id="83" name="Shape 10"/>
          <p:cNvSpPr/>
          <p:nvPr/>
        </p:nvSpPr>
        <p:spPr>
          <a:xfrm>
            <a:off x="7307640" y="4707360"/>
            <a:ext cx="14760" cy="578160"/>
          </a:xfrm>
          <a:prstGeom prst="rect">
            <a:avLst/>
          </a:prstGeom>
          <a:solidFill>
            <a:srgbClr val="ff6680"/>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4" name="Shape 11"/>
          <p:cNvSpPr/>
          <p:nvPr/>
        </p:nvSpPr>
        <p:spPr>
          <a:xfrm>
            <a:off x="7129080" y="5099760"/>
            <a:ext cx="371520" cy="371520"/>
          </a:xfrm>
          <a:prstGeom prst="roundRect">
            <a:avLst>
              <a:gd name="adj" fmla="val 13334"/>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5" name="Text 12"/>
          <p:cNvSpPr/>
          <p:nvPr/>
        </p:nvSpPr>
        <p:spPr>
          <a:xfrm>
            <a:off x="7250400" y="5130720"/>
            <a:ext cx="129240" cy="309600"/>
          </a:xfrm>
          <a:prstGeom prst="rect">
            <a:avLst/>
          </a:prstGeom>
          <a:noFill/>
          <a:ln w="0">
            <a:noFill/>
          </a:ln>
        </p:spPr>
        <p:style>
          <a:lnRef idx="0"/>
          <a:fillRef idx="0"/>
          <a:effectRef idx="0"/>
          <a:fontRef idx="minor"/>
        </p:style>
        <p:txBody>
          <a:bodyPr wrap="none" lIns="90000" rIns="90000" tIns="45000" bIns="45000" anchor="t">
            <a:noAutofit/>
          </a:bodyPr>
          <a:p>
            <a:pPr algn="ctr">
              <a:lnSpc>
                <a:spcPts val="2441"/>
              </a:lnSpc>
              <a:tabLst>
                <a:tab algn="l" pos="0"/>
              </a:tabLst>
            </a:pPr>
            <a:r>
              <a:rPr b="1" lang="en-US" sz="1950" spc="-1" strike="noStrike">
                <a:solidFill>
                  <a:srgbClr val="ff726d"/>
                </a:solidFill>
                <a:latin typeface="Inconsolata"/>
                <a:ea typeface="Inconsolata"/>
              </a:rPr>
              <a:t>2</a:t>
            </a:r>
            <a:endParaRPr b="0" lang="en-IN" sz="1950" spc="-1" strike="noStrike">
              <a:solidFill>
                <a:srgbClr val="000000"/>
              </a:solidFill>
              <a:latin typeface="Arial"/>
            </a:endParaRPr>
          </a:p>
        </p:txBody>
      </p:sp>
      <p:sp>
        <p:nvSpPr>
          <p:cNvPr id="86" name="Text 13"/>
          <p:cNvSpPr/>
          <p:nvPr/>
        </p:nvSpPr>
        <p:spPr>
          <a:xfrm>
            <a:off x="6488640" y="2797200"/>
            <a:ext cx="1652400" cy="257760"/>
          </a:xfrm>
          <a:prstGeom prst="rect">
            <a:avLst/>
          </a:prstGeom>
          <a:noFill/>
          <a:ln w="0">
            <a:noFill/>
          </a:ln>
        </p:spPr>
        <p:style>
          <a:lnRef idx="0"/>
          <a:fillRef idx="0"/>
          <a:effectRef idx="0"/>
          <a:fontRef idx="minor"/>
        </p:style>
        <p:txBody>
          <a:bodyPr wrap="none" lIns="90000" rIns="90000" tIns="45000" bIns="45000" anchor="t">
            <a:noAutofit/>
          </a:bodyPr>
          <a:p>
            <a:pPr algn="ctr">
              <a:lnSpc>
                <a:spcPts val="2032"/>
              </a:lnSpc>
              <a:tabLst>
                <a:tab algn="l" pos="0"/>
              </a:tabLst>
            </a:pPr>
            <a:r>
              <a:rPr b="1" lang="en-US" sz="1620" spc="-1" strike="noStrike">
                <a:solidFill>
                  <a:srgbClr val="ff726d"/>
                </a:solidFill>
                <a:latin typeface="Inconsolata"/>
                <a:ea typeface="Inconsolata"/>
              </a:rPr>
              <a:t>Heart disease</a:t>
            </a:r>
            <a:endParaRPr b="0" lang="en-IN" sz="1620" spc="-1" strike="noStrike">
              <a:solidFill>
                <a:srgbClr val="000000"/>
              </a:solidFill>
              <a:latin typeface="Arial"/>
            </a:endParaRPr>
          </a:p>
        </p:txBody>
      </p:sp>
      <p:sp>
        <p:nvSpPr>
          <p:cNvPr id="87" name="Text 14"/>
          <p:cNvSpPr/>
          <p:nvPr/>
        </p:nvSpPr>
        <p:spPr>
          <a:xfrm>
            <a:off x="5559120" y="3220560"/>
            <a:ext cx="3511800" cy="1321200"/>
          </a:xfrm>
          <a:prstGeom prst="rect">
            <a:avLst/>
          </a:prstGeom>
          <a:noFill/>
          <a:ln w="0">
            <a:noFill/>
          </a:ln>
        </p:spPr>
        <p:style>
          <a:lnRef idx="0"/>
          <a:fillRef idx="0"/>
          <a:effectRef idx="0"/>
          <a:fontRef idx="minor"/>
        </p:style>
        <p:txBody>
          <a:bodyPr lIns="90000" rIns="90000" tIns="45000" bIns="45000" anchor="t">
            <a:noAutofit/>
          </a:bodyPr>
          <a:p>
            <a:pPr algn="ctr">
              <a:lnSpc>
                <a:spcPts val="2081"/>
              </a:lnSpc>
              <a:tabLst>
                <a:tab algn="l" pos="0"/>
              </a:tabLst>
            </a:pPr>
            <a:r>
              <a:rPr b="0" lang="en-US" sz="1300" spc="-1" strike="noStrike">
                <a:solidFill>
                  <a:srgbClr val="dad1e6"/>
                </a:solidFill>
                <a:latin typeface="Fira Sans"/>
                <a:ea typeface="Fira Sans"/>
              </a:rPr>
              <a:t>The system predicts the probability of having heart disease based on the user's family history, diet, exercise regime, and other relevant medical history. This system can save lives by predictive early detection.</a:t>
            </a:r>
            <a:endParaRPr b="0" lang="en-IN" sz="1300" spc="-1" strike="noStrike">
              <a:solidFill>
                <a:srgbClr val="000000"/>
              </a:solidFill>
              <a:latin typeface="Arial"/>
            </a:endParaRPr>
          </a:p>
        </p:txBody>
      </p:sp>
      <p:sp>
        <p:nvSpPr>
          <p:cNvPr id="88" name="Shape 15"/>
          <p:cNvSpPr/>
          <p:nvPr/>
        </p:nvSpPr>
        <p:spPr>
          <a:xfrm>
            <a:off x="9311400" y="5285880"/>
            <a:ext cx="14760" cy="578160"/>
          </a:xfrm>
          <a:prstGeom prst="rect">
            <a:avLst/>
          </a:prstGeom>
          <a:solidFill>
            <a:srgbClr val="ff6680"/>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9" name="Shape 16"/>
          <p:cNvSpPr/>
          <p:nvPr/>
        </p:nvSpPr>
        <p:spPr>
          <a:xfrm>
            <a:off x="9133200" y="5099760"/>
            <a:ext cx="371520" cy="371520"/>
          </a:xfrm>
          <a:prstGeom prst="roundRect">
            <a:avLst>
              <a:gd name="adj" fmla="val 13334"/>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0" name="Text 17"/>
          <p:cNvSpPr/>
          <p:nvPr/>
        </p:nvSpPr>
        <p:spPr>
          <a:xfrm>
            <a:off x="9254160" y="5130720"/>
            <a:ext cx="129240" cy="309600"/>
          </a:xfrm>
          <a:prstGeom prst="rect">
            <a:avLst/>
          </a:prstGeom>
          <a:noFill/>
          <a:ln w="0">
            <a:noFill/>
          </a:ln>
        </p:spPr>
        <p:style>
          <a:lnRef idx="0"/>
          <a:fillRef idx="0"/>
          <a:effectRef idx="0"/>
          <a:fontRef idx="minor"/>
        </p:style>
        <p:txBody>
          <a:bodyPr wrap="none" lIns="90000" rIns="90000" tIns="45000" bIns="45000" anchor="t">
            <a:noAutofit/>
          </a:bodyPr>
          <a:p>
            <a:pPr algn="ctr">
              <a:lnSpc>
                <a:spcPts val="2441"/>
              </a:lnSpc>
              <a:tabLst>
                <a:tab algn="l" pos="0"/>
              </a:tabLst>
            </a:pPr>
            <a:r>
              <a:rPr b="1" lang="en-US" sz="1950" spc="-1" strike="noStrike">
                <a:solidFill>
                  <a:srgbClr val="ff726d"/>
                </a:solidFill>
                <a:latin typeface="Inconsolata"/>
                <a:ea typeface="Inconsolata"/>
              </a:rPr>
              <a:t>3</a:t>
            </a:r>
            <a:endParaRPr b="0" lang="en-IN" sz="1950" spc="-1" strike="noStrike">
              <a:solidFill>
                <a:srgbClr val="000000"/>
              </a:solidFill>
              <a:latin typeface="Arial"/>
            </a:endParaRPr>
          </a:p>
        </p:txBody>
      </p:sp>
      <p:sp>
        <p:nvSpPr>
          <p:cNvPr id="91" name="Text 18"/>
          <p:cNvSpPr/>
          <p:nvPr/>
        </p:nvSpPr>
        <p:spPr>
          <a:xfrm>
            <a:off x="8305560" y="6029280"/>
            <a:ext cx="2026440" cy="257760"/>
          </a:xfrm>
          <a:prstGeom prst="rect">
            <a:avLst/>
          </a:prstGeom>
          <a:noFill/>
          <a:ln w="0">
            <a:noFill/>
          </a:ln>
        </p:spPr>
        <p:style>
          <a:lnRef idx="0"/>
          <a:fillRef idx="0"/>
          <a:effectRef idx="0"/>
          <a:fontRef idx="minor"/>
        </p:style>
        <p:txBody>
          <a:bodyPr wrap="none" lIns="90000" rIns="90000" tIns="45000" bIns="45000" anchor="t">
            <a:noAutofit/>
          </a:bodyPr>
          <a:p>
            <a:pPr algn="ctr">
              <a:lnSpc>
                <a:spcPts val="2032"/>
              </a:lnSpc>
              <a:tabLst>
                <a:tab algn="l" pos="0"/>
              </a:tabLst>
            </a:pPr>
            <a:r>
              <a:rPr b="1" lang="en-US" sz="1620" spc="-1" strike="noStrike">
                <a:solidFill>
                  <a:srgbClr val="ff726d"/>
                </a:solidFill>
                <a:latin typeface="Inconsolata"/>
                <a:ea typeface="Inconsolata"/>
              </a:rPr>
              <a:t>Parkinson’s disease</a:t>
            </a:r>
            <a:endParaRPr b="0" lang="en-IN" sz="1620" spc="-1" strike="noStrike">
              <a:solidFill>
                <a:srgbClr val="000000"/>
              </a:solidFill>
              <a:latin typeface="Arial"/>
            </a:endParaRPr>
          </a:p>
        </p:txBody>
      </p:sp>
      <p:sp>
        <p:nvSpPr>
          <p:cNvPr id="92" name="Text 19"/>
          <p:cNvSpPr/>
          <p:nvPr/>
        </p:nvSpPr>
        <p:spPr>
          <a:xfrm>
            <a:off x="7562880" y="6453000"/>
            <a:ext cx="3511800" cy="1056960"/>
          </a:xfrm>
          <a:prstGeom prst="rect">
            <a:avLst/>
          </a:prstGeom>
          <a:noFill/>
          <a:ln w="0">
            <a:noFill/>
          </a:ln>
        </p:spPr>
        <p:style>
          <a:lnRef idx="0"/>
          <a:fillRef idx="0"/>
          <a:effectRef idx="0"/>
          <a:fontRef idx="minor"/>
        </p:style>
        <p:txBody>
          <a:bodyPr lIns="90000" rIns="90000" tIns="45000" bIns="45000" anchor="t">
            <a:noAutofit/>
          </a:bodyPr>
          <a:p>
            <a:pPr algn="ctr">
              <a:lnSpc>
                <a:spcPts val="2081"/>
              </a:lnSpc>
              <a:tabLst>
                <a:tab algn="l" pos="0"/>
              </a:tabLst>
            </a:pPr>
            <a:r>
              <a:rPr b="0" lang="en-US" sz="1300" spc="-1" strike="noStrike">
                <a:solidFill>
                  <a:srgbClr val="dad1e6"/>
                </a:solidFill>
                <a:latin typeface="Fira Sans"/>
                <a:ea typeface="Fira Sans"/>
              </a:rPr>
              <a:t>Parkinson's can go unnoticed until it's too late. Utilizing the power of machine learning, we can make early predictions that can help improve the patient's quality of life.</a:t>
            </a:r>
            <a:endParaRPr b="0" lang="en-IN"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Shape 0"/>
          <p:cNvSpPr/>
          <p:nvPr/>
        </p:nvSpPr>
        <p:spPr>
          <a:xfrm>
            <a:off x="0" y="0"/>
            <a:ext cx="14630040" cy="8229240"/>
          </a:xfrm>
          <a:prstGeom prst="rect">
            <a:avLst/>
          </a:prstGeom>
          <a:solidFill>
            <a:srgbClr val="110c17"/>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4" name="Shape 1"/>
          <p:cNvSpPr/>
          <p:nvPr/>
        </p:nvSpPr>
        <p:spPr>
          <a:xfrm>
            <a:off x="0" y="0"/>
            <a:ext cx="14630040" cy="8229240"/>
          </a:xfrm>
          <a:prstGeom prst="rect">
            <a:avLst/>
          </a:prstGeom>
          <a:solidFill>
            <a:srgbClr val="24163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5" name="Text 2"/>
          <p:cNvSpPr/>
          <p:nvPr/>
        </p:nvSpPr>
        <p:spPr>
          <a:xfrm>
            <a:off x="2320200" y="579240"/>
            <a:ext cx="9600840" cy="657000"/>
          </a:xfrm>
          <a:prstGeom prst="rect">
            <a:avLst/>
          </a:prstGeom>
          <a:noFill/>
          <a:ln w="0">
            <a:noFill/>
          </a:ln>
        </p:spPr>
        <p:style>
          <a:lnRef idx="0"/>
          <a:fillRef idx="0"/>
          <a:effectRef idx="0"/>
          <a:fontRef idx="minor"/>
        </p:style>
        <p:txBody>
          <a:bodyPr wrap="none" lIns="90000" rIns="90000" tIns="45000" bIns="45000" anchor="t">
            <a:noAutofit/>
          </a:bodyPr>
          <a:p>
            <a:pPr>
              <a:lnSpc>
                <a:spcPts val="5176"/>
              </a:lnSpc>
              <a:tabLst>
                <a:tab algn="l" pos="0"/>
              </a:tabLst>
            </a:pPr>
            <a:r>
              <a:rPr b="1" lang="en-US" sz="4140" spc="-1" strike="noStrike">
                <a:solidFill>
                  <a:srgbClr val="ff726d"/>
                </a:solidFill>
                <a:latin typeface="Inconsolata"/>
                <a:ea typeface="Inconsolata"/>
              </a:rPr>
              <a:t>Building the web app using Streamlit</a:t>
            </a:r>
            <a:endParaRPr b="0" lang="en-IN" sz="4140" spc="-1" strike="noStrike">
              <a:solidFill>
                <a:srgbClr val="000000"/>
              </a:solidFill>
              <a:latin typeface="Arial"/>
            </a:endParaRPr>
          </a:p>
        </p:txBody>
      </p:sp>
      <p:sp>
        <p:nvSpPr>
          <p:cNvPr id="96" name="Text 3"/>
          <p:cNvSpPr/>
          <p:nvPr/>
        </p:nvSpPr>
        <p:spPr>
          <a:xfrm>
            <a:off x="2320200" y="1656720"/>
            <a:ext cx="9989640" cy="1008720"/>
          </a:xfrm>
          <a:prstGeom prst="rect">
            <a:avLst/>
          </a:prstGeom>
          <a:noFill/>
          <a:ln w="0">
            <a:noFill/>
          </a:ln>
        </p:spPr>
        <p:style>
          <a:lnRef idx="0"/>
          <a:fillRef idx="0"/>
          <a:effectRef idx="0"/>
          <a:fontRef idx="minor"/>
        </p:style>
        <p:txBody>
          <a:bodyPr lIns="90000" rIns="90000" tIns="45000" bIns="45000" anchor="t">
            <a:noAutofit/>
          </a:bodyPr>
          <a:p>
            <a:pPr>
              <a:lnSpc>
                <a:spcPts val="2650"/>
              </a:lnSpc>
              <a:tabLst>
                <a:tab algn="l" pos="0"/>
              </a:tabLst>
            </a:pPr>
            <a:r>
              <a:rPr b="0" lang="en-US" sz="1660" spc="-1" strike="noStrike">
                <a:solidFill>
                  <a:srgbClr val="dad1e6"/>
                </a:solidFill>
                <a:latin typeface="Fira Sans"/>
                <a:ea typeface="Fira Sans"/>
              </a:rPr>
              <a:t>Streamlit is an open-source web application development tool for creating data-driven applications. You can use only a few lines of Python code to create a fully run web app. Streamlit is easy to learn with its simple syntax and interactive documentation.</a:t>
            </a:r>
            <a:endParaRPr b="0" lang="en-IN" sz="1660" spc="-1" strike="noStrike">
              <a:solidFill>
                <a:srgbClr val="000000"/>
              </a:solidFill>
              <a:latin typeface="Arial"/>
            </a:endParaRPr>
          </a:p>
        </p:txBody>
      </p:sp>
      <p:pic>
        <p:nvPicPr>
          <p:cNvPr id="97" name="Image 0" descr="preencoded.png"/>
          <p:cNvPicPr/>
          <p:nvPr/>
        </p:nvPicPr>
        <p:blipFill>
          <a:blip r:embed="rId1"/>
          <a:stretch/>
        </p:blipFill>
        <p:spPr>
          <a:xfrm>
            <a:off x="2320200" y="2902680"/>
            <a:ext cx="3119400" cy="1927800"/>
          </a:xfrm>
          <a:prstGeom prst="rect">
            <a:avLst/>
          </a:prstGeom>
          <a:ln w="0">
            <a:noFill/>
          </a:ln>
        </p:spPr>
      </p:pic>
      <p:sp>
        <p:nvSpPr>
          <p:cNvPr id="98" name="Text 4"/>
          <p:cNvSpPr/>
          <p:nvPr/>
        </p:nvSpPr>
        <p:spPr>
          <a:xfrm>
            <a:off x="2320200" y="5093640"/>
            <a:ext cx="2102760" cy="328320"/>
          </a:xfrm>
          <a:prstGeom prst="rect">
            <a:avLst/>
          </a:prstGeom>
          <a:noFill/>
          <a:ln w="0">
            <a:noFill/>
          </a:ln>
        </p:spPr>
        <p:style>
          <a:lnRef idx="0"/>
          <a:fillRef idx="0"/>
          <a:effectRef idx="0"/>
          <a:fontRef idx="minor"/>
        </p:style>
        <p:txBody>
          <a:bodyPr wrap="none" lIns="90000" rIns="90000" tIns="45000" bIns="45000" anchor="t">
            <a:noAutofit/>
          </a:bodyPr>
          <a:p>
            <a:pPr>
              <a:lnSpc>
                <a:spcPts val="2588"/>
              </a:lnSpc>
              <a:tabLst>
                <a:tab algn="l" pos="0"/>
              </a:tabLst>
            </a:pPr>
            <a:r>
              <a:rPr b="1" lang="en-US" sz="2070" spc="-1" strike="noStrike">
                <a:solidFill>
                  <a:srgbClr val="ff726d"/>
                </a:solidFill>
                <a:latin typeface="Inconsolata"/>
                <a:ea typeface="Inconsolata"/>
              </a:rPr>
              <a:t>Python</a:t>
            </a:r>
            <a:endParaRPr b="0" lang="en-IN" sz="2070" spc="-1" strike="noStrike">
              <a:solidFill>
                <a:srgbClr val="000000"/>
              </a:solidFill>
              <a:latin typeface="Arial"/>
            </a:endParaRPr>
          </a:p>
        </p:txBody>
      </p:sp>
      <p:sp>
        <p:nvSpPr>
          <p:cNvPr id="99" name="Text 5"/>
          <p:cNvSpPr/>
          <p:nvPr/>
        </p:nvSpPr>
        <p:spPr>
          <a:xfrm>
            <a:off x="2320200" y="5632200"/>
            <a:ext cx="3119400" cy="2017800"/>
          </a:xfrm>
          <a:prstGeom prst="rect">
            <a:avLst/>
          </a:prstGeom>
          <a:noFill/>
          <a:ln w="0">
            <a:noFill/>
          </a:ln>
        </p:spPr>
        <p:style>
          <a:lnRef idx="0"/>
          <a:fillRef idx="0"/>
          <a:effectRef idx="0"/>
          <a:fontRef idx="minor"/>
        </p:style>
        <p:txBody>
          <a:bodyPr lIns="90000" rIns="90000" tIns="45000" bIns="45000" anchor="t">
            <a:noAutofit/>
          </a:bodyPr>
          <a:p>
            <a:pPr>
              <a:lnSpc>
                <a:spcPts val="2650"/>
              </a:lnSpc>
              <a:tabLst>
                <a:tab algn="l" pos="0"/>
              </a:tabLst>
            </a:pPr>
            <a:r>
              <a:rPr b="0" lang="en-US" sz="1660" spc="-1" strike="noStrike">
                <a:solidFill>
                  <a:srgbClr val="dad1e6"/>
                </a:solidFill>
                <a:latin typeface="Fira Sans"/>
                <a:ea typeface="Fira Sans"/>
              </a:rPr>
              <a:t>Using the Python language, we can create the web-based app. Python has libraries and frameworks that make the process simple, quick, and efficient.</a:t>
            </a:r>
            <a:endParaRPr b="0" lang="en-IN" sz="1660" spc="-1" strike="noStrike">
              <a:solidFill>
                <a:srgbClr val="000000"/>
              </a:solidFill>
              <a:latin typeface="Arial"/>
            </a:endParaRPr>
          </a:p>
        </p:txBody>
      </p:sp>
      <p:pic>
        <p:nvPicPr>
          <p:cNvPr id="100" name="Image 1" descr="preencoded.png"/>
          <p:cNvPicPr/>
          <p:nvPr/>
        </p:nvPicPr>
        <p:blipFill>
          <a:blip r:embed="rId2"/>
          <a:stretch/>
        </p:blipFill>
        <p:spPr>
          <a:xfrm>
            <a:off x="5755320" y="2902680"/>
            <a:ext cx="3119400" cy="1927800"/>
          </a:xfrm>
          <a:prstGeom prst="rect">
            <a:avLst/>
          </a:prstGeom>
          <a:ln w="0">
            <a:noFill/>
          </a:ln>
        </p:spPr>
      </p:pic>
      <p:sp>
        <p:nvSpPr>
          <p:cNvPr id="101" name="Text 6"/>
          <p:cNvSpPr/>
          <p:nvPr/>
        </p:nvSpPr>
        <p:spPr>
          <a:xfrm>
            <a:off x="5755320" y="5093640"/>
            <a:ext cx="2102760" cy="328320"/>
          </a:xfrm>
          <a:prstGeom prst="rect">
            <a:avLst/>
          </a:prstGeom>
          <a:noFill/>
          <a:ln w="0">
            <a:noFill/>
          </a:ln>
        </p:spPr>
        <p:style>
          <a:lnRef idx="0"/>
          <a:fillRef idx="0"/>
          <a:effectRef idx="0"/>
          <a:fontRef idx="minor"/>
        </p:style>
        <p:txBody>
          <a:bodyPr wrap="none" lIns="90000" rIns="90000" tIns="45000" bIns="45000" anchor="t">
            <a:noAutofit/>
          </a:bodyPr>
          <a:p>
            <a:pPr>
              <a:lnSpc>
                <a:spcPts val="2588"/>
              </a:lnSpc>
              <a:tabLst>
                <a:tab algn="l" pos="0"/>
              </a:tabLst>
            </a:pPr>
            <a:r>
              <a:rPr b="1" lang="en-US" sz="2070" spc="-1" strike="noStrike">
                <a:solidFill>
                  <a:srgbClr val="ff726d"/>
                </a:solidFill>
                <a:latin typeface="Inconsolata"/>
                <a:ea typeface="Inconsolata"/>
              </a:rPr>
              <a:t>Full Stack</a:t>
            </a:r>
            <a:endParaRPr b="0" lang="en-IN" sz="2070" spc="-1" strike="noStrike">
              <a:solidFill>
                <a:srgbClr val="000000"/>
              </a:solidFill>
              <a:latin typeface="Arial"/>
            </a:endParaRPr>
          </a:p>
        </p:txBody>
      </p:sp>
      <p:sp>
        <p:nvSpPr>
          <p:cNvPr id="102" name="Text 7"/>
          <p:cNvSpPr/>
          <p:nvPr/>
        </p:nvSpPr>
        <p:spPr>
          <a:xfrm>
            <a:off x="5755320" y="5632200"/>
            <a:ext cx="3119400" cy="2017800"/>
          </a:xfrm>
          <a:prstGeom prst="rect">
            <a:avLst/>
          </a:prstGeom>
          <a:noFill/>
          <a:ln w="0">
            <a:noFill/>
          </a:ln>
        </p:spPr>
        <p:style>
          <a:lnRef idx="0"/>
          <a:fillRef idx="0"/>
          <a:effectRef idx="0"/>
          <a:fontRef idx="minor"/>
        </p:style>
        <p:txBody>
          <a:bodyPr lIns="90000" rIns="90000" tIns="45000" bIns="45000" anchor="t">
            <a:noAutofit/>
          </a:bodyPr>
          <a:p>
            <a:pPr>
              <a:lnSpc>
                <a:spcPts val="2650"/>
              </a:lnSpc>
              <a:tabLst>
                <a:tab algn="l" pos="0"/>
              </a:tabLst>
            </a:pPr>
            <a:r>
              <a:rPr b="0" lang="en-US" sz="1660" spc="-1" strike="noStrike">
                <a:solidFill>
                  <a:srgbClr val="dad1e6"/>
                </a:solidFill>
                <a:latin typeface="Fira Sans"/>
                <a:ea typeface="Fira Sans"/>
              </a:rPr>
              <a:t>The result is a fully functional application that is user-friendly and efficient. The app uses an optimized code structure and design which makes it faster for the users to operate the system.</a:t>
            </a:r>
            <a:endParaRPr b="0" lang="en-IN" sz="1660" spc="-1" strike="noStrike">
              <a:solidFill>
                <a:srgbClr val="000000"/>
              </a:solidFill>
              <a:latin typeface="Arial"/>
            </a:endParaRPr>
          </a:p>
        </p:txBody>
      </p:sp>
      <p:pic>
        <p:nvPicPr>
          <p:cNvPr id="103" name="Image 2" descr="preencoded.png"/>
          <p:cNvPicPr/>
          <p:nvPr/>
        </p:nvPicPr>
        <p:blipFill>
          <a:blip r:embed="rId3"/>
          <a:stretch/>
        </p:blipFill>
        <p:spPr>
          <a:xfrm>
            <a:off x="9190440" y="2902680"/>
            <a:ext cx="3119400" cy="1927800"/>
          </a:xfrm>
          <a:prstGeom prst="rect">
            <a:avLst/>
          </a:prstGeom>
          <a:ln w="0">
            <a:noFill/>
          </a:ln>
        </p:spPr>
      </p:pic>
      <p:sp>
        <p:nvSpPr>
          <p:cNvPr id="104" name="Text 8"/>
          <p:cNvSpPr/>
          <p:nvPr/>
        </p:nvSpPr>
        <p:spPr>
          <a:xfrm>
            <a:off x="9190440" y="5093640"/>
            <a:ext cx="2880000" cy="328320"/>
          </a:xfrm>
          <a:prstGeom prst="rect">
            <a:avLst/>
          </a:prstGeom>
          <a:noFill/>
          <a:ln w="0">
            <a:noFill/>
          </a:ln>
        </p:spPr>
        <p:style>
          <a:lnRef idx="0"/>
          <a:fillRef idx="0"/>
          <a:effectRef idx="0"/>
          <a:fontRef idx="minor"/>
        </p:style>
        <p:txBody>
          <a:bodyPr wrap="none" lIns="90000" rIns="90000" tIns="45000" bIns="45000" anchor="t">
            <a:noAutofit/>
          </a:bodyPr>
          <a:p>
            <a:pPr>
              <a:lnSpc>
                <a:spcPts val="2588"/>
              </a:lnSpc>
              <a:tabLst>
                <a:tab algn="l" pos="0"/>
              </a:tabLst>
            </a:pPr>
            <a:r>
              <a:rPr b="1" lang="en-US" sz="2070" spc="-1" strike="noStrike">
                <a:solidFill>
                  <a:srgbClr val="ff726d"/>
                </a:solidFill>
                <a:latin typeface="Inconsolata"/>
                <a:ea typeface="Inconsolata"/>
              </a:rPr>
              <a:t>Responsive Web Design</a:t>
            </a:r>
            <a:endParaRPr b="0" lang="en-IN" sz="2070" spc="-1" strike="noStrike">
              <a:solidFill>
                <a:srgbClr val="000000"/>
              </a:solidFill>
              <a:latin typeface="Arial"/>
            </a:endParaRPr>
          </a:p>
        </p:txBody>
      </p:sp>
      <p:sp>
        <p:nvSpPr>
          <p:cNvPr id="105" name="Text 9"/>
          <p:cNvSpPr/>
          <p:nvPr/>
        </p:nvSpPr>
        <p:spPr>
          <a:xfrm>
            <a:off x="9190440" y="5632200"/>
            <a:ext cx="3119400" cy="2017800"/>
          </a:xfrm>
          <a:prstGeom prst="rect">
            <a:avLst/>
          </a:prstGeom>
          <a:noFill/>
          <a:ln w="0">
            <a:noFill/>
          </a:ln>
        </p:spPr>
        <p:style>
          <a:lnRef idx="0"/>
          <a:fillRef idx="0"/>
          <a:effectRef idx="0"/>
          <a:fontRef idx="minor"/>
        </p:style>
        <p:txBody>
          <a:bodyPr lIns="90000" rIns="90000" tIns="45000" bIns="45000" anchor="t">
            <a:noAutofit/>
          </a:bodyPr>
          <a:p>
            <a:pPr>
              <a:lnSpc>
                <a:spcPts val="2650"/>
              </a:lnSpc>
              <a:tabLst>
                <a:tab algn="l" pos="0"/>
              </a:tabLst>
            </a:pPr>
            <a:r>
              <a:rPr b="0" lang="en-US" sz="1660" spc="-1" strike="noStrike">
                <a:solidFill>
                  <a:srgbClr val="dad1e6"/>
                </a:solidFill>
                <a:latin typeface="Fira Sans"/>
                <a:ea typeface="Fira Sans"/>
              </a:rPr>
              <a:t>The web app is a responsive design that is optimized for different screen sizes. Anyone with access to the internet and a device can easily access the web app.</a:t>
            </a:r>
            <a:endParaRPr b="0" lang="en-IN" sz="16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Shape 0"/>
          <p:cNvSpPr/>
          <p:nvPr/>
        </p:nvSpPr>
        <p:spPr>
          <a:xfrm>
            <a:off x="0" y="0"/>
            <a:ext cx="14630040" cy="8229240"/>
          </a:xfrm>
          <a:prstGeom prst="rect">
            <a:avLst/>
          </a:prstGeom>
          <a:solidFill>
            <a:srgbClr val="110c17"/>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7" name="Shape 1"/>
          <p:cNvSpPr/>
          <p:nvPr/>
        </p:nvSpPr>
        <p:spPr>
          <a:xfrm>
            <a:off x="0" y="0"/>
            <a:ext cx="14630040" cy="8229240"/>
          </a:xfrm>
          <a:prstGeom prst="rect">
            <a:avLst/>
          </a:prstGeom>
          <a:solidFill>
            <a:srgbClr val="24163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8" name="Text 2"/>
          <p:cNvSpPr/>
          <p:nvPr/>
        </p:nvSpPr>
        <p:spPr>
          <a:xfrm>
            <a:off x="2696400" y="536040"/>
            <a:ext cx="5120280" cy="607320"/>
          </a:xfrm>
          <a:prstGeom prst="rect">
            <a:avLst/>
          </a:prstGeom>
          <a:noFill/>
          <a:ln w="0">
            <a:noFill/>
          </a:ln>
        </p:spPr>
        <p:style>
          <a:lnRef idx="0"/>
          <a:fillRef idx="0"/>
          <a:effectRef idx="0"/>
          <a:fontRef idx="minor"/>
        </p:style>
        <p:txBody>
          <a:bodyPr wrap="none" lIns="90000" rIns="90000" tIns="45000" bIns="45000" anchor="t">
            <a:noAutofit/>
          </a:bodyPr>
          <a:p>
            <a:pPr>
              <a:lnSpc>
                <a:spcPts val="4785"/>
              </a:lnSpc>
              <a:tabLst>
                <a:tab algn="l" pos="0"/>
              </a:tabLst>
            </a:pPr>
            <a:r>
              <a:rPr b="1" lang="en-US" sz="3830" spc="-1" strike="noStrike">
                <a:solidFill>
                  <a:srgbClr val="ff726d"/>
                </a:solidFill>
                <a:latin typeface="Inconsolata"/>
                <a:ea typeface="Inconsolata"/>
              </a:rPr>
              <a:t>Deploying the web app</a:t>
            </a:r>
            <a:endParaRPr b="0" lang="en-IN" sz="3830" spc="-1" strike="noStrike">
              <a:solidFill>
                <a:srgbClr val="000000"/>
              </a:solidFill>
              <a:latin typeface="Arial"/>
            </a:endParaRPr>
          </a:p>
        </p:txBody>
      </p:sp>
      <p:sp>
        <p:nvSpPr>
          <p:cNvPr id="109" name="Text 3"/>
          <p:cNvSpPr/>
          <p:nvPr/>
        </p:nvSpPr>
        <p:spPr>
          <a:xfrm>
            <a:off x="2696400" y="1532520"/>
            <a:ext cx="9236880" cy="621720"/>
          </a:xfrm>
          <a:prstGeom prst="rect">
            <a:avLst/>
          </a:prstGeom>
          <a:noFill/>
          <a:ln w="0">
            <a:noFill/>
          </a:ln>
        </p:spPr>
        <p:style>
          <a:lnRef idx="0"/>
          <a:fillRef idx="0"/>
          <a:effectRef idx="0"/>
          <a:fontRef idx="minor"/>
        </p:style>
        <p:txBody>
          <a:bodyPr lIns="90000" rIns="90000" tIns="45000" bIns="45000" anchor="t">
            <a:noAutofit/>
          </a:bodyPr>
          <a:p>
            <a:pPr>
              <a:lnSpc>
                <a:spcPts val="2449"/>
              </a:lnSpc>
              <a:tabLst>
                <a:tab algn="l" pos="0"/>
              </a:tabLst>
            </a:pPr>
            <a:r>
              <a:rPr b="0" lang="en-US" sz="1530" spc="-1" strike="noStrike">
                <a:solidFill>
                  <a:srgbClr val="dad1e6"/>
                </a:solidFill>
                <a:latin typeface="Fira Sans"/>
                <a:ea typeface="Fira Sans"/>
              </a:rPr>
              <a:t>We can use Streamlit to deploy the web app so that anyone with an internet connection can use it. We can deploy the web app on cloud platforms such as Azure, AWS, or GCP.</a:t>
            </a:r>
            <a:endParaRPr b="0" lang="en-IN" sz="1530" spc="-1" strike="noStrike">
              <a:solidFill>
                <a:srgbClr val="000000"/>
              </a:solidFill>
              <a:latin typeface="Arial"/>
            </a:endParaRPr>
          </a:p>
        </p:txBody>
      </p:sp>
      <p:sp>
        <p:nvSpPr>
          <p:cNvPr id="110" name="Shape 4"/>
          <p:cNvSpPr/>
          <p:nvPr/>
        </p:nvSpPr>
        <p:spPr>
          <a:xfrm>
            <a:off x="2980440" y="2373120"/>
            <a:ext cx="14760" cy="5320080"/>
          </a:xfrm>
          <a:prstGeom prst="rect">
            <a:avLst/>
          </a:prstGeom>
          <a:solidFill>
            <a:srgbClr val="ff6680"/>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1" name="Shape 5"/>
          <p:cNvSpPr/>
          <p:nvPr/>
        </p:nvSpPr>
        <p:spPr>
          <a:xfrm>
            <a:off x="3206880" y="2736000"/>
            <a:ext cx="680040" cy="14760"/>
          </a:xfrm>
          <a:prstGeom prst="rect">
            <a:avLst/>
          </a:prstGeom>
          <a:solidFill>
            <a:srgbClr val="ff6680"/>
          </a:solidFill>
          <a:ln w="0">
            <a:noFill/>
          </a:ln>
        </p:spPr>
        <p:style>
          <a:lnRef idx="0"/>
          <a:fillRef idx="0"/>
          <a:effectRef idx="0"/>
          <a:fontRef idx="minor"/>
        </p:style>
        <p:txBody>
          <a:bodyPr lIns="90000" rIns="90000" tIns="-29880" bIns="-29880" anchor="t">
            <a:noAutofit/>
          </a:bodyPr>
          <a:p>
            <a:endParaRPr b="0" lang="en-IN" sz="1800" spc="-1" strike="noStrike">
              <a:solidFill>
                <a:srgbClr val="000000"/>
              </a:solidFill>
              <a:latin typeface="Arial"/>
            </a:endParaRPr>
          </a:p>
        </p:txBody>
      </p:sp>
      <p:sp>
        <p:nvSpPr>
          <p:cNvPr id="112" name="Shape 6"/>
          <p:cNvSpPr/>
          <p:nvPr/>
        </p:nvSpPr>
        <p:spPr>
          <a:xfrm>
            <a:off x="2769480" y="2525040"/>
            <a:ext cx="437040" cy="437040"/>
          </a:xfrm>
          <a:prstGeom prst="roundRect">
            <a:avLst>
              <a:gd name="adj" fmla="val 13333"/>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13" name="Text 7"/>
          <p:cNvSpPr/>
          <p:nvPr/>
        </p:nvSpPr>
        <p:spPr>
          <a:xfrm>
            <a:off x="2915640" y="2561400"/>
            <a:ext cx="144360" cy="364320"/>
          </a:xfrm>
          <a:prstGeom prst="rect">
            <a:avLst/>
          </a:prstGeom>
          <a:noFill/>
          <a:ln w="0">
            <a:noFill/>
          </a:ln>
        </p:spPr>
        <p:style>
          <a:lnRef idx="0"/>
          <a:fillRef idx="0"/>
          <a:effectRef idx="0"/>
          <a:fontRef idx="minor"/>
        </p:style>
        <p:txBody>
          <a:bodyPr wrap="none" lIns="90000" rIns="90000" tIns="45000" bIns="45000" anchor="t">
            <a:noAutofit/>
          </a:bodyPr>
          <a:p>
            <a:pPr algn="ctr">
              <a:lnSpc>
                <a:spcPts val="2871"/>
              </a:lnSpc>
              <a:tabLst>
                <a:tab algn="l" pos="0"/>
              </a:tabLst>
            </a:pPr>
            <a:r>
              <a:rPr b="1" lang="en-US" sz="2300" spc="-1" strike="noStrike">
                <a:solidFill>
                  <a:srgbClr val="ff726d"/>
                </a:solidFill>
                <a:latin typeface="Inconsolata"/>
                <a:ea typeface="Inconsolata"/>
              </a:rPr>
              <a:t>1</a:t>
            </a:r>
            <a:endParaRPr b="0" lang="en-IN" sz="2300" spc="-1" strike="noStrike">
              <a:solidFill>
                <a:srgbClr val="000000"/>
              </a:solidFill>
              <a:latin typeface="Arial"/>
            </a:endParaRPr>
          </a:p>
        </p:txBody>
      </p:sp>
      <p:sp>
        <p:nvSpPr>
          <p:cNvPr id="114" name="Text 8"/>
          <p:cNvSpPr/>
          <p:nvPr/>
        </p:nvSpPr>
        <p:spPr>
          <a:xfrm>
            <a:off x="4057920" y="2567520"/>
            <a:ext cx="1944360" cy="303480"/>
          </a:xfrm>
          <a:prstGeom prst="rect">
            <a:avLst/>
          </a:prstGeom>
          <a:noFill/>
          <a:ln w="0">
            <a:noFill/>
          </a:ln>
        </p:spPr>
        <p:style>
          <a:lnRef idx="0"/>
          <a:fillRef idx="0"/>
          <a:effectRef idx="0"/>
          <a:fontRef idx="minor"/>
        </p:style>
        <p:txBody>
          <a:bodyPr wrap="none" lIns="90000" rIns="90000" tIns="45000" bIns="45000" anchor="t">
            <a:noAutofit/>
          </a:bodyPr>
          <a:p>
            <a:pPr>
              <a:lnSpc>
                <a:spcPts val="2392"/>
              </a:lnSpc>
              <a:tabLst>
                <a:tab algn="l" pos="0"/>
              </a:tabLst>
            </a:pPr>
            <a:r>
              <a:rPr b="1" lang="en-US" sz="1920" spc="-1" strike="noStrike">
                <a:solidFill>
                  <a:srgbClr val="ff726d"/>
                </a:solidFill>
                <a:latin typeface="Inconsolata"/>
                <a:ea typeface="Inconsolata"/>
              </a:rPr>
              <a:t>Azure</a:t>
            </a:r>
            <a:endParaRPr b="0" lang="en-IN" sz="1920" spc="-1" strike="noStrike">
              <a:solidFill>
                <a:srgbClr val="000000"/>
              </a:solidFill>
              <a:latin typeface="Arial"/>
            </a:endParaRPr>
          </a:p>
        </p:txBody>
      </p:sp>
      <p:sp>
        <p:nvSpPr>
          <p:cNvPr id="115" name="Text 9"/>
          <p:cNvSpPr/>
          <p:nvPr/>
        </p:nvSpPr>
        <p:spPr>
          <a:xfrm>
            <a:off x="4057920" y="3065760"/>
            <a:ext cx="7875720" cy="621720"/>
          </a:xfrm>
          <a:prstGeom prst="rect">
            <a:avLst/>
          </a:prstGeom>
          <a:noFill/>
          <a:ln w="0">
            <a:noFill/>
          </a:ln>
        </p:spPr>
        <p:style>
          <a:lnRef idx="0"/>
          <a:fillRef idx="0"/>
          <a:effectRef idx="0"/>
          <a:fontRef idx="minor"/>
        </p:style>
        <p:txBody>
          <a:bodyPr lIns="90000" rIns="90000" tIns="45000" bIns="45000" anchor="t">
            <a:noAutofit/>
          </a:bodyPr>
          <a:p>
            <a:pPr>
              <a:lnSpc>
                <a:spcPts val="2449"/>
              </a:lnSpc>
              <a:tabLst>
                <a:tab algn="l" pos="0"/>
              </a:tabLst>
            </a:pPr>
            <a:r>
              <a:rPr b="0" lang="en-US" sz="1530" spc="-1" strike="noStrike">
                <a:solidFill>
                  <a:srgbClr val="dad1e6"/>
                </a:solidFill>
                <a:latin typeface="Fira Sans"/>
                <a:ea typeface="Fira Sans"/>
              </a:rPr>
              <a:t>Deploying the web app on the Azure cloud platform provides us with multiple scalable options so our app can adapt to demand.</a:t>
            </a:r>
            <a:endParaRPr b="0" lang="en-IN" sz="1530" spc="-1" strike="noStrike">
              <a:solidFill>
                <a:srgbClr val="000000"/>
              </a:solidFill>
              <a:latin typeface="Arial"/>
            </a:endParaRPr>
          </a:p>
        </p:txBody>
      </p:sp>
      <p:sp>
        <p:nvSpPr>
          <p:cNvPr id="116" name="Shape 10"/>
          <p:cNvSpPr/>
          <p:nvPr/>
        </p:nvSpPr>
        <p:spPr>
          <a:xfrm>
            <a:off x="3206880" y="4486320"/>
            <a:ext cx="680040" cy="14760"/>
          </a:xfrm>
          <a:prstGeom prst="rect">
            <a:avLst/>
          </a:prstGeom>
          <a:solidFill>
            <a:srgbClr val="ff6680"/>
          </a:solidFill>
          <a:ln w="0">
            <a:noFill/>
          </a:ln>
        </p:spPr>
        <p:style>
          <a:lnRef idx="0"/>
          <a:fillRef idx="0"/>
          <a:effectRef idx="0"/>
          <a:fontRef idx="minor"/>
        </p:style>
        <p:txBody>
          <a:bodyPr lIns="90000" rIns="90000" tIns="-29880" bIns="-29880" anchor="t">
            <a:noAutofit/>
          </a:bodyPr>
          <a:p>
            <a:endParaRPr b="0" lang="en-IN" sz="1800" spc="-1" strike="noStrike">
              <a:solidFill>
                <a:srgbClr val="000000"/>
              </a:solidFill>
              <a:latin typeface="Arial"/>
            </a:endParaRPr>
          </a:p>
        </p:txBody>
      </p:sp>
      <p:sp>
        <p:nvSpPr>
          <p:cNvPr id="117" name="Shape 11"/>
          <p:cNvSpPr/>
          <p:nvPr/>
        </p:nvSpPr>
        <p:spPr>
          <a:xfrm>
            <a:off x="2769480" y="4275000"/>
            <a:ext cx="437040" cy="437040"/>
          </a:xfrm>
          <a:prstGeom prst="roundRect">
            <a:avLst>
              <a:gd name="adj" fmla="val 13333"/>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18" name="Text 12"/>
          <p:cNvSpPr/>
          <p:nvPr/>
        </p:nvSpPr>
        <p:spPr>
          <a:xfrm>
            <a:off x="2915640" y="4311720"/>
            <a:ext cx="144360" cy="364320"/>
          </a:xfrm>
          <a:prstGeom prst="rect">
            <a:avLst/>
          </a:prstGeom>
          <a:noFill/>
          <a:ln w="0">
            <a:noFill/>
          </a:ln>
        </p:spPr>
        <p:style>
          <a:lnRef idx="0"/>
          <a:fillRef idx="0"/>
          <a:effectRef idx="0"/>
          <a:fontRef idx="minor"/>
        </p:style>
        <p:txBody>
          <a:bodyPr wrap="none" lIns="90000" rIns="90000" tIns="45000" bIns="45000" anchor="t">
            <a:noAutofit/>
          </a:bodyPr>
          <a:p>
            <a:pPr algn="ctr">
              <a:lnSpc>
                <a:spcPts val="2871"/>
              </a:lnSpc>
              <a:tabLst>
                <a:tab algn="l" pos="0"/>
              </a:tabLst>
            </a:pPr>
            <a:r>
              <a:rPr b="1" lang="en-US" sz="2300" spc="-1" strike="noStrike">
                <a:solidFill>
                  <a:srgbClr val="ff726d"/>
                </a:solidFill>
                <a:latin typeface="Inconsolata"/>
                <a:ea typeface="Inconsolata"/>
              </a:rPr>
              <a:t>2</a:t>
            </a:r>
            <a:endParaRPr b="0" lang="en-IN" sz="2300" spc="-1" strike="noStrike">
              <a:solidFill>
                <a:srgbClr val="000000"/>
              </a:solidFill>
              <a:latin typeface="Arial"/>
            </a:endParaRPr>
          </a:p>
        </p:txBody>
      </p:sp>
      <p:sp>
        <p:nvSpPr>
          <p:cNvPr id="119" name="Text 13"/>
          <p:cNvSpPr/>
          <p:nvPr/>
        </p:nvSpPr>
        <p:spPr>
          <a:xfrm>
            <a:off x="4057920" y="4317840"/>
            <a:ext cx="1944360" cy="303480"/>
          </a:xfrm>
          <a:prstGeom prst="rect">
            <a:avLst/>
          </a:prstGeom>
          <a:noFill/>
          <a:ln w="0">
            <a:noFill/>
          </a:ln>
        </p:spPr>
        <p:style>
          <a:lnRef idx="0"/>
          <a:fillRef idx="0"/>
          <a:effectRef idx="0"/>
          <a:fontRef idx="minor"/>
        </p:style>
        <p:txBody>
          <a:bodyPr wrap="none" lIns="90000" rIns="90000" tIns="45000" bIns="45000" anchor="t">
            <a:noAutofit/>
          </a:bodyPr>
          <a:p>
            <a:pPr>
              <a:lnSpc>
                <a:spcPts val="2392"/>
              </a:lnSpc>
              <a:tabLst>
                <a:tab algn="l" pos="0"/>
              </a:tabLst>
            </a:pPr>
            <a:r>
              <a:rPr b="1" lang="en-US" sz="1920" spc="-1" strike="noStrike">
                <a:solidFill>
                  <a:srgbClr val="ff726d"/>
                </a:solidFill>
                <a:latin typeface="Inconsolata"/>
                <a:ea typeface="Inconsolata"/>
              </a:rPr>
              <a:t>AWS</a:t>
            </a:r>
            <a:endParaRPr b="0" lang="en-IN" sz="1920" spc="-1" strike="noStrike">
              <a:solidFill>
                <a:srgbClr val="000000"/>
              </a:solidFill>
              <a:latin typeface="Arial"/>
            </a:endParaRPr>
          </a:p>
        </p:txBody>
      </p:sp>
      <p:sp>
        <p:nvSpPr>
          <p:cNvPr id="120" name="Text 14"/>
          <p:cNvSpPr/>
          <p:nvPr/>
        </p:nvSpPr>
        <p:spPr>
          <a:xfrm>
            <a:off x="4057920" y="4816080"/>
            <a:ext cx="7875720" cy="621720"/>
          </a:xfrm>
          <a:prstGeom prst="rect">
            <a:avLst/>
          </a:prstGeom>
          <a:noFill/>
          <a:ln w="0">
            <a:noFill/>
          </a:ln>
        </p:spPr>
        <p:style>
          <a:lnRef idx="0"/>
          <a:fillRef idx="0"/>
          <a:effectRef idx="0"/>
          <a:fontRef idx="minor"/>
        </p:style>
        <p:txBody>
          <a:bodyPr lIns="90000" rIns="90000" tIns="45000" bIns="45000" anchor="t">
            <a:noAutofit/>
          </a:bodyPr>
          <a:p>
            <a:pPr>
              <a:lnSpc>
                <a:spcPts val="2449"/>
              </a:lnSpc>
              <a:tabLst>
                <a:tab algn="l" pos="0"/>
              </a:tabLst>
            </a:pPr>
            <a:r>
              <a:rPr b="0" lang="en-US" sz="1530" spc="-1" strike="noStrike">
                <a:solidFill>
                  <a:srgbClr val="dad1e6"/>
                </a:solidFill>
                <a:latin typeface="Fira Sans"/>
                <a:ea typeface="Fira Sans"/>
              </a:rPr>
              <a:t>Amazon web services are known for their reliability and scalability; deploying our app on AWS ensures that our app is always up and running even during high traffic times.</a:t>
            </a:r>
            <a:endParaRPr b="0" lang="en-IN" sz="1530" spc="-1" strike="noStrike">
              <a:solidFill>
                <a:srgbClr val="000000"/>
              </a:solidFill>
              <a:latin typeface="Arial"/>
            </a:endParaRPr>
          </a:p>
        </p:txBody>
      </p:sp>
      <p:sp>
        <p:nvSpPr>
          <p:cNvPr id="121" name="Shape 15"/>
          <p:cNvSpPr/>
          <p:nvPr/>
        </p:nvSpPr>
        <p:spPr>
          <a:xfrm>
            <a:off x="3206880" y="6236280"/>
            <a:ext cx="680040" cy="14760"/>
          </a:xfrm>
          <a:prstGeom prst="rect">
            <a:avLst/>
          </a:prstGeom>
          <a:solidFill>
            <a:srgbClr val="ff6680"/>
          </a:solidFill>
          <a:ln w="0">
            <a:noFill/>
          </a:ln>
        </p:spPr>
        <p:style>
          <a:lnRef idx="0"/>
          <a:fillRef idx="0"/>
          <a:effectRef idx="0"/>
          <a:fontRef idx="minor"/>
        </p:style>
        <p:txBody>
          <a:bodyPr lIns="90000" rIns="90000" tIns="-29880" bIns="-29880" anchor="t">
            <a:noAutofit/>
          </a:bodyPr>
          <a:p>
            <a:endParaRPr b="0" lang="en-IN" sz="1800" spc="-1" strike="noStrike">
              <a:solidFill>
                <a:srgbClr val="000000"/>
              </a:solidFill>
              <a:latin typeface="Arial"/>
            </a:endParaRPr>
          </a:p>
        </p:txBody>
      </p:sp>
      <p:sp>
        <p:nvSpPr>
          <p:cNvPr id="122" name="Shape 16"/>
          <p:cNvSpPr/>
          <p:nvPr/>
        </p:nvSpPr>
        <p:spPr>
          <a:xfrm>
            <a:off x="2769480" y="6025320"/>
            <a:ext cx="437040" cy="437040"/>
          </a:xfrm>
          <a:prstGeom prst="roundRect">
            <a:avLst>
              <a:gd name="adj" fmla="val 13333"/>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3" name="Text 17"/>
          <p:cNvSpPr/>
          <p:nvPr/>
        </p:nvSpPr>
        <p:spPr>
          <a:xfrm>
            <a:off x="2915640" y="6061680"/>
            <a:ext cx="144360" cy="364320"/>
          </a:xfrm>
          <a:prstGeom prst="rect">
            <a:avLst/>
          </a:prstGeom>
          <a:noFill/>
          <a:ln w="0">
            <a:noFill/>
          </a:ln>
        </p:spPr>
        <p:style>
          <a:lnRef idx="0"/>
          <a:fillRef idx="0"/>
          <a:effectRef idx="0"/>
          <a:fontRef idx="minor"/>
        </p:style>
        <p:txBody>
          <a:bodyPr wrap="none" lIns="90000" rIns="90000" tIns="45000" bIns="45000" anchor="t">
            <a:noAutofit/>
          </a:bodyPr>
          <a:p>
            <a:pPr algn="ctr">
              <a:lnSpc>
                <a:spcPts val="2871"/>
              </a:lnSpc>
              <a:tabLst>
                <a:tab algn="l" pos="0"/>
              </a:tabLst>
            </a:pPr>
            <a:r>
              <a:rPr b="1" lang="en-US" sz="2300" spc="-1" strike="noStrike">
                <a:solidFill>
                  <a:srgbClr val="ff726d"/>
                </a:solidFill>
                <a:latin typeface="Inconsolata"/>
                <a:ea typeface="Inconsolata"/>
              </a:rPr>
              <a:t>3</a:t>
            </a:r>
            <a:endParaRPr b="0" lang="en-IN" sz="2300" spc="-1" strike="noStrike">
              <a:solidFill>
                <a:srgbClr val="000000"/>
              </a:solidFill>
              <a:latin typeface="Arial"/>
            </a:endParaRPr>
          </a:p>
        </p:txBody>
      </p:sp>
      <p:sp>
        <p:nvSpPr>
          <p:cNvPr id="124" name="Text 18"/>
          <p:cNvSpPr/>
          <p:nvPr/>
        </p:nvSpPr>
        <p:spPr>
          <a:xfrm>
            <a:off x="4057920" y="6067800"/>
            <a:ext cx="1944360" cy="303480"/>
          </a:xfrm>
          <a:prstGeom prst="rect">
            <a:avLst/>
          </a:prstGeom>
          <a:noFill/>
          <a:ln w="0">
            <a:noFill/>
          </a:ln>
        </p:spPr>
        <p:style>
          <a:lnRef idx="0"/>
          <a:fillRef idx="0"/>
          <a:effectRef idx="0"/>
          <a:fontRef idx="minor"/>
        </p:style>
        <p:txBody>
          <a:bodyPr wrap="none" lIns="90000" rIns="90000" tIns="45000" bIns="45000" anchor="t">
            <a:noAutofit/>
          </a:bodyPr>
          <a:p>
            <a:pPr>
              <a:lnSpc>
                <a:spcPts val="2392"/>
              </a:lnSpc>
              <a:tabLst>
                <a:tab algn="l" pos="0"/>
              </a:tabLst>
            </a:pPr>
            <a:r>
              <a:rPr b="1" lang="en-US" sz="1920" spc="-1" strike="noStrike">
                <a:solidFill>
                  <a:srgbClr val="ff726d"/>
                </a:solidFill>
                <a:latin typeface="Inconsolata"/>
                <a:ea typeface="Inconsolata"/>
              </a:rPr>
              <a:t>GCP</a:t>
            </a:r>
            <a:endParaRPr b="0" lang="en-IN" sz="1920" spc="-1" strike="noStrike">
              <a:solidFill>
                <a:srgbClr val="000000"/>
              </a:solidFill>
              <a:latin typeface="Arial"/>
            </a:endParaRPr>
          </a:p>
        </p:txBody>
      </p:sp>
      <p:sp>
        <p:nvSpPr>
          <p:cNvPr id="125" name="Text 19"/>
          <p:cNvSpPr/>
          <p:nvPr/>
        </p:nvSpPr>
        <p:spPr>
          <a:xfrm>
            <a:off x="4057920" y="6566040"/>
            <a:ext cx="7875720" cy="932760"/>
          </a:xfrm>
          <a:prstGeom prst="rect">
            <a:avLst/>
          </a:prstGeom>
          <a:noFill/>
          <a:ln w="0">
            <a:noFill/>
          </a:ln>
        </p:spPr>
        <p:style>
          <a:lnRef idx="0"/>
          <a:fillRef idx="0"/>
          <a:effectRef idx="0"/>
          <a:fontRef idx="minor"/>
        </p:style>
        <p:txBody>
          <a:bodyPr lIns="90000" rIns="90000" tIns="45000" bIns="45000" anchor="t">
            <a:noAutofit/>
          </a:bodyPr>
          <a:p>
            <a:pPr>
              <a:lnSpc>
                <a:spcPts val="2449"/>
              </a:lnSpc>
              <a:tabLst>
                <a:tab algn="l" pos="0"/>
              </a:tabLst>
            </a:pPr>
            <a:r>
              <a:rPr b="0" lang="en-US" sz="1530" spc="-1" strike="noStrike">
                <a:solidFill>
                  <a:srgbClr val="dad1e6"/>
                </a:solidFill>
                <a:latin typeface="Fira Sans"/>
                <a:ea typeface="Fira Sans"/>
              </a:rPr>
              <a:t>The Google Cloud Platform offers multiple service packs, enabling us with a superior infrastructure to sustain our web app based on our present needs while having access to future enhancements to your cloud app</a:t>
            </a:r>
            <a:endParaRPr b="0" lang="en-IN" sz="15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Shape 0"/>
          <p:cNvSpPr/>
          <p:nvPr/>
        </p:nvSpPr>
        <p:spPr>
          <a:xfrm>
            <a:off x="0" y="0"/>
            <a:ext cx="14630040" cy="8229240"/>
          </a:xfrm>
          <a:prstGeom prst="rect">
            <a:avLst/>
          </a:prstGeom>
          <a:solidFill>
            <a:srgbClr val="110c17"/>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7" name="Shape 1"/>
          <p:cNvSpPr/>
          <p:nvPr/>
        </p:nvSpPr>
        <p:spPr>
          <a:xfrm>
            <a:off x="0" y="0"/>
            <a:ext cx="14630040" cy="8229240"/>
          </a:xfrm>
          <a:prstGeom prst="rect">
            <a:avLst/>
          </a:prstGeom>
          <a:solidFill>
            <a:srgbClr val="241631"/>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8" name="Text 2"/>
          <p:cNvSpPr/>
          <p:nvPr/>
        </p:nvSpPr>
        <p:spPr>
          <a:xfrm>
            <a:off x="6146640" y="1047240"/>
            <a:ext cx="7823160" cy="1100160"/>
          </a:xfrm>
          <a:prstGeom prst="rect">
            <a:avLst/>
          </a:prstGeom>
          <a:noFill/>
          <a:ln w="0">
            <a:noFill/>
          </a:ln>
        </p:spPr>
        <p:style>
          <a:lnRef idx="0"/>
          <a:fillRef idx="0"/>
          <a:effectRef idx="0"/>
          <a:fontRef idx="minor"/>
        </p:style>
        <p:txBody>
          <a:bodyPr lIns="90000" rIns="90000" tIns="45000" bIns="45000" anchor="t">
            <a:noAutofit/>
          </a:bodyPr>
          <a:p>
            <a:pPr>
              <a:lnSpc>
                <a:spcPts val="4331"/>
              </a:lnSpc>
              <a:tabLst>
                <a:tab algn="l" pos="0"/>
              </a:tabLst>
            </a:pPr>
            <a:r>
              <a:rPr b="1" lang="en-US" sz="3459" spc="-1" strike="noStrike">
                <a:solidFill>
                  <a:srgbClr val="ff726d"/>
                </a:solidFill>
                <a:latin typeface="Inconsolata"/>
                <a:ea typeface="Inconsolata"/>
              </a:rPr>
              <a:t>Conclusion and potential future applications</a:t>
            </a:r>
            <a:endParaRPr b="0" lang="en-IN" sz="3459" spc="-1" strike="noStrike">
              <a:solidFill>
                <a:srgbClr val="000000"/>
              </a:solidFill>
              <a:latin typeface="Arial"/>
            </a:endParaRPr>
          </a:p>
        </p:txBody>
      </p:sp>
      <p:sp>
        <p:nvSpPr>
          <p:cNvPr id="129" name="Text 3"/>
          <p:cNvSpPr/>
          <p:nvPr/>
        </p:nvSpPr>
        <p:spPr>
          <a:xfrm>
            <a:off x="6146640" y="2411640"/>
            <a:ext cx="7823160" cy="1408320"/>
          </a:xfrm>
          <a:prstGeom prst="rect">
            <a:avLst/>
          </a:prstGeom>
          <a:noFill/>
          <a:ln w="0">
            <a:noFill/>
          </a:ln>
        </p:spPr>
        <p:style>
          <a:lnRef idx="0"/>
          <a:fillRef idx="0"/>
          <a:effectRef idx="0"/>
          <a:fontRef idx="minor"/>
        </p:style>
        <p:txBody>
          <a:bodyPr lIns="90000" rIns="90000" tIns="45000" bIns="45000" anchor="t">
            <a:noAutofit/>
          </a:bodyPr>
          <a:p>
            <a:pPr>
              <a:lnSpc>
                <a:spcPts val="2217"/>
              </a:lnSpc>
              <a:tabLst>
                <a:tab algn="l" pos="0"/>
              </a:tabLst>
            </a:pPr>
            <a:r>
              <a:rPr b="0" lang="en-US" sz="1390" spc="-1" strike="noStrike">
                <a:solidFill>
                  <a:srgbClr val="dad1e6"/>
                </a:solidFill>
                <a:latin typeface="Fira Sans"/>
                <a:ea typeface="Fira Sans"/>
              </a:rPr>
              <a:t>Machine learning allows us to predict diseases that are challenging to detect early on. With the power of Streamlit, we can create a user-friendly web app that can assist in the healthcare industry. This tool can speed up the process of early detection and improve the quality of life of the patient. There are a lot of potential applications for future use such as predicting various types of cancer, diseases caused by drug and substance addiction, etc.</a:t>
            </a:r>
            <a:endParaRPr b="0" lang="en-IN" sz="1390" spc="-1" strike="noStrike">
              <a:solidFill>
                <a:srgbClr val="000000"/>
              </a:solidFill>
              <a:latin typeface="Arial"/>
            </a:endParaRPr>
          </a:p>
        </p:txBody>
      </p:sp>
      <p:sp>
        <p:nvSpPr>
          <p:cNvPr id="130" name="Shape 4"/>
          <p:cNvSpPr/>
          <p:nvPr/>
        </p:nvSpPr>
        <p:spPr>
          <a:xfrm>
            <a:off x="6146640" y="4155480"/>
            <a:ext cx="395640" cy="395640"/>
          </a:xfrm>
          <a:prstGeom prst="roundRect">
            <a:avLst>
              <a:gd name="adj" fmla="val 13334"/>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1" name="Text 5"/>
          <p:cNvSpPr/>
          <p:nvPr/>
        </p:nvSpPr>
        <p:spPr>
          <a:xfrm>
            <a:off x="6275880" y="4188600"/>
            <a:ext cx="136800" cy="329760"/>
          </a:xfrm>
          <a:prstGeom prst="rect">
            <a:avLst/>
          </a:prstGeom>
          <a:noFill/>
          <a:ln w="0">
            <a:noFill/>
          </a:ln>
        </p:spPr>
        <p:style>
          <a:lnRef idx="0"/>
          <a:fillRef idx="0"/>
          <a:effectRef idx="0"/>
          <a:fontRef idx="minor"/>
        </p:style>
        <p:txBody>
          <a:bodyPr wrap="none" lIns="90000" rIns="90000" tIns="45000" bIns="45000" anchor="t">
            <a:noAutofit/>
          </a:bodyPr>
          <a:p>
            <a:pPr algn="ctr">
              <a:lnSpc>
                <a:spcPts val="2599"/>
              </a:lnSpc>
              <a:tabLst>
                <a:tab algn="l" pos="0"/>
              </a:tabLst>
            </a:pPr>
            <a:r>
              <a:rPr b="1" lang="en-US" sz="2080" spc="-1" strike="noStrike">
                <a:solidFill>
                  <a:srgbClr val="ff726d"/>
                </a:solidFill>
                <a:latin typeface="Inconsolata"/>
                <a:ea typeface="Inconsolata"/>
              </a:rPr>
              <a:t>1</a:t>
            </a:r>
            <a:endParaRPr b="0" lang="en-IN" sz="2080" spc="-1" strike="noStrike">
              <a:solidFill>
                <a:srgbClr val="000000"/>
              </a:solidFill>
              <a:latin typeface="Arial"/>
            </a:endParaRPr>
          </a:p>
        </p:txBody>
      </p:sp>
      <p:sp>
        <p:nvSpPr>
          <p:cNvPr id="132" name="Text 6"/>
          <p:cNvSpPr/>
          <p:nvPr/>
        </p:nvSpPr>
        <p:spPr>
          <a:xfrm>
            <a:off x="6718680" y="4215960"/>
            <a:ext cx="1760040" cy="274680"/>
          </a:xfrm>
          <a:prstGeom prst="rect">
            <a:avLst/>
          </a:prstGeom>
          <a:noFill/>
          <a:ln w="0">
            <a:noFill/>
          </a:ln>
        </p:spPr>
        <p:style>
          <a:lnRef idx="0"/>
          <a:fillRef idx="0"/>
          <a:effectRef idx="0"/>
          <a:fontRef idx="minor"/>
        </p:style>
        <p:txBody>
          <a:bodyPr wrap="none" lIns="90000" rIns="90000" tIns="45000" bIns="45000" anchor="t">
            <a:noAutofit/>
          </a:bodyPr>
          <a:p>
            <a:pPr>
              <a:lnSpc>
                <a:spcPts val="2166"/>
              </a:lnSpc>
              <a:tabLst>
                <a:tab algn="l" pos="0"/>
              </a:tabLst>
            </a:pPr>
            <a:r>
              <a:rPr b="1" lang="en-US" sz="1729" spc="-1" strike="noStrike">
                <a:solidFill>
                  <a:srgbClr val="ff726d"/>
                </a:solidFill>
                <a:latin typeface="Inconsolata"/>
                <a:ea typeface="Inconsolata"/>
              </a:rPr>
              <a:t>Early Detection</a:t>
            </a:r>
            <a:endParaRPr b="0" lang="en-IN" sz="1729" spc="-1" strike="noStrike">
              <a:solidFill>
                <a:srgbClr val="000000"/>
              </a:solidFill>
              <a:latin typeface="Arial"/>
            </a:endParaRPr>
          </a:p>
        </p:txBody>
      </p:sp>
      <p:sp>
        <p:nvSpPr>
          <p:cNvPr id="133" name="Text 7"/>
          <p:cNvSpPr/>
          <p:nvPr/>
        </p:nvSpPr>
        <p:spPr>
          <a:xfrm>
            <a:off x="6718680" y="4667040"/>
            <a:ext cx="3251520" cy="1126440"/>
          </a:xfrm>
          <a:prstGeom prst="rect">
            <a:avLst/>
          </a:prstGeom>
          <a:noFill/>
          <a:ln w="0">
            <a:noFill/>
          </a:ln>
        </p:spPr>
        <p:style>
          <a:lnRef idx="0"/>
          <a:fillRef idx="0"/>
          <a:effectRef idx="0"/>
          <a:fontRef idx="minor"/>
        </p:style>
        <p:txBody>
          <a:bodyPr lIns="90000" rIns="90000" tIns="45000" bIns="45000" anchor="t">
            <a:noAutofit/>
          </a:bodyPr>
          <a:p>
            <a:pPr>
              <a:lnSpc>
                <a:spcPts val="2217"/>
              </a:lnSpc>
              <a:tabLst>
                <a:tab algn="l" pos="0"/>
              </a:tabLst>
            </a:pPr>
            <a:r>
              <a:rPr b="0" lang="en-US" sz="1390" spc="-1" strike="noStrike">
                <a:solidFill>
                  <a:srgbClr val="dad1e6"/>
                </a:solidFill>
                <a:latin typeface="Fira Sans"/>
                <a:ea typeface="Fira Sans"/>
              </a:rPr>
              <a:t>Early prediction of diseases is very crucial, which makes this tool an essential application for the healthcare industry.</a:t>
            </a:r>
            <a:endParaRPr b="0" lang="en-IN" sz="1390" spc="-1" strike="noStrike">
              <a:solidFill>
                <a:srgbClr val="000000"/>
              </a:solidFill>
              <a:latin typeface="Arial"/>
            </a:endParaRPr>
          </a:p>
        </p:txBody>
      </p:sp>
      <p:sp>
        <p:nvSpPr>
          <p:cNvPr id="134" name="Shape 8"/>
          <p:cNvSpPr/>
          <p:nvPr/>
        </p:nvSpPr>
        <p:spPr>
          <a:xfrm>
            <a:off x="10146240" y="4155480"/>
            <a:ext cx="395640" cy="395640"/>
          </a:xfrm>
          <a:prstGeom prst="roundRect">
            <a:avLst>
              <a:gd name="adj" fmla="val 13334"/>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5" name="Text 9"/>
          <p:cNvSpPr/>
          <p:nvPr/>
        </p:nvSpPr>
        <p:spPr>
          <a:xfrm>
            <a:off x="10275840" y="4188600"/>
            <a:ext cx="136800" cy="329760"/>
          </a:xfrm>
          <a:prstGeom prst="rect">
            <a:avLst/>
          </a:prstGeom>
          <a:noFill/>
          <a:ln w="0">
            <a:noFill/>
          </a:ln>
        </p:spPr>
        <p:style>
          <a:lnRef idx="0"/>
          <a:fillRef idx="0"/>
          <a:effectRef idx="0"/>
          <a:fontRef idx="minor"/>
        </p:style>
        <p:txBody>
          <a:bodyPr wrap="none" lIns="90000" rIns="90000" tIns="45000" bIns="45000" anchor="t">
            <a:noAutofit/>
          </a:bodyPr>
          <a:p>
            <a:pPr algn="ctr">
              <a:lnSpc>
                <a:spcPts val="2599"/>
              </a:lnSpc>
              <a:tabLst>
                <a:tab algn="l" pos="0"/>
              </a:tabLst>
            </a:pPr>
            <a:r>
              <a:rPr b="1" lang="en-US" sz="2080" spc="-1" strike="noStrike">
                <a:solidFill>
                  <a:srgbClr val="ff726d"/>
                </a:solidFill>
                <a:latin typeface="Inconsolata"/>
                <a:ea typeface="Inconsolata"/>
              </a:rPr>
              <a:t>2</a:t>
            </a:r>
            <a:endParaRPr b="0" lang="en-IN" sz="2080" spc="-1" strike="noStrike">
              <a:solidFill>
                <a:srgbClr val="000000"/>
              </a:solidFill>
              <a:latin typeface="Arial"/>
            </a:endParaRPr>
          </a:p>
        </p:txBody>
      </p:sp>
      <p:sp>
        <p:nvSpPr>
          <p:cNvPr id="136" name="Text 10"/>
          <p:cNvSpPr/>
          <p:nvPr/>
        </p:nvSpPr>
        <p:spPr>
          <a:xfrm>
            <a:off x="10718640" y="4215960"/>
            <a:ext cx="1760040" cy="274680"/>
          </a:xfrm>
          <a:prstGeom prst="rect">
            <a:avLst/>
          </a:prstGeom>
          <a:noFill/>
          <a:ln w="0">
            <a:noFill/>
          </a:ln>
        </p:spPr>
        <p:style>
          <a:lnRef idx="0"/>
          <a:fillRef idx="0"/>
          <a:effectRef idx="0"/>
          <a:fontRef idx="minor"/>
        </p:style>
        <p:txBody>
          <a:bodyPr wrap="none" lIns="90000" rIns="90000" tIns="45000" bIns="45000" anchor="t">
            <a:noAutofit/>
          </a:bodyPr>
          <a:p>
            <a:pPr>
              <a:lnSpc>
                <a:spcPts val="2166"/>
              </a:lnSpc>
              <a:tabLst>
                <a:tab algn="l" pos="0"/>
              </a:tabLst>
            </a:pPr>
            <a:r>
              <a:rPr b="1" lang="en-US" sz="1729" spc="-1" strike="noStrike">
                <a:solidFill>
                  <a:srgbClr val="ff726d"/>
                </a:solidFill>
                <a:latin typeface="Inconsolata"/>
                <a:ea typeface="Inconsolata"/>
              </a:rPr>
              <a:t>Accessibility</a:t>
            </a:r>
            <a:endParaRPr b="0" lang="en-IN" sz="1729" spc="-1" strike="noStrike">
              <a:solidFill>
                <a:srgbClr val="000000"/>
              </a:solidFill>
              <a:latin typeface="Arial"/>
            </a:endParaRPr>
          </a:p>
        </p:txBody>
      </p:sp>
      <p:sp>
        <p:nvSpPr>
          <p:cNvPr id="137" name="Text 11"/>
          <p:cNvSpPr/>
          <p:nvPr/>
        </p:nvSpPr>
        <p:spPr>
          <a:xfrm>
            <a:off x="10718640" y="4667040"/>
            <a:ext cx="3251520" cy="1126440"/>
          </a:xfrm>
          <a:prstGeom prst="rect">
            <a:avLst/>
          </a:prstGeom>
          <a:noFill/>
          <a:ln w="0">
            <a:noFill/>
          </a:ln>
        </p:spPr>
        <p:style>
          <a:lnRef idx="0"/>
          <a:fillRef idx="0"/>
          <a:effectRef idx="0"/>
          <a:fontRef idx="minor"/>
        </p:style>
        <p:txBody>
          <a:bodyPr lIns="90000" rIns="90000" tIns="45000" bIns="45000" anchor="t">
            <a:noAutofit/>
          </a:bodyPr>
          <a:p>
            <a:pPr>
              <a:lnSpc>
                <a:spcPts val="2217"/>
              </a:lnSpc>
              <a:tabLst>
                <a:tab algn="l" pos="0"/>
              </a:tabLst>
            </a:pPr>
            <a:r>
              <a:rPr b="0" lang="en-US" sz="1390" spc="-1" strike="noStrike">
                <a:solidFill>
                  <a:srgbClr val="dad1e6"/>
                </a:solidFill>
                <a:latin typeface="Fira Sans"/>
                <a:ea typeface="Fira Sans"/>
              </a:rPr>
              <a:t>This web app can be accessed from anywhere, making it beneficial to serve people around the world in providing better healthcare.</a:t>
            </a:r>
            <a:endParaRPr b="0" lang="en-IN" sz="1390" spc="-1" strike="noStrike">
              <a:solidFill>
                <a:srgbClr val="000000"/>
              </a:solidFill>
              <a:latin typeface="Arial"/>
            </a:endParaRPr>
          </a:p>
        </p:txBody>
      </p:sp>
      <p:sp>
        <p:nvSpPr>
          <p:cNvPr id="138" name="Shape 12"/>
          <p:cNvSpPr/>
          <p:nvPr/>
        </p:nvSpPr>
        <p:spPr>
          <a:xfrm>
            <a:off x="6146640" y="6107400"/>
            <a:ext cx="395640" cy="395640"/>
          </a:xfrm>
          <a:prstGeom prst="roundRect">
            <a:avLst>
              <a:gd name="adj" fmla="val 13334"/>
            </a:avLst>
          </a:prstGeom>
          <a:solidFill>
            <a:srgbClr val="312140"/>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9" name="Text 13"/>
          <p:cNvSpPr/>
          <p:nvPr/>
        </p:nvSpPr>
        <p:spPr>
          <a:xfrm>
            <a:off x="6275880" y="6140520"/>
            <a:ext cx="136800" cy="329760"/>
          </a:xfrm>
          <a:prstGeom prst="rect">
            <a:avLst/>
          </a:prstGeom>
          <a:noFill/>
          <a:ln w="0">
            <a:noFill/>
          </a:ln>
        </p:spPr>
        <p:style>
          <a:lnRef idx="0"/>
          <a:fillRef idx="0"/>
          <a:effectRef idx="0"/>
          <a:fontRef idx="minor"/>
        </p:style>
        <p:txBody>
          <a:bodyPr wrap="none" lIns="90000" rIns="90000" tIns="45000" bIns="45000" anchor="t">
            <a:noAutofit/>
          </a:bodyPr>
          <a:p>
            <a:pPr algn="ctr">
              <a:lnSpc>
                <a:spcPts val="2599"/>
              </a:lnSpc>
              <a:tabLst>
                <a:tab algn="l" pos="0"/>
              </a:tabLst>
            </a:pPr>
            <a:r>
              <a:rPr b="1" lang="en-US" sz="2080" spc="-1" strike="noStrike">
                <a:solidFill>
                  <a:srgbClr val="ff726d"/>
                </a:solidFill>
                <a:latin typeface="Inconsolata"/>
                <a:ea typeface="Inconsolata"/>
              </a:rPr>
              <a:t>3</a:t>
            </a:r>
            <a:endParaRPr b="0" lang="en-IN" sz="2080" spc="-1" strike="noStrike">
              <a:solidFill>
                <a:srgbClr val="000000"/>
              </a:solidFill>
              <a:latin typeface="Arial"/>
            </a:endParaRPr>
          </a:p>
        </p:txBody>
      </p:sp>
      <p:sp>
        <p:nvSpPr>
          <p:cNvPr id="140" name="Text 14"/>
          <p:cNvSpPr/>
          <p:nvPr/>
        </p:nvSpPr>
        <p:spPr>
          <a:xfrm>
            <a:off x="6718680" y="6167880"/>
            <a:ext cx="3771720" cy="274680"/>
          </a:xfrm>
          <a:prstGeom prst="rect">
            <a:avLst/>
          </a:prstGeom>
          <a:noFill/>
          <a:ln w="0">
            <a:noFill/>
          </a:ln>
        </p:spPr>
        <p:style>
          <a:lnRef idx="0"/>
          <a:fillRef idx="0"/>
          <a:effectRef idx="0"/>
          <a:fontRef idx="minor"/>
        </p:style>
        <p:txBody>
          <a:bodyPr wrap="none" lIns="90000" rIns="90000" tIns="45000" bIns="45000" anchor="t">
            <a:noAutofit/>
          </a:bodyPr>
          <a:p>
            <a:pPr>
              <a:lnSpc>
                <a:spcPts val="2166"/>
              </a:lnSpc>
              <a:tabLst>
                <a:tab algn="l" pos="0"/>
              </a:tabLst>
            </a:pPr>
            <a:r>
              <a:rPr b="1" lang="en-US" sz="1729" spc="-1" strike="noStrike">
                <a:solidFill>
                  <a:srgbClr val="ff726d"/>
                </a:solidFill>
                <a:latin typeface="Inconsolata"/>
                <a:ea typeface="Inconsolata"/>
              </a:rPr>
              <a:t>Potential for further development</a:t>
            </a:r>
            <a:endParaRPr b="0" lang="en-IN" sz="1729" spc="-1" strike="noStrike">
              <a:solidFill>
                <a:srgbClr val="000000"/>
              </a:solidFill>
              <a:latin typeface="Arial"/>
            </a:endParaRPr>
          </a:p>
        </p:txBody>
      </p:sp>
      <p:sp>
        <p:nvSpPr>
          <p:cNvPr id="141" name="Text 15"/>
          <p:cNvSpPr/>
          <p:nvPr/>
        </p:nvSpPr>
        <p:spPr>
          <a:xfrm>
            <a:off x="6718680" y="6618960"/>
            <a:ext cx="7251120" cy="563040"/>
          </a:xfrm>
          <a:prstGeom prst="rect">
            <a:avLst/>
          </a:prstGeom>
          <a:noFill/>
          <a:ln w="0">
            <a:noFill/>
          </a:ln>
        </p:spPr>
        <p:style>
          <a:lnRef idx="0"/>
          <a:fillRef idx="0"/>
          <a:effectRef idx="0"/>
          <a:fontRef idx="minor"/>
        </p:style>
        <p:txBody>
          <a:bodyPr lIns="90000" rIns="90000" tIns="45000" bIns="45000" anchor="t">
            <a:noAutofit/>
          </a:bodyPr>
          <a:p>
            <a:pPr>
              <a:lnSpc>
                <a:spcPts val="2217"/>
              </a:lnSpc>
              <a:tabLst>
                <a:tab algn="l" pos="0"/>
              </a:tabLst>
            </a:pPr>
            <a:r>
              <a:rPr b="0" lang="en-US" sz="1390" spc="-1" strike="noStrike">
                <a:solidFill>
                  <a:srgbClr val="dad1e6"/>
                </a:solidFill>
                <a:latin typeface="Fira Sans"/>
                <a:ea typeface="Fira Sans"/>
              </a:rPr>
              <a:t>This machine learning tool has phenomenal potential for further development that will benefit society in various aspects of healthcare.</a:t>
            </a:r>
            <a:endParaRPr b="0" lang="en-IN" sz="1390" spc="-1" strike="noStrike">
              <a:solidFill>
                <a:srgbClr val="000000"/>
              </a:solidFill>
              <a:latin typeface="Arial"/>
            </a:endParaRPr>
          </a:p>
        </p:txBody>
      </p:sp>
      <p:pic>
        <p:nvPicPr>
          <p:cNvPr id="142" name="Image 0" descr="preencoded.png"/>
          <p:cNvPicPr/>
          <p:nvPr/>
        </p:nvPicPr>
        <p:blipFill>
          <a:blip r:embed="rId1"/>
          <a:stretch/>
        </p:blipFill>
        <p:spPr>
          <a:xfrm>
            <a:off x="0" y="0"/>
            <a:ext cx="5486040" cy="8229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LibreOffice/7.5.3.2$Windows_X86_64 LibreOffice_project/9f56dff12ba03b9acd7730a5a481eea045e468f3</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2023-08-18T13:07:14Z</dcterms:created>
  <dc:creator>PptxGenJS</dc:creator>
  <dc:description/>
  <dc:language>en-IN</dc:language>
  <cp:lastModifiedBy/>
  <dcterms:modified xsi:type="dcterms:W3CDTF">2023-08-18T18:39:47Z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On-screen Show (16:9)</vt:lpwstr>
  </property>
  <property fmtid="{D5CDD505-2E9C-101B-9397-08002B2CF9AE}" pid="4" name="Slides">
    <vt:i4>7</vt:i4>
  </property>
</Properties>
</file>