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97AB-F7C2-4281-8A2E-CD2641A1A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E1B18-BD3B-4B40-9A69-8118CBF4E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4418-C758-443C-B12E-B7A1D239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E3AD-FC97-43EE-ADFD-FFEB44AA5B7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A16F-E04C-4906-ACDC-A8D519DE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E758-A494-4F3D-9E27-378093B4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47-A067-42A7-8F88-9304C9C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5DE8-2E71-43FF-A868-2B03E710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E4096-7354-4F01-A78E-F04417340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6D42-D7AA-48A9-82C6-1C288705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E3AD-FC97-43EE-ADFD-FFEB44AA5B7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DB6FD-A70B-4E18-AF89-400F128C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8AF5-4157-4887-B791-87861CE1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47-A067-42A7-8F88-9304C9C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2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BE9B7-58EE-444E-BFDC-F559AAE5D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7200B-8EB1-42F5-B17E-5D2E7402C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2693-7F44-443B-AC60-8B3D8F8B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E3AD-FC97-43EE-ADFD-FFEB44AA5B7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4770-4FC9-47AB-8463-0096D669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5FD94-7102-4063-A2F2-3461429F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47-A067-42A7-8F88-9304C9C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897E-CEB8-4780-B6A1-59105A3E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7FD2-AFA2-42C5-BA33-E0724DB1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6C9C-792A-4EEC-BDE4-9D4F0699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E3AD-FC97-43EE-ADFD-FFEB44AA5B7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B532-A643-4F5D-83B8-51724646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DB1A-05D0-4687-8236-D0F1D3AE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47-A067-42A7-8F88-9304C9C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BCA0-42DE-46BC-997E-9A4E6053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CAE4-03AD-4F50-A707-F4FDD12F8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3856-B65B-4F58-9C95-1B478E34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E3AD-FC97-43EE-ADFD-FFEB44AA5B7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8A03-34AF-4102-A043-1EA01AA8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591C-4F30-4185-A81E-6EA17242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47-A067-42A7-8F88-9304C9C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406F-AB49-4C8B-BBDA-787B7448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2890-97AC-4BA0-8679-E74E9D3A1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D9364-9C59-4AC2-9F69-125579E3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7D0A-C35D-43EC-A060-59935757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E3AD-FC97-43EE-ADFD-FFEB44AA5B7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127C2-0D85-4ECF-BA47-34BEF007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F1BB9-E29E-45F6-9BE5-FBED55F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47-A067-42A7-8F88-9304C9C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BFB9-926D-4A9E-879E-BFC6B856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05A62-BDBA-4F4F-ADA2-9252D8CF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E4854-071C-4F4A-8F82-4E8845135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E87CF-F553-444A-8650-7592C03F5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D6EC6-BFF1-4C42-BBA5-33811CD7A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389FE-E096-4E90-9358-1109C902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E3AD-FC97-43EE-ADFD-FFEB44AA5B7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F2B0D-15E7-4533-A2E8-D6535763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AFA37-E34B-4525-8FF8-38B74FC8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47-A067-42A7-8F88-9304C9C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D1E2-16B5-4870-9B22-AB09AE95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2F16D-DBCB-4FE5-AF1F-B406B935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E3AD-FC97-43EE-ADFD-FFEB44AA5B7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92C83-6BED-4D12-8F33-200B0EC5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E3B92-28FB-4B75-9FEA-CF3463F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47-A067-42A7-8F88-9304C9C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2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C9FA1-0DB3-4331-B5DA-0F0958B7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E3AD-FC97-43EE-ADFD-FFEB44AA5B7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92F98-036B-4334-B2A8-28C99CAA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7742F-A177-4CC3-912F-5A23F8E6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47-A067-42A7-8F88-9304C9C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122A-71C6-4936-A0A4-497BA0E9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5438-2B4C-4BBE-A71E-AB32249A8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D2EC-749E-496E-87FA-7208EAB2A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B171E-49A2-4713-9197-29345835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E3AD-FC97-43EE-ADFD-FFEB44AA5B7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4F279-EAD9-48FB-A3CE-6A57D4C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DD300-848A-481B-8AE5-0274DB6B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47-A067-42A7-8F88-9304C9C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8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04B6-2BF1-48BC-89B3-C3B5DD35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7BE8C-BD8C-4E69-919E-D2160E313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F537D-DA2C-4F0B-8739-E560384F1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C63AC-5B25-48CF-B57F-6629DE86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E3AD-FC97-43EE-ADFD-FFEB44AA5B7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94319-5898-4FE3-B38A-8E62CAF9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B69C-EEC9-45CC-9A3E-EC9352EB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5A447-A067-42A7-8F88-9304C9C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3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46BF9-F28E-4FF7-96FC-E5CA7333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264DB-F16B-4987-9D43-D4E8D8F6D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0F93-C4E4-4FDE-9416-9369B4B6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E3AD-FC97-43EE-ADFD-FFEB44AA5B71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9934-CC09-4071-8C19-65C765295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CA59-5C2D-4A83-BB1D-DD71F34B0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5A447-A067-42A7-8F88-9304C9CC8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08/09/20/business/worldbusiness/20iht-prexy.4.16321064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E3BA7-C41B-4688-A7BC-E63119620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88" y="2917663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The Six-Year 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D259-9494-4B28-BFE4-304B4186B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By Shagun Varma</a:t>
            </a:r>
          </a:p>
        </p:txBody>
      </p:sp>
      <p:sp>
        <p:nvSpPr>
          <p:cNvPr id="7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financial growth icon">
            <a:extLst>
              <a:ext uri="{FF2B5EF4-FFF2-40B4-BE49-F238E27FC236}">
                <a16:creationId xmlns:a16="http://schemas.microsoft.com/office/drawing/2014/main" id="{3B044B9F-BA73-426C-859E-3FC09099B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9770" y="1815320"/>
            <a:ext cx="4141760" cy="414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12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DCAA07-29DE-49A5-B1F6-90E65F2EF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8" y="185451"/>
            <a:ext cx="11263884" cy="4501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47C16E-23EF-4D80-8D98-946E8AFE0989}"/>
              </a:ext>
            </a:extLst>
          </p:cNvPr>
          <p:cNvSpPr txBox="1"/>
          <p:nvPr/>
        </p:nvSpPr>
        <p:spPr>
          <a:xfrm>
            <a:off x="831056" y="4764882"/>
            <a:ext cx="10529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We see that for Reagan, Clinton and Bush, the stock market crashes fall after the 6-Year mark. This is in line with the six-year itch theory. However, there are instances where stock market crashes do not align with the theory. Reagan faced a Bond shock at the start of his presidency, and the stock market prices during the Obama presidency only went up. Moreover, the stock market crashes that "fit" the six-year itch theory are not entirely policy-related.</a:t>
            </a:r>
          </a:p>
          <a:p>
            <a:pPr algn="just"/>
            <a:r>
              <a:rPr lang="en-US" sz="1600" dirty="0"/>
              <a:t>Furthermore, such a graph can be misleading. For instance, the mild 8-month recession during George H.W. Bush's presidency is not marked here. He did not get a second term because of slow economic growth during his presidency.</a:t>
            </a:r>
          </a:p>
          <a:p>
            <a:pPr algn="just"/>
            <a:r>
              <a:rPr lang="en-US" sz="1600" dirty="0"/>
              <a:t>It may instead be more helpful to look at stock market returns by year of presidency instead of stock prices.</a:t>
            </a:r>
          </a:p>
        </p:txBody>
      </p:sp>
    </p:spTree>
    <p:extLst>
      <p:ext uri="{BB962C8B-B14F-4D97-AF65-F5344CB8AC3E}">
        <p14:creationId xmlns:p14="http://schemas.microsoft.com/office/powerpoint/2010/main" val="251902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AF93CD-1357-4CBE-A101-15CDC0E2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86" y="286698"/>
            <a:ext cx="9208027" cy="4198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052839-AB7C-4EC4-91DD-1D17FF81B7EA}"/>
              </a:ext>
            </a:extLst>
          </p:cNvPr>
          <p:cNvSpPr txBox="1"/>
          <p:nvPr/>
        </p:nvSpPr>
        <p:spPr>
          <a:xfrm>
            <a:off x="831055" y="4509199"/>
            <a:ext cx="10529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data in this graph tells a completely different story, but makes logical sense. We see that in year 3, stock market performance is the strongest. This is because when presidents face re-election, they push for economic growth so that the public is in their favor and they are re-elected.</a:t>
            </a:r>
          </a:p>
          <a:p>
            <a:pPr algn="just"/>
            <a:r>
              <a:rPr lang="en-US" sz="1600" dirty="0"/>
              <a:t>In year 6, we do not see a big drop in returns as would be expected with the six-year itch.</a:t>
            </a:r>
          </a:p>
          <a:p>
            <a:pPr algn="just"/>
            <a:r>
              <a:rPr lang="en-US" sz="1600" dirty="0"/>
              <a:t>Interestingly in year 8, we see negative returns. We could explain this with the logic that in year 8, the president does not need to worry about re-election and therefore is not too concerned with economic growth. However, the reason that the returns in year 8 are this low is because the average includes the 2008 financial crisis with a return of -37%.</a:t>
            </a:r>
          </a:p>
          <a:p>
            <a:pPr algn="just"/>
            <a:r>
              <a:rPr lang="en-US" sz="1600" dirty="0"/>
              <a:t>It would be interesting to take a look at what happened during 2008.</a:t>
            </a:r>
          </a:p>
        </p:txBody>
      </p:sp>
    </p:spTree>
    <p:extLst>
      <p:ext uri="{BB962C8B-B14F-4D97-AF65-F5344CB8AC3E}">
        <p14:creationId xmlns:p14="http://schemas.microsoft.com/office/powerpoint/2010/main" val="81963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AB535-203A-4DEC-88F9-4EB101D4E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4" y="154526"/>
            <a:ext cx="11264669" cy="4307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AEB65-8C26-4A77-A8AA-7421F98A20F1}"/>
              </a:ext>
            </a:extLst>
          </p:cNvPr>
          <p:cNvSpPr txBox="1"/>
          <p:nvPr/>
        </p:nvSpPr>
        <p:spPr>
          <a:xfrm>
            <a:off x="831054" y="4462121"/>
            <a:ext cx="10529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We see a major spike in the VIX in the eighth year of George W. Bush's presidency, right after Lehman Brothers filed for bankruptcy.</a:t>
            </a:r>
          </a:p>
          <a:p>
            <a:pPr algn="just"/>
            <a:r>
              <a:rPr lang="en-US" sz="1600" dirty="0"/>
              <a:t>Economists are divided on the extent to which Bush is to blame, however, there is general agreement that Bush's lack of financial regulation lead to banks taking riskier </a:t>
            </a:r>
            <a:r>
              <a:rPr lang="en-US" sz="1600" dirty="0" err="1"/>
              <a:t>choicesthat</a:t>
            </a:r>
            <a:r>
              <a:rPr lang="en-US" sz="1600" dirty="0"/>
              <a:t> ultimately lead to the Lehman bankruptcy.</a:t>
            </a:r>
          </a:p>
          <a:p>
            <a:pPr algn="just"/>
            <a:r>
              <a:rPr lang="en-US" sz="1600" dirty="0"/>
              <a:t>(Source: </a:t>
            </a:r>
            <a:r>
              <a:rPr lang="en-US" sz="1600" u="sng" dirty="0">
                <a:hlinkClick r:id="rId3"/>
              </a:rPr>
              <a:t>https://www.nytimes.com/2008/09/20/business/worldbusiness/20iht-prexy.4.16321064.html</a:t>
            </a:r>
            <a:r>
              <a:rPr lang="en-US" sz="1600" dirty="0"/>
              <a:t>)</a:t>
            </a:r>
          </a:p>
          <a:p>
            <a:pPr algn="just"/>
            <a:r>
              <a:rPr lang="en-US" sz="1600" dirty="0"/>
              <a:t>We see the economic effects in the major fluctuation of the VIX during Bush's </a:t>
            </a:r>
            <a:r>
              <a:rPr lang="en-US" sz="1600" dirty="0" err="1"/>
              <a:t>eigth</a:t>
            </a:r>
            <a:r>
              <a:rPr lang="en-US" sz="1600" dirty="0"/>
              <a:t> year. The VIX reached its peak at 80.86 - an all time high.</a:t>
            </a:r>
          </a:p>
          <a:p>
            <a:pPr algn="just"/>
            <a:r>
              <a:rPr lang="en-US" sz="1600" dirty="0"/>
              <a:t>While we do not see the effects of the six-year itch here, the data from the three graphs demands more research into the eighth year of a president's term.</a:t>
            </a:r>
          </a:p>
        </p:txBody>
      </p:sp>
    </p:spTree>
    <p:extLst>
      <p:ext uri="{BB962C8B-B14F-4D97-AF65-F5344CB8AC3E}">
        <p14:creationId xmlns:p14="http://schemas.microsoft.com/office/powerpoint/2010/main" val="246346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Six-Year Itch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Six-Year Itch</dc:title>
  <dc:creator>Shagun Varma</dc:creator>
  <cp:lastModifiedBy>Shagun Varma</cp:lastModifiedBy>
  <cp:revision>1</cp:revision>
  <dcterms:created xsi:type="dcterms:W3CDTF">2019-05-20T23:47:38Z</dcterms:created>
  <dcterms:modified xsi:type="dcterms:W3CDTF">2019-05-20T23:48:02Z</dcterms:modified>
</cp:coreProperties>
</file>