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7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97AB-F7C2-4281-8A2E-CD2641A1A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E1B18-BD3B-4B40-9A69-8118CBF4E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E64418-C758-443C-B12E-B7A1D239E14B}"/>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A28BA16F-E04C-4906-ACDC-A8D519DEF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2E758-A494-4F3D-9E27-378093B493CB}"/>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04064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5DE8-2E71-43FF-A868-2B03E71042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E4096-7354-4F01-A78E-F04417340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B6D42-D7AA-48A9-82C6-1C2887056955}"/>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2D6DB6FD-A70B-4E18-AF89-400F128C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C8AF5-4157-4887-B791-87861CE173CB}"/>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54652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BE9B7-58EE-444E-BFDC-F559AAE5D5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7200B-8EB1-42F5-B17E-5D2E7402CC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C2693-7F44-443B-AC60-8B3D8F8B6CCB}"/>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25F14770-4FC9-47AB-8463-0096D669D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FD94-7102-4063-A2F2-3461429F1028}"/>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306225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897E-CEB8-4780-B6A1-59105A3E2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47FD2-AFA2-42C5-BA33-E0724DB197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A6C9C-792A-4EEC-BDE4-9D4F0699BAA2}"/>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BC90B532-A643-4F5D-83B8-51724646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9DB1A-05D0-4687-8236-D0F1D3AE768C}"/>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97506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BCA0-42DE-46BC-997E-9A4E60534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ACAE4-03AD-4F50-A707-F4FDD12F8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7B3856-B65B-4F58-9C95-1B478E34A794}"/>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99BF8A03-34AF-4102-A043-1EA01AA8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591C-4F30-4185-A81E-6EA172422649}"/>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65985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406F-AB49-4C8B-BBDA-787B74485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E2890-97AC-4BA0-8679-E74E9D3A14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D9364-9C59-4AC2-9F69-125579E385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8E7D0A-C35D-43EC-A060-59935757586D}"/>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6" name="Footer Placeholder 5">
            <a:extLst>
              <a:ext uri="{FF2B5EF4-FFF2-40B4-BE49-F238E27FC236}">
                <a16:creationId xmlns:a16="http://schemas.microsoft.com/office/drawing/2014/main" id="{140127C2-0D85-4ECF-BA47-34BEF0077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F1BB9-E29E-45F6-9BE5-FBED55FADC47}"/>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47923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BFB9-926D-4A9E-879E-BFC6B85672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05A62-BDBA-4F4F-ADA2-9252D8CFB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9E4854-071C-4F4A-8F82-4E8845135B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E87CF-F553-444A-8650-7592C03F5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9D6EC6-BFF1-4C42-BBA5-33811CD7A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389FE-E096-4E90-9358-1109C902E1EF}"/>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8" name="Footer Placeholder 7">
            <a:extLst>
              <a:ext uri="{FF2B5EF4-FFF2-40B4-BE49-F238E27FC236}">
                <a16:creationId xmlns:a16="http://schemas.microsoft.com/office/drawing/2014/main" id="{930F2B0D-15E7-4533-A2E8-D6535763B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FAFA37-E34B-4525-8FF8-38B74FC82EFE}"/>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9716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D1E2-16B5-4870-9B22-AB09AE9587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2F16D-DBCB-4FE5-AF1F-B406B9359D54}"/>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4" name="Footer Placeholder 3">
            <a:extLst>
              <a:ext uri="{FF2B5EF4-FFF2-40B4-BE49-F238E27FC236}">
                <a16:creationId xmlns:a16="http://schemas.microsoft.com/office/drawing/2014/main" id="{50D92C83-6BED-4D12-8F33-200B0EC57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0E3B92-28FB-4B75-9FEA-CF3463F45533}"/>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234222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C9FA1-0DB3-4331-B5DA-0F0958B710F9}"/>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3" name="Footer Placeholder 2">
            <a:extLst>
              <a:ext uri="{FF2B5EF4-FFF2-40B4-BE49-F238E27FC236}">
                <a16:creationId xmlns:a16="http://schemas.microsoft.com/office/drawing/2014/main" id="{2E092F98-036B-4334-B2A8-28C99CAAB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57742F-A177-4CC3-912F-5A23F8E607E4}"/>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47737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122A-71C6-4936-A0A4-497BA0E96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535438-2B4C-4BBE-A71E-AB32249A8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DD2EC-749E-496E-87FA-7208EAB2A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7B171E-49A2-4713-9197-2934583597D1}"/>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6" name="Footer Placeholder 5">
            <a:extLst>
              <a:ext uri="{FF2B5EF4-FFF2-40B4-BE49-F238E27FC236}">
                <a16:creationId xmlns:a16="http://schemas.microsoft.com/office/drawing/2014/main" id="{FE34F279-EAD9-48FB-A3CE-6A57D4CC1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DD300-848A-481B-8AE5-0274DB6B557F}"/>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38136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04B6-2BF1-48BC-89B3-C3B5DD35B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7BE8C-BD8C-4E69-919E-D2160E31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0F537D-DA2C-4F0B-8739-E560384F1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FC63AC-5B25-48CF-B57F-6629DE860099}"/>
              </a:ext>
            </a:extLst>
          </p:cNvPr>
          <p:cNvSpPr>
            <a:spLocks noGrp="1"/>
          </p:cNvSpPr>
          <p:nvPr>
            <p:ph type="dt" sz="half" idx="10"/>
          </p:nvPr>
        </p:nvSpPr>
        <p:spPr/>
        <p:txBody>
          <a:bodyPr/>
          <a:lstStyle/>
          <a:p>
            <a:fld id="{3D9AE3AD-FC97-43EE-ADFD-FFEB44AA5B71}" type="datetimeFigureOut">
              <a:rPr lang="en-US" smtClean="0"/>
              <a:t>5/21/2019</a:t>
            </a:fld>
            <a:endParaRPr lang="en-US"/>
          </a:p>
        </p:txBody>
      </p:sp>
      <p:sp>
        <p:nvSpPr>
          <p:cNvPr id="6" name="Footer Placeholder 5">
            <a:extLst>
              <a:ext uri="{FF2B5EF4-FFF2-40B4-BE49-F238E27FC236}">
                <a16:creationId xmlns:a16="http://schemas.microsoft.com/office/drawing/2014/main" id="{56894319-5898-4FE3-B38A-8E62CAF9E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B69C-EEC9-45CC-9A3E-EC9352EB73C0}"/>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68283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46BF9-F28E-4FF7-96FC-E5CA7333D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6264DB-F16B-4987-9D43-D4E8D8F6D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B0F93-C4E4-4FDE-9416-9369B4B60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AE3AD-FC97-43EE-ADFD-FFEB44AA5B71}" type="datetimeFigureOut">
              <a:rPr lang="en-US" smtClean="0"/>
              <a:t>5/21/2019</a:t>
            </a:fld>
            <a:endParaRPr lang="en-US"/>
          </a:p>
        </p:txBody>
      </p:sp>
      <p:sp>
        <p:nvSpPr>
          <p:cNvPr id="5" name="Footer Placeholder 4">
            <a:extLst>
              <a:ext uri="{FF2B5EF4-FFF2-40B4-BE49-F238E27FC236}">
                <a16:creationId xmlns:a16="http://schemas.microsoft.com/office/drawing/2014/main" id="{615B9934-CC09-4071-8C19-65C765295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6CA59-5C2D-4A83-BB1D-DD71F34B0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5A447-A067-42A7-8F88-9304C9CC8B7E}" type="slidenum">
              <a:rPr lang="en-US" smtClean="0"/>
              <a:t>‹#›</a:t>
            </a:fld>
            <a:endParaRPr lang="en-US"/>
          </a:p>
        </p:txBody>
      </p:sp>
    </p:spTree>
    <p:extLst>
      <p:ext uri="{BB962C8B-B14F-4D97-AF65-F5344CB8AC3E}">
        <p14:creationId xmlns:p14="http://schemas.microsoft.com/office/powerpoint/2010/main" val="8062799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2008/09/20/business/worldbusiness/20iht-prexy.4.16321064.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5DE3BA7-C41B-4688-A7BC-E631196207B1}"/>
              </a:ext>
            </a:extLst>
          </p:cNvPr>
          <p:cNvSpPr>
            <a:spLocks noGrp="1"/>
          </p:cNvSpPr>
          <p:nvPr>
            <p:ph type="ctrTitle"/>
          </p:nvPr>
        </p:nvSpPr>
        <p:spPr>
          <a:xfrm>
            <a:off x="804483" y="581159"/>
            <a:ext cx="4805996" cy="1297115"/>
          </a:xfrm>
        </p:spPr>
        <p:txBody>
          <a:bodyPr anchor="t">
            <a:normAutofit/>
          </a:bodyPr>
          <a:lstStyle/>
          <a:p>
            <a:pPr algn="l"/>
            <a:r>
              <a:rPr lang="en-US" sz="4400" b="1" dirty="0">
                <a:solidFill>
                  <a:srgbClr val="000000"/>
                </a:solidFill>
              </a:rPr>
              <a:t>The Six-Year Itch</a:t>
            </a:r>
          </a:p>
        </p:txBody>
      </p:sp>
      <p:sp>
        <p:nvSpPr>
          <p:cNvPr id="3" name="Subtitle 2">
            <a:extLst>
              <a:ext uri="{FF2B5EF4-FFF2-40B4-BE49-F238E27FC236}">
                <a16:creationId xmlns:a16="http://schemas.microsoft.com/office/drawing/2014/main" id="{6262D259-9494-4B28-BFE4-304B4186B5CB}"/>
              </a:ext>
            </a:extLst>
          </p:cNvPr>
          <p:cNvSpPr>
            <a:spLocks noGrp="1"/>
          </p:cNvSpPr>
          <p:nvPr>
            <p:ph type="subTitle" idx="1"/>
          </p:nvPr>
        </p:nvSpPr>
        <p:spPr>
          <a:xfrm>
            <a:off x="804788" y="976489"/>
            <a:ext cx="4805691" cy="838831"/>
          </a:xfrm>
        </p:spPr>
        <p:txBody>
          <a:bodyPr anchor="b">
            <a:normAutofit/>
          </a:bodyPr>
          <a:lstStyle/>
          <a:p>
            <a:pPr algn="l"/>
            <a:r>
              <a:rPr lang="en-US" sz="1800" dirty="0">
                <a:solidFill>
                  <a:srgbClr val="000000"/>
                </a:solidFill>
              </a:rPr>
              <a:t>By Shagun Varma</a:t>
            </a:r>
          </a:p>
        </p:txBody>
      </p:sp>
      <p:sp>
        <p:nvSpPr>
          <p:cNvPr id="7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financial growth icon">
            <a:extLst>
              <a:ext uri="{FF2B5EF4-FFF2-40B4-BE49-F238E27FC236}">
                <a16:creationId xmlns:a16="http://schemas.microsoft.com/office/drawing/2014/main" id="{3B044B9F-BA73-426C-859E-3FC09099BD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09770" y="1815320"/>
            <a:ext cx="4141760" cy="414176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92951938-3239-4BCF-8FEE-F12A272AC379}"/>
              </a:ext>
            </a:extLst>
          </p:cNvPr>
          <p:cNvSpPr txBox="1">
            <a:spLocks/>
          </p:cNvSpPr>
          <p:nvPr/>
        </p:nvSpPr>
        <p:spPr>
          <a:xfrm>
            <a:off x="804788" y="2099812"/>
            <a:ext cx="4805691" cy="4356771"/>
          </a:xfrm>
          <a:prstGeom prst="rect">
            <a:avLst/>
          </a:prstGeom>
        </p:spPr>
        <p:txBody>
          <a:bodyPr vert="horz" lIns="91440" tIns="45720" rIns="91440" bIns="45720" rtlCol="0" anchor="t" anchorCtr="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u="sng" dirty="0"/>
              <a:t>Question:</a:t>
            </a:r>
            <a:r>
              <a:rPr lang="en-US" sz="1600" dirty="0"/>
              <a:t> Does stock market performance support the "Six-Year Itch" theory?</a:t>
            </a:r>
          </a:p>
          <a:p>
            <a:pPr algn="just"/>
            <a:r>
              <a:rPr lang="en-US" sz="1600" dirty="0"/>
              <a:t>A theory by political scientists, known as the six-year itch, refers to the phenomenon during the incumbent President's sixth year in office wherein the incumbent party loses a significant number of House and Senate seats. This could be because a President in their second term is not concerned about reelection and therefore does not push for economic growth. This could create pessimism in the market that is reflected in stock prices. Through the lens of stock prices, I would like to study the impact of the six-year itch on market optimism. I created three graphs:</a:t>
            </a:r>
          </a:p>
          <a:p>
            <a:pPr marL="342900" indent="-342900" algn="just">
              <a:buFont typeface="Arial" panose="020B0604020202020204" pitchFamily="34" charset="0"/>
              <a:buChar char="•"/>
            </a:pPr>
            <a:r>
              <a:rPr lang="en-US" sz="1600" dirty="0"/>
              <a:t>A graph matching stock market crashes with the President at the time</a:t>
            </a:r>
          </a:p>
          <a:p>
            <a:pPr marL="342900" indent="-342900" algn="just">
              <a:buFont typeface="Arial" panose="020B0604020202020204" pitchFamily="34" charset="0"/>
              <a:buChar char="•"/>
            </a:pPr>
            <a:r>
              <a:rPr lang="en-US" sz="1600" dirty="0"/>
              <a:t>A graph showing stock market returns by year of Presidency</a:t>
            </a:r>
          </a:p>
          <a:p>
            <a:pPr marL="342900" indent="-342900" algn="just">
              <a:buFont typeface="Arial" panose="020B0604020202020204" pitchFamily="34" charset="0"/>
              <a:buChar char="•"/>
            </a:pPr>
            <a:r>
              <a:rPr lang="en-US" sz="1600" dirty="0"/>
              <a:t>A graph analyzing the VIX during the 2008 financial crisis.</a:t>
            </a:r>
          </a:p>
        </p:txBody>
      </p:sp>
    </p:spTree>
    <p:extLst>
      <p:ext uri="{BB962C8B-B14F-4D97-AF65-F5344CB8AC3E}">
        <p14:creationId xmlns:p14="http://schemas.microsoft.com/office/powerpoint/2010/main" val="217112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DCAA07-29DE-49A5-B1F6-90E65F2EF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58" y="185451"/>
            <a:ext cx="11263884" cy="4501134"/>
          </a:xfrm>
          <a:prstGeom prst="rect">
            <a:avLst/>
          </a:prstGeom>
        </p:spPr>
      </p:pic>
      <p:sp>
        <p:nvSpPr>
          <p:cNvPr id="11" name="TextBox 10">
            <a:extLst>
              <a:ext uri="{FF2B5EF4-FFF2-40B4-BE49-F238E27FC236}">
                <a16:creationId xmlns:a16="http://schemas.microsoft.com/office/drawing/2014/main" id="{3047C16E-23EF-4D80-8D98-946E8AFE0989}"/>
              </a:ext>
            </a:extLst>
          </p:cNvPr>
          <p:cNvSpPr txBox="1"/>
          <p:nvPr/>
        </p:nvSpPr>
        <p:spPr>
          <a:xfrm>
            <a:off x="831056" y="4764882"/>
            <a:ext cx="10529888" cy="1815882"/>
          </a:xfrm>
          <a:prstGeom prst="rect">
            <a:avLst/>
          </a:prstGeom>
          <a:noFill/>
        </p:spPr>
        <p:txBody>
          <a:bodyPr wrap="square" rtlCol="0">
            <a:spAutoFit/>
          </a:bodyPr>
          <a:lstStyle/>
          <a:p>
            <a:pPr algn="just"/>
            <a:r>
              <a:rPr lang="en-US" sz="1600" dirty="0"/>
              <a:t>We see that for Reagan, Clinton and Bush, the stock market crashes fall after the 6-Year mark. This is in line with the six-year itch theory. However, there are instances where stock market crashes do not align with the theory. Reagan faced a Bond shock at the start of his presidency, and the stock market prices during the Obama presidency only went up. Moreover, the stock market crashes that "fit" the six-year itch theory are not entirely policy-related.</a:t>
            </a:r>
          </a:p>
          <a:p>
            <a:pPr algn="just"/>
            <a:r>
              <a:rPr lang="en-US" sz="1600" dirty="0"/>
              <a:t>Furthermore, such a graph can be misleading. For instance, the mild 8-month recession during George H.W. Bush's presidency is not marked here. He did not get a second term because of slow economic growth during his presidency.</a:t>
            </a:r>
          </a:p>
          <a:p>
            <a:pPr algn="just"/>
            <a:r>
              <a:rPr lang="en-US" sz="1600" dirty="0"/>
              <a:t>It may instead be more helpful to look at stock market returns by year of presidency instead of stock prices.</a:t>
            </a:r>
          </a:p>
        </p:txBody>
      </p:sp>
    </p:spTree>
    <p:extLst>
      <p:ext uri="{BB962C8B-B14F-4D97-AF65-F5344CB8AC3E}">
        <p14:creationId xmlns:p14="http://schemas.microsoft.com/office/powerpoint/2010/main" val="251902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F93CD-1357-4CBE-A101-15CDC0E27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86" y="286698"/>
            <a:ext cx="9208027" cy="4198629"/>
          </a:xfrm>
          <a:prstGeom prst="rect">
            <a:avLst/>
          </a:prstGeom>
        </p:spPr>
      </p:pic>
      <p:sp>
        <p:nvSpPr>
          <p:cNvPr id="6" name="TextBox 5">
            <a:extLst>
              <a:ext uri="{FF2B5EF4-FFF2-40B4-BE49-F238E27FC236}">
                <a16:creationId xmlns:a16="http://schemas.microsoft.com/office/drawing/2014/main" id="{25052839-AB7C-4EC4-91DD-1D17FF81B7EA}"/>
              </a:ext>
            </a:extLst>
          </p:cNvPr>
          <p:cNvSpPr txBox="1"/>
          <p:nvPr/>
        </p:nvSpPr>
        <p:spPr>
          <a:xfrm>
            <a:off x="831055" y="4509199"/>
            <a:ext cx="10529888" cy="2062103"/>
          </a:xfrm>
          <a:prstGeom prst="rect">
            <a:avLst/>
          </a:prstGeom>
          <a:noFill/>
        </p:spPr>
        <p:txBody>
          <a:bodyPr wrap="square" rtlCol="0">
            <a:spAutoFit/>
          </a:bodyPr>
          <a:lstStyle/>
          <a:p>
            <a:pPr algn="just"/>
            <a:r>
              <a:rPr lang="en-US" sz="1600" dirty="0"/>
              <a:t>The data in this graph tells a completely different story, but makes logical sense. We see that in year 3, stock market performance is the strongest. This is because when presidents face re-election, they push for economic growth so that the public is in their favor and they are re-elected.</a:t>
            </a:r>
          </a:p>
          <a:p>
            <a:pPr algn="just"/>
            <a:r>
              <a:rPr lang="en-US" sz="1600" dirty="0"/>
              <a:t>In year 6, we do not see a big drop in returns as would be expected with the six-year itch.</a:t>
            </a:r>
          </a:p>
          <a:p>
            <a:pPr algn="just"/>
            <a:r>
              <a:rPr lang="en-US" sz="1600" dirty="0"/>
              <a:t>Interestingly in year 8, we see negative returns. We could explain this with the logic that in year 8, the president does not need to worry about re-election and therefore is not too concerned with economic growth. However, the reason that the returns in year 8 are this low is because the average includes the 2008 financial crisis with a return of -37%.</a:t>
            </a:r>
          </a:p>
          <a:p>
            <a:pPr algn="just"/>
            <a:r>
              <a:rPr lang="en-US" sz="1600" dirty="0"/>
              <a:t>It would be interesting to take a look at what happened during 2008.</a:t>
            </a:r>
          </a:p>
        </p:txBody>
      </p:sp>
    </p:spTree>
    <p:extLst>
      <p:ext uri="{BB962C8B-B14F-4D97-AF65-F5344CB8AC3E}">
        <p14:creationId xmlns:p14="http://schemas.microsoft.com/office/powerpoint/2010/main" val="81963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AB535-203A-4DEC-88F9-4EB101D4E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4" y="154526"/>
            <a:ext cx="11264669" cy="4307595"/>
          </a:xfrm>
          <a:prstGeom prst="rect">
            <a:avLst/>
          </a:prstGeom>
        </p:spPr>
      </p:pic>
      <p:sp>
        <p:nvSpPr>
          <p:cNvPr id="6" name="TextBox 5">
            <a:extLst>
              <a:ext uri="{FF2B5EF4-FFF2-40B4-BE49-F238E27FC236}">
                <a16:creationId xmlns:a16="http://schemas.microsoft.com/office/drawing/2014/main" id="{D1FAEB65-8C26-4A77-A8AA-7421F98A20F1}"/>
              </a:ext>
            </a:extLst>
          </p:cNvPr>
          <p:cNvSpPr txBox="1"/>
          <p:nvPr/>
        </p:nvSpPr>
        <p:spPr>
          <a:xfrm>
            <a:off x="519111" y="4462121"/>
            <a:ext cx="11153773" cy="2062103"/>
          </a:xfrm>
          <a:prstGeom prst="rect">
            <a:avLst/>
          </a:prstGeom>
          <a:noFill/>
        </p:spPr>
        <p:txBody>
          <a:bodyPr wrap="square" rtlCol="0">
            <a:spAutoFit/>
          </a:bodyPr>
          <a:lstStyle/>
          <a:p>
            <a:pPr algn="just"/>
            <a:r>
              <a:rPr lang="en-US" sz="1600" dirty="0"/>
              <a:t>We see a major spike in the VIX in the eighth year of George W. Bush's presidency, right after Lehman Brothers filed for bankruptcy.</a:t>
            </a:r>
          </a:p>
          <a:p>
            <a:pPr algn="just"/>
            <a:r>
              <a:rPr lang="en-US" sz="1600" dirty="0"/>
              <a:t>Economists are divided on the extent to which Bush is to blame, however, there is general agreement that Bush's lack of financial regulation lead to banks taking riskier </a:t>
            </a:r>
            <a:r>
              <a:rPr lang="en-US" sz="1600" dirty="0" err="1"/>
              <a:t>choicesthat</a:t>
            </a:r>
            <a:r>
              <a:rPr lang="en-US" sz="1600" dirty="0"/>
              <a:t> ultimately lead to the Lehman bankruptcy.</a:t>
            </a:r>
          </a:p>
          <a:p>
            <a:pPr algn="just"/>
            <a:r>
              <a:rPr lang="en-US" sz="1600" dirty="0"/>
              <a:t>(Source: </a:t>
            </a:r>
            <a:r>
              <a:rPr lang="en-US" sz="1600" u="sng" dirty="0">
                <a:hlinkClick r:id="rId3"/>
              </a:rPr>
              <a:t>https://www.nytimes.com/2008/09/20/business/worldbusiness/20iht-prexy.4.16321064.html</a:t>
            </a:r>
            <a:r>
              <a:rPr lang="en-US" sz="1600" dirty="0"/>
              <a:t>)</a:t>
            </a:r>
          </a:p>
          <a:p>
            <a:pPr algn="just"/>
            <a:r>
              <a:rPr lang="en-US" sz="1600" dirty="0"/>
              <a:t>We see the economic effects in the major fluctuation of the VIX during Bush's </a:t>
            </a:r>
            <a:r>
              <a:rPr lang="en-US" sz="1600" dirty="0" err="1"/>
              <a:t>eigth</a:t>
            </a:r>
            <a:r>
              <a:rPr lang="en-US" sz="1600" dirty="0"/>
              <a:t> year. The VIX reached its peak at 80.86 - an all time high.</a:t>
            </a:r>
          </a:p>
          <a:p>
            <a:pPr algn="just"/>
            <a:r>
              <a:rPr lang="en-US" sz="1600" dirty="0"/>
              <a:t>While we do not see the effects of the six-year itch here, the data from the three graphs demands more research into the eighth year of a president's term.</a:t>
            </a:r>
          </a:p>
        </p:txBody>
      </p:sp>
    </p:spTree>
    <p:extLst>
      <p:ext uri="{BB962C8B-B14F-4D97-AF65-F5344CB8AC3E}">
        <p14:creationId xmlns:p14="http://schemas.microsoft.com/office/powerpoint/2010/main" val="246346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542</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Six-Year Itch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Six-Year Itch</dc:title>
  <dc:creator>Shagun Varma</dc:creator>
  <cp:lastModifiedBy>Shagun Varma</cp:lastModifiedBy>
  <cp:revision>8</cp:revision>
  <dcterms:created xsi:type="dcterms:W3CDTF">2019-05-20T23:47:38Z</dcterms:created>
  <dcterms:modified xsi:type="dcterms:W3CDTF">2019-05-21T04:11:44Z</dcterms:modified>
</cp:coreProperties>
</file>