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24775B-213D-4F30-8DA6-01F6CCF43DF9}" v="201" dt="2024-03-04T10:11:08.0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65435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61276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69113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15119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46605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02450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152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35244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64883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92243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13593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0680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3/4/2024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83261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3/4/2024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34536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3/4/2024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7631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3/4/2024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09554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04283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3/4/2024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910492229"/>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0012" y="2425460"/>
            <a:ext cx="8825658" cy="1546789"/>
          </a:xfrm>
        </p:spPr>
        <p:txBody>
          <a:bodyPr/>
          <a:lstStyle/>
          <a:p>
            <a:pPr algn="ctr"/>
            <a:r>
              <a:rPr lang="en-GB" b="1" i="1" dirty="0"/>
              <a:t>Project Amazon Sales Analysis</a:t>
            </a:r>
          </a:p>
        </p:txBody>
      </p:sp>
      <p:sp>
        <p:nvSpPr>
          <p:cNvPr id="3" name="Subtitle 2"/>
          <p:cNvSpPr>
            <a:spLocks noGrp="1"/>
          </p:cNvSpPr>
          <p:nvPr>
            <p:ph type="subTitle" idx="1"/>
          </p:nvPr>
        </p:nvSpPr>
        <p:spPr>
          <a:xfrm>
            <a:off x="666125" y="4662361"/>
            <a:ext cx="8825658" cy="861420"/>
          </a:xfrm>
        </p:spPr>
        <p:txBody>
          <a:bodyPr/>
          <a:lstStyle/>
          <a:p>
            <a:endParaRPr lang="en-GB"/>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C9B73-EBD5-1431-42D5-18B0CC89B72F}"/>
              </a:ext>
            </a:extLst>
          </p:cNvPr>
          <p:cNvSpPr>
            <a:spLocks noGrp="1"/>
          </p:cNvSpPr>
          <p:nvPr>
            <p:ph type="title"/>
          </p:nvPr>
        </p:nvSpPr>
        <p:spPr>
          <a:xfrm>
            <a:off x="200411" y="7020"/>
            <a:ext cx="9332837" cy="1400530"/>
          </a:xfrm>
        </p:spPr>
        <p:txBody>
          <a:bodyPr/>
          <a:lstStyle/>
          <a:p>
            <a:r>
              <a:rPr lang="en-GB" sz="2400" dirty="0"/>
              <a:t>As we can see in the Dashboard most of the Profit and Revenue is generated in year the year  2012</a:t>
            </a:r>
            <a:br>
              <a:rPr lang="en-GB" sz="2400" dirty="0"/>
            </a:br>
            <a:br>
              <a:rPr lang="en-GB" sz="2400" dirty="0"/>
            </a:br>
            <a:r>
              <a:rPr lang="en-GB" sz="2400" dirty="0"/>
              <a:t>We can also see that cosmetics is the item type which is giving us more profit.</a:t>
            </a:r>
            <a:br>
              <a:rPr lang="en-GB" sz="2400" dirty="0"/>
            </a:br>
            <a:br>
              <a:rPr lang="en-GB" sz="2400" dirty="0"/>
            </a:br>
            <a:r>
              <a:rPr lang="en-GB" sz="2400" dirty="0"/>
              <a:t>In the month of June we are getting more Profit</a:t>
            </a:r>
            <a:br>
              <a:rPr lang="en-GB" sz="2400" dirty="0"/>
            </a:br>
            <a:endParaRPr lang="en-GB" sz="2400" dirty="0"/>
          </a:p>
        </p:txBody>
      </p:sp>
      <p:pic>
        <p:nvPicPr>
          <p:cNvPr id="4" name="Content Placeholder 3" descr="A screenshot of a data dashboard&#10;&#10;Description automatically generated">
            <a:extLst>
              <a:ext uri="{FF2B5EF4-FFF2-40B4-BE49-F238E27FC236}">
                <a16:creationId xmlns:a16="http://schemas.microsoft.com/office/drawing/2014/main" id="{D690A9B7-9023-3B0D-320A-445D8A926E71}"/>
              </a:ext>
            </a:extLst>
          </p:cNvPr>
          <p:cNvPicPr>
            <a:picLocks noGrp="1" noChangeAspect="1"/>
          </p:cNvPicPr>
          <p:nvPr>
            <p:ph idx="1"/>
          </p:nvPr>
        </p:nvPicPr>
        <p:blipFill>
          <a:blip r:embed="rId2"/>
          <a:stretch>
            <a:fillRect/>
          </a:stretch>
        </p:blipFill>
        <p:spPr>
          <a:xfrm>
            <a:off x="984814" y="2973512"/>
            <a:ext cx="10233084" cy="3878292"/>
          </a:xfrm>
        </p:spPr>
      </p:pic>
    </p:spTree>
    <p:extLst>
      <p:ext uri="{BB962C8B-B14F-4D97-AF65-F5344CB8AC3E}">
        <p14:creationId xmlns:p14="http://schemas.microsoft.com/office/powerpoint/2010/main" val="2511870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BA74A-AFB5-22BF-814B-ECE0684C48CD}"/>
              </a:ext>
            </a:extLst>
          </p:cNvPr>
          <p:cNvSpPr>
            <a:spLocks noGrp="1"/>
          </p:cNvSpPr>
          <p:nvPr>
            <p:ph type="title"/>
          </p:nvPr>
        </p:nvSpPr>
        <p:spPr>
          <a:xfrm>
            <a:off x="272301" y="308945"/>
            <a:ext cx="11920761" cy="1400530"/>
          </a:xfrm>
        </p:spPr>
        <p:txBody>
          <a:bodyPr/>
          <a:lstStyle/>
          <a:p>
            <a:r>
              <a:rPr lang="en-GB" sz="4000" b="1" i="1" dirty="0"/>
              <a:t>Objective</a:t>
            </a:r>
            <a:br>
              <a:rPr lang="en-GB" sz="4000" b="1" i="1" dirty="0"/>
            </a:br>
            <a:r>
              <a:rPr lang="en-GB" sz="4000" b="1" i="1" dirty="0"/>
              <a:t>. </a:t>
            </a:r>
            <a:r>
              <a:rPr lang="en-GB" sz="2800" i="1" dirty="0"/>
              <a:t>Development  of predictive model for predicting sales.</a:t>
            </a:r>
            <a:br>
              <a:rPr lang="en-GB" sz="2800" i="1" dirty="0"/>
            </a:br>
            <a:r>
              <a:rPr lang="en-GB" sz="4000" i="1" dirty="0"/>
              <a:t>. </a:t>
            </a:r>
            <a:r>
              <a:rPr lang="en-GB" sz="2800" i="1" dirty="0"/>
              <a:t>Perform ETL (Extract-Transform-Load) on dataset.</a:t>
            </a:r>
            <a:br>
              <a:rPr lang="en-GB" sz="2800" i="1" dirty="0"/>
            </a:br>
            <a:r>
              <a:rPr lang="en-GB" sz="4000" i="1" dirty="0"/>
              <a:t>. </a:t>
            </a:r>
            <a:r>
              <a:rPr lang="en-GB" sz="2800" i="1" dirty="0"/>
              <a:t>Develop dashboard by using Power bi.</a:t>
            </a:r>
            <a:br>
              <a:rPr lang="en-GB" sz="2800" i="1" dirty="0"/>
            </a:br>
            <a:br>
              <a:rPr lang="en-GB" sz="2800" i="1" dirty="0"/>
            </a:br>
            <a:r>
              <a:rPr lang="en-GB" sz="4000" b="1" i="1" dirty="0"/>
              <a:t>Benefits</a:t>
            </a:r>
            <a:br>
              <a:rPr lang="en-GB" sz="4000" b="1" i="1" dirty="0"/>
            </a:br>
            <a:r>
              <a:rPr lang="en-GB" sz="4000" b="1" i="1" dirty="0"/>
              <a:t>. </a:t>
            </a:r>
            <a:r>
              <a:rPr lang="en-GB" sz="2800" i="1" dirty="0"/>
              <a:t>Better understand and optimise revenue generation in future</a:t>
            </a:r>
            <a:br>
              <a:rPr lang="en-GB" sz="2800" i="1" dirty="0"/>
            </a:br>
            <a:r>
              <a:rPr lang="en-GB" sz="4000" i="1" dirty="0"/>
              <a:t>. </a:t>
            </a:r>
            <a:r>
              <a:rPr lang="en-GB" sz="2800" i="1" dirty="0"/>
              <a:t>Maximize forecasting accuracy</a:t>
            </a:r>
            <a:br>
              <a:rPr lang="en-GB" sz="2800" i="1" dirty="0"/>
            </a:br>
            <a:r>
              <a:rPr lang="en-GB" sz="4000" i="1" dirty="0"/>
              <a:t>. </a:t>
            </a:r>
            <a:r>
              <a:rPr lang="en-GB" sz="2800" i="1" dirty="0"/>
              <a:t>Make current sales experience our top priority</a:t>
            </a:r>
            <a:br>
              <a:rPr lang="en-GB" sz="2800" i="1" dirty="0"/>
            </a:br>
            <a:endParaRPr lang="en-GB" sz="2800" i="1" dirty="0"/>
          </a:p>
        </p:txBody>
      </p:sp>
      <p:sp>
        <p:nvSpPr>
          <p:cNvPr id="5" name="Content Placeholder 4">
            <a:extLst>
              <a:ext uri="{FF2B5EF4-FFF2-40B4-BE49-F238E27FC236}">
                <a16:creationId xmlns:a16="http://schemas.microsoft.com/office/drawing/2014/main" id="{2D03B883-79DE-1F0F-2B6F-B9F7B330A5E5}"/>
              </a:ext>
            </a:extLst>
          </p:cNvPr>
          <p:cNvSpPr>
            <a:spLocks noGrp="1"/>
          </p:cNvSpPr>
          <p:nvPr>
            <p:ph idx="1"/>
          </p:nvPr>
        </p:nvSpPr>
        <p:spPr>
          <a:xfrm>
            <a:off x="269426" y="5819786"/>
            <a:ext cx="9780427" cy="428613"/>
          </a:xfrm>
        </p:spPr>
        <p:txBody>
          <a:bodyPr/>
          <a:lstStyle/>
          <a:p>
            <a:endParaRPr lang="en-GB"/>
          </a:p>
        </p:txBody>
      </p:sp>
    </p:spTree>
    <p:extLst>
      <p:ext uri="{BB962C8B-B14F-4D97-AF65-F5344CB8AC3E}">
        <p14:creationId xmlns:p14="http://schemas.microsoft.com/office/powerpoint/2010/main" val="2953235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F6B76-0196-0E82-E1BF-511F4D456677}"/>
              </a:ext>
            </a:extLst>
          </p:cNvPr>
          <p:cNvSpPr>
            <a:spLocks noGrp="1"/>
          </p:cNvSpPr>
          <p:nvPr>
            <p:ph type="title"/>
          </p:nvPr>
        </p:nvSpPr>
        <p:spPr>
          <a:xfrm>
            <a:off x="272301" y="7019"/>
            <a:ext cx="12021400" cy="7208981"/>
          </a:xfrm>
        </p:spPr>
        <p:txBody>
          <a:bodyPr/>
          <a:lstStyle/>
          <a:p>
            <a:r>
              <a:rPr lang="en-GB" sz="4000" b="1" i="1" dirty="0"/>
              <a:t>Data Preprocessing :</a:t>
            </a:r>
            <a:br>
              <a:rPr lang="en-GB" sz="4000" b="1" i="1" dirty="0"/>
            </a:br>
            <a:r>
              <a:rPr lang="en-GB" sz="4000" b="1" i="1" dirty="0"/>
              <a:t>. </a:t>
            </a:r>
            <a:r>
              <a:rPr lang="en-GB" sz="2800" i="1" dirty="0"/>
              <a:t>Importing necessary libraries for data analysis  such as</a:t>
            </a:r>
            <a:r>
              <a:rPr lang="en-GB" sz="4000" b="1" i="1" dirty="0"/>
              <a:t> </a:t>
            </a:r>
            <a:r>
              <a:rPr lang="en-GB" sz="2800" i="1" dirty="0"/>
              <a:t>pandas,     </a:t>
            </a:r>
            <a:r>
              <a:rPr lang="en-GB" sz="2800" i="1" err="1"/>
              <a:t>numpy</a:t>
            </a:r>
            <a:r>
              <a:rPr lang="en-GB" sz="2800" i="1" dirty="0"/>
              <a:t> , matplotlib, seaborn etc</a:t>
            </a:r>
            <a:br>
              <a:rPr lang="en-GB" sz="2800" i="1" dirty="0"/>
            </a:br>
            <a:r>
              <a:rPr lang="en-GB" sz="4000" i="1" dirty="0"/>
              <a:t>. </a:t>
            </a:r>
            <a:r>
              <a:rPr lang="en-GB" sz="2800" i="1" dirty="0"/>
              <a:t>Using </a:t>
            </a:r>
            <a:r>
              <a:rPr lang="en-GB" sz="2800" i="1" err="1"/>
              <a:t>pd.read_csv</a:t>
            </a:r>
            <a:r>
              <a:rPr lang="en-GB" sz="2800" i="1" dirty="0"/>
              <a:t>() function stores the data in pandas </a:t>
            </a:r>
            <a:r>
              <a:rPr lang="en-GB" sz="2800" i="1" err="1"/>
              <a:t>dataframe</a:t>
            </a:r>
            <a:r>
              <a:rPr lang="en-GB" sz="2800" i="1" dirty="0"/>
              <a:t>  named </a:t>
            </a:r>
            <a:r>
              <a:rPr lang="en-GB" sz="2800" i="1" err="1"/>
              <a:t>df</a:t>
            </a:r>
            <a:br>
              <a:rPr lang="en-GB" sz="2800" i="1" dirty="0"/>
            </a:br>
            <a:r>
              <a:rPr lang="en-GB" sz="4000" i="1" dirty="0"/>
              <a:t>. </a:t>
            </a:r>
            <a:r>
              <a:rPr lang="en-GB" sz="2800" i="1" dirty="0"/>
              <a:t>Using </a:t>
            </a:r>
            <a:r>
              <a:rPr lang="en-GB" sz="2800" i="1" err="1"/>
              <a:t>df.column</a:t>
            </a:r>
            <a:r>
              <a:rPr lang="en-GB" sz="2800" i="1" dirty="0"/>
              <a:t> showing columns present in </a:t>
            </a:r>
            <a:r>
              <a:rPr lang="en-GB" sz="2800" i="1" err="1"/>
              <a:t>dataframe</a:t>
            </a:r>
            <a:br>
              <a:rPr lang="en-GB" sz="2800" i="1" dirty="0"/>
            </a:br>
            <a:r>
              <a:rPr lang="en-GB" sz="4000" i="1" dirty="0"/>
              <a:t>. </a:t>
            </a:r>
            <a:r>
              <a:rPr lang="en-GB" sz="2800" i="1" dirty="0"/>
              <a:t>Info() function shows basic information of </a:t>
            </a:r>
            <a:r>
              <a:rPr lang="en-GB" sz="2800" i="1" err="1"/>
              <a:t>dataframe</a:t>
            </a:r>
            <a:r>
              <a:rPr lang="en-GB" sz="2800" i="1" dirty="0"/>
              <a:t> like null values, count of each column and their data type</a:t>
            </a:r>
            <a:br>
              <a:rPr lang="en-GB" sz="2800" i="1" dirty="0"/>
            </a:br>
            <a:r>
              <a:rPr lang="en-GB" sz="4000" i="1" dirty="0"/>
              <a:t>. </a:t>
            </a:r>
            <a:r>
              <a:rPr lang="en-GB" sz="2800" i="1" dirty="0"/>
              <a:t>Changing the datatype of different column for model training and analysis</a:t>
            </a:r>
            <a:br>
              <a:rPr lang="en-GB" sz="2800" i="1" dirty="0"/>
            </a:br>
            <a:r>
              <a:rPr lang="en-GB" sz="4000" i="1" dirty="0"/>
              <a:t>. </a:t>
            </a:r>
            <a:r>
              <a:rPr lang="en-GB" sz="2800" i="1" dirty="0"/>
              <a:t>Using describe() function on </a:t>
            </a:r>
            <a:r>
              <a:rPr lang="en-GB" sz="2800" i="1" err="1"/>
              <a:t>dataframe</a:t>
            </a:r>
            <a:r>
              <a:rPr lang="en-GB" sz="2800" i="1" dirty="0"/>
              <a:t> for getting basic stats of numerical dataset</a:t>
            </a:r>
            <a:br>
              <a:rPr lang="en-GB" sz="2800" i="1" dirty="0"/>
            </a:br>
            <a:br>
              <a:rPr lang="en-GB" sz="2800" i="1" dirty="0"/>
            </a:br>
            <a:br>
              <a:rPr lang="en-GB" sz="2800" i="1" dirty="0"/>
            </a:br>
            <a:endParaRPr lang="en-GB" sz="2800" i="1" dirty="0"/>
          </a:p>
        </p:txBody>
      </p:sp>
      <p:sp>
        <p:nvSpPr>
          <p:cNvPr id="4" name="Content Placeholder 3">
            <a:extLst>
              <a:ext uri="{FF2B5EF4-FFF2-40B4-BE49-F238E27FC236}">
                <a16:creationId xmlns:a16="http://schemas.microsoft.com/office/drawing/2014/main" id="{3BB0E287-EA88-9F9A-7545-3F1C29796663}"/>
              </a:ext>
            </a:extLst>
          </p:cNvPr>
          <p:cNvSpPr>
            <a:spLocks noGrp="1"/>
          </p:cNvSpPr>
          <p:nvPr>
            <p:ph idx="1"/>
          </p:nvPr>
        </p:nvSpPr>
        <p:spPr>
          <a:xfrm>
            <a:off x="-2764197" y="9069069"/>
            <a:ext cx="7436918" cy="3433481"/>
          </a:xfrm>
        </p:spPr>
        <p:txBody>
          <a:bodyPr vert="horz" lIns="91440" tIns="45720" rIns="91440" bIns="45720" rtlCol="0" anchor="t">
            <a:normAutofit/>
          </a:bodyPr>
          <a:lstStyle/>
          <a:p>
            <a:r>
              <a:rPr lang="en-GB" dirty="0"/>
              <a:t>   </a:t>
            </a:r>
            <a:endParaRPr lang="en-GB"/>
          </a:p>
        </p:txBody>
      </p:sp>
    </p:spTree>
    <p:extLst>
      <p:ext uri="{BB962C8B-B14F-4D97-AF65-F5344CB8AC3E}">
        <p14:creationId xmlns:p14="http://schemas.microsoft.com/office/powerpoint/2010/main" val="3998997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4A14-CD5D-F8C6-CEAC-63B23AB00677}"/>
              </a:ext>
            </a:extLst>
          </p:cNvPr>
          <p:cNvSpPr>
            <a:spLocks noGrp="1"/>
          </p:cNvSpPr>
          <p:nvPr>
            <p:ph type="title"/>
          </p:nvPr>
        </p:nvSpPr>
        <p:spPr>
          <a:xfrm>
            <a:off x="286677" y="193926"/>
            <a:ext cx="11776987" cy="1400530"/>
          </a:xfrm>
        </p:spPr>
        <p:txBody>
          <a:bodyPr/>
          <a:lstStyle/>
          <a:p>
            <a:r>
              <a:rPr lang="en-GB" sz="4000" b="1" dirty="0"/>
              <a:t> Exploratory Data Analysis</a:t>
            </a:r>
            <a:br>
              <a:rPr lang="en-GB" sz="4000" b="1" dirty="0"/>
            </a:br>
            <a:br>
              <a:rPr lang="en-GB" sz="4000" b="1" dirty="0"/>
            </a:br>
            <a:r>
              <a:rPr lang="en-GB" sz="2800" i="1" dirty="0"/>
              <a:t> Checking Outliers in the </a:t>
            </a:r>
            <a:r>
              <a:rPr lang="en-GB" sz="2800" i="1" err="1"/>
              <a:t>dataframe</a:t>
            </a:r>
            <a:r>
              <a:rPr lang="en-GB" sz="2800" i="1" dirty="0"/>
              <a:t> by using Box Plot   </a:t>
            </a:r>
            <a:br>
              <a:rPr lang="en-GB" sz="2800" i="1" dirty="0"/>
            </a:br>
            <a:r>
              <a:rPr lang="en-GB" sz="2800" i="1" dirty="0"/>
              <a:t> </a:t>
            </a:r>
            <a:br>
              <a:rPr lang="en-GB" sz="2800" i="1" dirty="0"/>
            </a:br>
            <a:r>
              <a:rPr lang="en-GB" sz="2800" i="1" dirty="0"/>
              <a:t>  </a:t>
            </a:r>
            <a:r>
              <a:rPr lang="en-GB" sz="4000" i="1" dirty="0"/>
              <a:t>. </a:t>
            </a:r>
            <a:r>
              <a:rPr lang="en-GB" sz="2800" i="1" dirty="0"/>
              <a:t>Box plot for total profit: Here we detect outliers in the specified      column using the Z-score method and found 7 outliers</a:t>
            </a:r>
            <a:br>
              <a:rPr lang="en-GB" sz="2800" i="1" dirty="0"/>
            </a:br>
            <a:br>
              <a:rPr lang="en-GB" sz="2800" i="1" dirty="0"/>
            </a:br>
            <a:br>
              <a:rPr lang="en-GB" sz="2800" dirty="0"/>
            </a:br>
            <a:r>
              <a:rPr lang="en-GB" sz="2800" dirty="0"/>
              <a:t> </a:t>
            </a:r>
            <a:endParaRPr lang="en-GB" sz="4000" dirty="0"/>
          </a:p>
        </p:txBody>
      </p:sp>
      <p:pic>
        <p:nvPicPr>
          <p:cNvPr id="3" name="Content Placeholder 2" descr="A diagram of a profit boxplot&#10;&#10;Description automatically generated">
            <a:extLst>
              <a:ext uri="{FF2B5EF4-FFF2-40B4-BE49-F238E27FC236}">
                <a16:creationId xmlns:a16="http://schemas.microsoft.com/office/drawing/2014/main" id="{7485E7F4-28EA-B7C1-CBC9-DF7C5F34A9C0}"/>
              </a:ext>
            </a:extLst>
          </p:cNvPr>
          <p:cNvPicPr>
            <a:picLocks noGrp="1" noChangeAspect="1"/>
          </p:cNvPicPr>
          <p:nvPr>
            <p:ph idx="1"/>
          </p:nvPr>
        </p:nvPicPr>
        <p:blipFill>
          <a:blip r:embed="rId2"/>
          <a:stretch>
            <a:fillRect/>
          </a:stretch>
        </p:blipFill>
        <p:spPr>
          <a:xfrm>
            <a:off x="2641690" y="3658316"/>
            <a:ext cx="6789937" cy="3198796"/>
          </a:xfrm>
        </p:spPr>
      </p:pic>
    </p:spTree>
    <p:extLst>
      <p:ext uri="{BB962C8B-B14F-4D97-AF65-F5344CB8AC3E}">
        <p14:creationId xmlns:p14="http://schemas.microsoft.com/office/powerpoint/2010/main" val="393896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CC7AF-F19A-56AE-2F5E-42EC27626670}"/>
              </a:ext>
            </a:extLst>
          </p:cNvPr>
          <p:cNvSpPr>
            <a:spLocks noGrp="1"/>
          </p:cNvSpPr>
          <p:nvPr>
            <p:ph type="title"/>
          </p:nvPr>
        </p:nvSpPr>
        <p:spPr>
          <a:xfrm>
            <a:off x="229168" y="265812"/>
            <a:ext cx="11532571" cy="983587"/>
          </a:xfrm>
        </p:spPr>
        <p:txBody>
          <a:bodyPr/>
          <a:lstStyle/>
          <a:p>
            <a:r>
              <a:rPr lang="en-GB" sz="2800" i="1" dirty="0"/>
              <a:t>Box Plot of Total Cost: Found 5 Outliers in Total Cost column</a:t>
            </a:r>
            <a:br>
              <a:rPr lang="en-GB" sz="2800" i="1" dirty="0"/>
            </a:br>
            <a:br>
              <a:rPr lang="en-GB" sz="2800" i="1" dirty="0"/>
            </a:br>
            <a:endParaRPr lang="en-GB" sz="2800" i="1" dirty="0"/>
          </a:p>
        </p:txBody>
      </p:sp>
      <p:pic>
        <p:nvPicPr>
          <p:cNvPr id="4" name="Content Placeholder 3" descr="A diagram of a cost plot&#10;&#10;Description automatically generated">
            <a:extLst>
              <a:ext uri="{FF2B5EF4-FFF2-40B4-BE49-F238E27FC236}">
                <a16:creationId xmlns:a16="http://schemas.microsoft.com/office/drawing/2014/main" id="{CA5131D2-F1A1-CF53-3C39-B9942F0633B2}"/>
              </a:ext>
            </a:extLst>
          </p:cNvPr>
          <p:cNvPicPr>
            <a:picLocks noGrp="1" noChangeAspect="1"/>
          </p:cNvPicPr>
          <p:nvPr>
            <p:ph idx="1"/>
          </p:nvPr>
        </p:nvPicPr>
        <p:blipFill>
          <a:blip r:embed="rId2"/>
          <a:stretch>
            <a:fillRect/>
          </a:stretch>
        </p:blipFill>
        <p:spPr>
          <a:xfrm>
            <a:off x="875544" y="1315892"/>
            <a:ext cx="10005923" cy="4548096"/>
          </a:xfrm>
        </p:spPr>
      </p:pic>
    </p:spTree>
    <p:extLst>
      <p:ext uri="{BB962C8B-B14F-4D97-AF65-F5344CB8AC3E}">
        <p14:creationId xmlns:p14="http://schemas.microsoft.com/office/powerpoint/2010/main" val="3949204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D8559-252B-23F7-9B15-4E472BC4AAD7}"/>
              </a:ext>
            </a:extLst>
          </p:cNvPr>
          <p:cNvSpPr>
            <a:spLocks noGrp="1"/>
          </p:cNvSpPr>
          <p:nvPr>
            <p:ph type="title"/>
          </p:nvPr>
        </p:nvSpPr>
        <p:spPr>
          <a:xfrm>
            <a:off x="171660" y="337699"/>
            <a:ext cx="11863249" cy="897323"/>
          </a:xfrm>
        </p:spPr>
        <p:txBody>
          <a:bodyPr/>
          <a:lstStyle/>
          <a:p>
            <a:r>
              <a:rPr lang="en-GB" sz="2800" dirty="0"/>
              <a:t>Box Plot of Total Revenue: Found 6 Outliers in Total Revenue column</a:t>
            </a:r>
          </a:p>
        </p:txBody>
      </p:sp>
      <p:pic>
        <p:nvPicPr>
          <p:cNvPr id="4" name="Content Placeholder 3" descr="A diagram of a revenue box plot&#10;&#10;Description automatically generated">
            <a:extLst>
              <a:ext uri="{FF2B5EF4-FFF2-40B4-BE49-F238E27FC236}">
                <a16:creationId xmlns:a16="http://schemas.microsoft.com/office/drawing/2014/main" id="{BEBF8739-18C9-DA95-87EB-66FF6FC0FB95}"/>
              </a:ext>
            </a:extLst>
          </p:cNvPr>
          <p:cNvPicPr>
            <a:picLocks noGrp="1" noChangeAspect="1"/>
          </p:cNvPicPr>
          <p:nvPr>
            <p:ph idx="1"/>
          </p:nvPr>
        </p:nvPicPr>
        <p:blipFill>
          <a:blip r:embed="rId2"/>
          <a:stretch>
            <a:fillRect/>
          </a:stretch>
        </p:blipFill>
        <p:spPr>
          <a:xfrm>
            <a:off x="1982063" y="1334853"/>
            <a:ext cx="8224207" cy="4380781"/>
          </a:xfrm>
        </p:spPr>
      </p:pic>
    </p:spTree>
    <p:extLst>
      <p:ext uri="{BB962C8B-B14F-4D97-AF65-F5344CB8AC3E}">
        <p14:creationId xmlns:p14="http://schemas.microsoft.com/office/powerpoint/2010/main" val="1992926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11A3F-E6D8-DC61-A915-35E873D0E528}"/>
              </a:ext>
            </a:extLst>
          </p:cNvPr>
          <p:cNvSpPr>
            <a:spLocks noGrp="1"/>
          </p:cNvSpPr>
          <p:nvPr>
            <p:ph type="title"/>
          </p:nvPr>
        </p:nvSpPr>
        <p:spPr>
          <a:xfrm>
            <a:off x="387319" y="237058"/>
            <a:ext cx="11590081" cy="1400530"/>
          </a:xfrm>
        </p:spPr>
        <p:txBody>
          <a:bodyPr/>
          <a:lstStyle/>
          <a:p>
            <a:r>
              <a:rPr lang="en-GB" sz="2800" dirty="0"/>
              <a:t>Creating a bar chart for Total Revenue and Order Month: Where it showcases the number of order purchased in particular month</a:t>
            </a:r>
          </a:p>
        </p:txBody>
      </p:sp>
      <p:pic>
        <p:nvPicPr>
          <p:cNvPr id="4" name="Content Placeholder 3" descr="A graph of blue bars&#10;&#10;Description automatically generated">
            <a:extLst>
              <a:ext uri="{FF2B5EF4-FFF2-40B4-BE49-F238E27FC236}">
                <a16:creationId xmlns:a16="http://schemas.microsoft.com/office/drawing/2014/main" id="{6EAD6913-516D-B073-3F70-65590777BF9E}"/>
              </a:ext>
            </a:extLst>
          </p:cNvPr>
          <p:cNvPicPr>
            <a:picLocks noGrp="1" noChangeAspect="1"/>
          </p:cNvPicPr>
          <p:nvPr>
            <p:ph idx="1"/>
          </p:nvPr>
        </p:nvPicPr>
        <p:blipFill>
          <a:blip r:embed="rId2"/>
          <a:stretch>
            <a:fillRect/>
          </a:stretch>
        </p:blipFill>
        <p:spPr>
          <a:xfrm>
            <a:off x="2714070" y="1650352"/>
            <a:ext cx="6760193" cy="5058122"/>
          </a:xfrm>
        </p:spPr>
      </p:pic>
    </p:spTree>
    <p:extLst>
      <p:ext uri="{BB962C8B-B14F-4D97-AF65-F5344CB8AC3E}">
        <p14:creationId xmlns:p14="http://schemas.microsoft.com/office/powerpoint/2010/main" val="3169161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D7244-0731-6FAF-3E32-BF65D6AE3961}"/>
              </a:ext>
            </a:extLst>
          </p:cNvPr>
          <p:cNvSpPr>
            <a:spLocks noGrp="1"/>
          </p:cNvSpPr>
          <p:nvPr>
            <p:ph type="title"/>
          </p:nvPr>
        </p:nvSpPr>
        <p:spPr>
          <a:xfrm>
            <a:off x="329810" y="78907"/>
            <a:ext cx="11863250" cy="1400530"/>
          </a:xfrm>
        </p:spPr>
        <p:txBody>
          <a:bodyPr/>
          <a:lstStyle/>
          <a:p>
            <a:r>
              <a:rPr lang="en-GB" sz="2800" dirty="0" err="1">
                <a:ea typeface="+mj-lt"/>
                <a:cs typeface="+mj-lt"/>
              </a:rPr>
              <a:t>Ploting</a:t>
            </a:r>
            <a:r>
              <a:rPr lang="en-GB" sz="2800" dirty="0">
                <a:ea typeface="+mj-lt"/>
                <a:cs typeface="+mj-lt"/>
              </a:rPr>
              <a:t> line graph of Total Profit and Order Year</a:t>
            </a:r>
            <a:r>
              <a:rPr lang="en-GB" sz="2800" dirty="0"/>
              <a:t>: Where it showcases the Profit per year</a:t>
            </a:r>
            <a:br>
              <a:rPr lang="en-GB" sz="2800" dirty="0"/>
            </a:br>
            <a:br>
              <a:rPr lang="en-GB" sz="2800" dirty="0"/>
            </a:br>
            <a:endParaRPr lang="en-GB" sz="2800" dirty="0"/>
          </a:p>
        </p:txBody>
      </p:sp>
      <p:pic>
        <p:nvPicPr>
          <p:cNvPr id="4" name="Content Placeholder 3" descr="A graph with a line">
            <a:extLst>
              <a:ext uri="{FF2B5EF4-FFF2-40B4-BE49-F238E27FC236}">
                <a16:creationId xmlns:a16="http://schemas.microsoft.com/office/drawing/2014/main" id="{B9420943-75BF-EAFD-52A6-89BE7507E576}"/>
              </a:ext>
            </a:extLst>
          </p:cNvPr>
          <p:cNvPicPr>
            <a:picLocks noGrp="1" noChangeAspect="1"/>
          </p:cNvPicPr>
          <p:nvPr>
            <p:ph idx="1"/>
          </p:nvPr>
        </p:nvPicPr>
        <p:blipFill>
          <a:blip r:embed="rId2"/>
          <a:stretch>
            <a:fillRect/>
          </a:stretch>
        </p:blipFill>
        <p:spPr>
          <a:xfrm>
            <a:off x="1599918" y="1420315"/>
            <a:ext cx="8945367" cy="4943102"/>
          </a:xfrm>
        </p:spPr>
      </p:pic>
    </p:spTree>
    <p:extLst>
      <p:ext uri="{BB962C8B-B14F-4D97-AF65-F5344CB8AC3E}">
        <p14:creationId xmlns:p14="http://schemas.microsoft.com/office/powerpoint/2010/main" val="86710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AE984-EF9B-C1BC-8BED-FD02CCFCFD49}"/>
              </a:ext>
            </a:extLst>
          </p:cNvPr>
          <p:cNvSpPr>
            <a:spLocks noGrp="1"/>
          </p:cNvSpPr>
          <p:nvPr>
            <p:ph type="title"/>
          </p:nvPr>
        </p:nvSpPr>
        <p:spPr>
          <a:xfrm>
            <a:off x="186036" y="7020"/>
            <a:ext cx="12007024" cy="1400530"/>
          </a:xfrm>
        </p:spPr>
        <p:txBody>
          <a:bodyPr/>
          <a:lstStyle/>
          <a:p>
            <a:r>
              <a:rPr lang="en-GB" sz="2800" dirty="0"/>
              <a:t>Plotting the predicted values against the actual values to visualize how well the model is fitting the data</a:t>
            </a:r>
          </a:p>
        </p:txBody>
      </p:sp>
      <p:pic>
        <p:nvPicPr>
          <p:cNvPr id="4" name="Content Placeholder 3" descr="A graph with blue dots&#10;&#10;Description automatically generated">
            <a:extLst>
              <a:ext uri="{FF2B5EF4-FFF2-40B4-BE49-F238E27FC236}">
                <a16:creationId xmlns:a16="http://schemas.microsoft.com/office/drawing/2014/main" id="{606D4D9B-D787-D8C9-A489-C977515AA26A}"/>
              </a:ext>
            </a:extLst>
          </p:cNvPr>
          <p:cNvPicPr>
            <a:picLocks noGrp="1" noChangeAspect="1"/>
          </p:cNvPicPr>
          <p:nvPr>
            <p:ph idx="1"/>
          </p:nvPr>
        </p:nvPicPr>
        <p:blipFill>
          <a:blip r:embed="rId2"/>
          <a:stretch>
            <a:fillRect/>
          </a:stretch>
        </p:blipFill>
        <p:spPr>
          <a:xfrm>
            <a:off x="1493862" y="1044431"/>
            <a:ext cx="8812421" cy="5637361"/>
          </a:xfrm>
        </p:spPr>
      </p:pic>
    </p:spTree>
    <p:extLst>
      <p:ext uri="{BB962C8B-B14F-4D97-AF65-F5344CB8AC3E}">
        <p14:creationId xmlns:p14="http://schemas.microsoft.com/office/powerpoint/2010/main" val="23959299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vt:lpstr>
      <vt:lpstr>Project Amazon Sales Analysis</vt:lpstr>
      <vt:lpstr>Objective . Development  of predictive model for predicting sales. . Perform ETL (Extract-Transform-Load) on dataset. . Develop dashboard by using Power bi.  Benefits . Better understand and optimise revenue generation in future . Maximize forecasting accuracy . Make current sales experience our top priority </vt:lpstr>
      <vt:lpstr>Data Preprocessing : . Importing necessary libraries for data analysis  such as pandas,     numpy , matplotlib, seaborn etc . Using pd.read_csv() function stores the data in pandas dataframe  named df . Using df.column showing columns present in dataframe . Info() function shows basic information of dataframe like null values, count of each column and their data type . Changing the datatype of different column for model training and analysis . Using describe() function on dataframe for getting basic stats of numerical dataset   </vt:lpstr>
      <vt:lpstr> Exploratory Data Analysis   Checking Outliers in the dataframe by using Box Plot        . Box plot for total profit: Here we detect outliers in the specified      column using the Z-score method and found 7 outliers    </vt:lpstr>
      <vt:lpstr>Box Plot of Total Cost: Found 5 Outliers in Total Cost column  </vt:lpstr>
      <vt:lpstr>Box Plot of Total Revenue: Found 6 Outliers in Total Revenue column</vt:lpstr>
      <vt:lpstr>Creating a bar chart for Total Revenue and Order Month: Where it showcases the number of order purchased in particular month</vt:lpstr>
      <vt:lpstr>Ploting line graph of Total Profit and Order Year: Where it showcases the Profit per year  </vt:lpstr>
      <vt:lpstr>Plotting the predicted values against the actual values to visualize how well the model is fitting the data</vt:lpstr>
      <vt:lpstr>As we can see in the Dashboard most of the Profit and Revenue is generated in year the year  2012  We can also see that cosmetics is the item type which is giving us more profit.  In the month of June we are getting more Profit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756</cp:revision>
  <dcterms:created xsi:type="dcterms:W3CDTF">2024-02-20T03:38:26Z</dcterms:created>
  <dcterms:modified xsi:type="dcterms:W3CDTF">2024-03-04T10:11:41Z</dcterms:modified>
</cp:coreProperties>
</file>