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9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7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6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4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2B07E4-CDF9-4C88-A2F3-04620E58224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84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E4D7-D1E4-8FE9-5822-755630121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157" y="990600"/>
            <a:ext cx="9613244" cy="1589411"/>
          </a:xfrm>
        </p:spPr>
        <p:txBody>
          <a:bodyPr>
            <a:normAutofit/>
          </a:bodyPr>
          <a:lstStyle/>
          <a:p>
            <a:r>
              <a:rPr lang="en-IN" sz="5600" dirty="0"/>
              <a:t>Midterm Presentation</a:t>
            </a:r>
            <a:br>
              <a:rPr lang="en-IN" sz="5600" dirty="0"/>
            </a:br>
            <a:r>
              <a:rPr lang="en-IN" sz="5600" dirty="0"/>
              <a:t>Store 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6F601-E4BC-AA38-64FF-11029EAB2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957" y="4418341"/>
            <a:ext cx="8637072" cy="977621"/>
          </a:xfrm>
        </p:spPr>
        <p:txBody>
          <a:bodyPr>
            <a:noAutofit/>
          </a:bodyPr>
          <a:lstStyle/>
          <a:p>
            <a:r>
              <a:rPr lang="en-IN" sz="2400" dirty="0"/>
              <a:t>Shah Divyesh Sureshbhai</a:t>
            </a:r>
          </a:p>
          <a:p>
            <a:r>
              <a:rPr lang="en-IN" sz="2400" dirty="0"/>
              <a:t>NUID : 00292240</a:t>
            </a:r>
          </a:p>
        </p:txBody>
      </p:sp>
    </p:spTree>
    <p:extLst>
      <p:ext uri="{BB962C8B-B14F-4D97-AF65-F5344CB8AC3E}">
        <p14:creationId xmlns:p14="http://schemas.microsoft.com/office/powerpoint/2010/main" val="397873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07E8-B4CE-915B-0686-E90D8C85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8601"/>
            <a:ext cx="9291215" cy="1007532"/>
          </a:xfrm>
        </p:spPr>
        <p:txBody>
          <a:bodyPr/>
          <a:lstStyle/>
          <a:p>
            <a:r>
              <a:rPr lang="en-IN" dirty="0"/>
              <a:t>Prototype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A0C9-2E7C-7650-0B01-10FF9ED04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6268"/>
            <a:ext cx="9291215" cy="401007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Designed </a:t>
            </a:r>
            <a:r>
              <a:rPr lang="en-IN" dirty="0">
                <a:solidFill>
                  <a:schemeClr val="accent1"/>
                </a:solidFill>
              </a:rPr>
              <a:t>abstract class Service </a:t>
            </a:r>
            <a:r>
              <a:rPr lang="en-IN" dirty="0"/>
              <a:t>which implements </a:t>
            </a:r>
            <a:r>
              <a:rPr lang="en-IN" dirty="0">
                <a:solidFill>
                  <a:schemeClr val="accent1"/>
                </a:solidFill>
              </a:rPr>
              <a:t>Cloneable interface </a:t>
            </a:r>
            <a:r>
              <a:rPr lang="en-IN" dirty="0"/>
              <a:t>and</a:t>
            </a:r>
            <a:r>
              <a:rPr lang="en-IN" dirty="0">
                <a:solidFill>
                  <a:schemeClr val="accent1"/>
                </a:solidFill>
              </a:rPr>
              <a:t> Overrides clone() </a:t>
            </a:r>
            <a:r>
              <a:rPr lang="en-IN" dirty="0"/>
              <a:t>with following attributes :</a:t>
            </a:r>
          </a:p>
          <a:p>
            <a:pPr lvl="1">
              <a:lnSpc>
                <a:spcPct val="80000"/>
              </a:lnSpc>
            </a:pPr>
            <a:r>
              <a:rPr lang="en-IN" dirty="0" err="1"/>
              <a:t>serviceId</a:t>
            </a:r>
            <a:endParaRPr lang="en-IN" dirty="0"/>
          </a:p>
          <a:p>
            <a:pPr lvl="1">
              <a:lnSpc>
                <a:spcPct val="80000"/>
              </a:lnSpc>
            </a:pPr>
            <a:r>
              <a:rPr lang="en-IN" dirty="0" err="1"/>
              <a:t>servicePrice</a:t>
            </a:r>
            <a:endParaRPr lang="en-IN" dirty="0"/>
          </a:p>
          <a:p>
            <a:pPr lvl="1">
              <a:lnSpc>
                <a:spcPct val="80000"/>
              </a:lnSpc>
            </a:pPr>
            <a:r>
              <a:rPr lang="en-IN" dirty="0" err="1"/>
              <a:t>serviceType</a:t>
            </a:r>
            <a:endParaRPr lang="en-IN" dirty="0"/>
          </a:p>
          <a:p>
            <a:pPr lvl="1">
              <a:lnSpc>
                <a:spcPct val="80000"/>
              </a:lnSpc>
            </a:pPr>
            <a:r>
              <a:rPr lang="en-IN" dirty="0"/>
              <a:t>date</a:t>
            </a:r>
          </a:p>
          <a:p>
            <a:r>
              <a:rPr lang="en-IN" dirty="0"/>
              <a:t>Created </a:t>
            </a:r>
            <a:r>
              <a:rPr lang="en-IN" dirty="0" err="1">
                <a:solidFill>
                  <a:schemeClr val="accent1"/>
                </a:solidFill>
              </a:rPr>
              <a:t>MaintenanceService</a:t>
            </a:r>
            <a:r>
              <a:rPr lang="en-IN" dirty="0"/>
              <a:t> class which </a:t>
            </a:r>
            <a:r>
              <a:rPr lang="en-IN" dirty="0">
                <a:solidFill>
                  <a:schemeClr val="accent1"/>
                </a:solidFill>
              </a:rPr>
              <a:t>extends Service </a:t>
            </a:r>
            <a:r>
              <a:rPr lang="en-IN" dirty="0"/>
              <a:t>class to provide the maintenance service for the objects.</a:t>
            </a:r>
          </a:p>
          <a:p>
            <a:r>
              <a:rPr lang="en-IN" dirty="0"/>
              <a:t>Created </a:t>
            </a:r>
            <a:r>
              <a:rPr lang="en-IN" dirty="0" err="1">
                <a:solidFill>
                  <a:schemeClr val="accent1"/>
                </a:solidFill>
              </a:rPr>
              <a:t>RepairService</a:t>
            </a:r>
            <a:r>
              <a:rPr lang="en-IN" dirty="0"/>
              <a:t> class which </a:t>
            </a:r>
            <a:r>
              <a:rPr lang="en-IN" dirty="0">
                <a:solidFill>
                  <a:schemeClr val="accent1"/>
                </a:solidFill>
              </a:rPr>
              <a:t>extends Service </a:t>
            </a:r>
            <a:r>
              <a:rPr lang="en-IN" dirty="0"/>
              <a:t>class to provide the repair service for the objects.</a:t>
            </a:r>
          </a:p>
          <a:p>
            <a:r>
              <a:rPr lang="en-IN" dirty="0"/>
              <a:t>Implemented concrete class </a:t>
            </a:r>
            <a:r>
              <a:rPr lang="en-IN" dirty="0" err="1">
                <a:solidFill>
                  <a:schemeClr val="accent1"/>
                </a:solidFill>
              </a:rPr>
              <a:t>ServiceCache</a:t>
            </a:r>
            <a:r>
              <a:rPr lang="en-IN" dirty="0"/>
              <a:t> to load the cache and </a:t>
            </a:r>
            <a:r>
              <a:rPr lang="en-IN" dirty="0">
                <a:solidFill>
                  <a:schemeClr val="accent1"/>
                </a:solidFill>
              </a:rPr>
              <a:t>clone</a:t>
            </a:r>
            <a:r>
              <a:rPr lang="en-IN" dirty="0"/>
              <a:t> the objects from it using </a:t>
            </a:r>
            <a:r>
              <a:rPr lang="en-IN" dirty="0" err="1">
                <a:solidFill>
                  <a:schemeClr val="accent1"/>
                </a:solidFill>
              </a:rPr>
              <a:t>getService</a:t>
            </a:r>
            <a:r>
              <a:rPr lang="en-IN" dirty="0">
                <a:solidFill>
                  <a:schemeClr val="accent1"/>
                </a:solidFill>
              </a:rPr>
              <a:t>(int)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87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5B8D-23BF-0DBE-AA3C-D20113C2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Miscellaneous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B72B-A7EB-244C-3B60-171D4911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Completed the code for </a:t>
            </a:r>
            <a:r>
              <a:rPr lang="en-IN" dirty="0" err="1">
                <a:solidFill>
                  <a:schemeClr val="accent1"/>
                </a:solidFill>
              </a:rPr>
              <a:t>showStoreOperationalStates</a:t>
            </a:r>
            <a:r>
              <a:rPr lang="en-IN" dirty="0">
                <a:solidFill>
                  <a:schemeClr val="accent1"/>
                </a:solidFill>
              </a:rPr>
              <a:t>() </a:t>
            </a:r>
            <a:r>
              <a:rPr lang="en-IN" dirty="0"/>
              <a:t>to showcase the implementation of </a:t>
            </a:r>
            <a:r>
              <a:rPr lang="en-IN" dirty="0">
                <a:solidFill>
                  <a:schemeClr val="accent1"/>
                </a:solidFill>
              </a:rPr>
              <a:t>State Design Pattern</a:t>
            </a:r>
          </a:p>
          <a:p>
            <a:pPr lvl="1"/>
            <a:r>
              <a:rPr lang="en-IN" dirty="0"/>
              <a:t>Transition from </a:t>
            </a:r>
            <a:r>
              <a:rPr lang="en-IN" dirty="0">
                <a:solidFill>
                  <a:schemeClr val="accent1"/>
                </a:solidFill>
              </a:rPr>
              <a:t>Start</a:t>
            </a:r>
            <a:r>
              <a:rPr lang="en-IN" dirty="0"/>
              <a:t> state to </a:t>
            </a:r>
            <a:r>
              <a:rPr lang="en-IN" dirty="0">
                <a:solidFill>
                  <a:schemeClr val="accent1"/>
                </a:solidFill>
              </a:rPr>
              <a:t>Stock</a:t>
            </a:r>
            <a:r>
              <a:rPr lang="en-IN" dirty="0"/>
              <a:t> state</a:t>
            </a:r>
          </a:p>
          <a:p>
            <a:pPr lvl="1"/>
            <a:r>
              <a:rPr lang="en-IN" dirty="0"/>
              <a:t>Transition from </a:t>
            </a:r>
            <a:r>
              <a:rPr lang="en-IN" dirty="0">
                <a:solidFill>
                  <a:schemeClr val="accent1"/>
                </a:solidFill>
              </a:rPr>
              <a:t>Stock</a:t>
            </a:r>
            <a:r>
              <a:rPr lang="en-IN" dirty="0"/>
              <a:t> state to </a:t>
            </a:r>
            <a:r>
              <a:rPr lang="en-IN" dirty="0">
                <a:solidFill>
                  <a:schemeClr val="accent1"/>
                </a:solidFill>
              </a:rPr>
              <a:t>Open</a:t>
            </a:r>
            <a:r>
              <a:rPr lang="en-IN" dirty="0"/>
              <a:t> state</a:t>
            </a:r>
          </a:p>
          <a:p>
            <a:pPr lvl="1"/>
            <a:r>
              <a:rPr lang="en-IN" dirty="0"/>
              <a:t>Transition from </a:t>
            </a:r>
            <a:r>
              <a:rPr lang="en-IN" dirty="0">
                <a:solidFill>
                  <a:schemeClr val="accent1"/>
                </a:solidFill>
              </a:rPr>
              <a:t>Open</a:t>
            </a:r>
            <a:r>
              <a:rPr lang="en-IN" dirty="0"/>
              <a:t> state to </a:t>
            </a:r>
            <a:r>
              <a:rPr lang="en-IN" dirty="0">
                <a:solidFill>
                  <a:schemeClr val="accent1"/>
                </a:solidFill>
              </a:rPr>
              <a:t>Closed</a:t>
            </a:r>
            <a:r>
              <a:rPr lang="en-IN" dirty="0"/>
              <a:t> state</a:t>
            </a:r>
          </a:p>
          <a:p>
            <a:pPr lvl="1"/>
            <a:r>
              <a:rPr lang="en-IN" dirty="0"/>
              <a:t>Transition from </a:t>
            </a:r>
            <a:r>
              <a:rPr lang="en-IN" dirty="0">
                <a:solidFill>
                  <a:schemeClr val="accent1"/>
                </a:solidFill>
              </a:rPr>
              <a:t>Closed</a:t>
            </a:r>
            <a:r>
              <a:rPr lang="en-IN" dirty="0"/>
              <a:t> state to </a:t>
            </a:r>
            <a:r>
              <a:rPr lang="en-IN" dirty="0">
                <a:solidFill>
                  <a:schemeClr val="accent1"/>
                </a:solidFill>
              </a:rPr>
              <a:t>Open, Start or Stock state </a:t>
            </a:r>
            <a:r>
              <a:rPr lang="en-IN" dirty="0"/>
              <a:t>based on random integer generator </a:t>
            </a:r>
          </a:p>
          <a:p>
            <a:pPr lvl="1"/>
            <a:endParaRPr lang="en-IN" dirty="0"/>
          </a:p>
          <a:p>
            <a:r>
              <a:rPr lang="en-IN" dirty="0"/>
              <a:t>Completed the code for </a:t>
            </a:r>
            <a:r>
              <a:rPr lang="en-IN" dirty="0" err="1">
                <a:solidFill>
                  <a:schemeClr val="accent1"/>
                </a:solidFill>
              </a:rPr>
              <a:t>showStoreDiscountAlgorithms</a:t>
            </a:r>
            <a:r>
              <a:rPr lang="en-IN" dirty="0">
                <a:solidFill>
                  <a:schemeClr val="accent1"/>
                </a:solidFill>
              </a:rPr>
              <a:t>() </a:t>
            </a:r>
            <a:r>
              <a:rPr lang="en-IN" dirty="0"/>
              <a:t>to showcase the implementation of </a:t>
            </a:r>
            <a:r>
              <a:rPr lang="en-IN" dirty="0">
                <a:solidFill>
                  <a:schemeClr val="accent1"/>
                </a:solidFill>
              </a:rPr>
              <a:t>Strategy Design Pattern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02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F96D-7DED-F3A1-8EF9-A9922CD9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3E412-8DB5-77F0-FC9C-36830FED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Completed the code for following sorting methods in Driver class</a:t>
            </a:r>
          </a:p>
          <a:p>
            <a:pPr lvl="1"/>
            <a:r>
              <a:rPr lang="en-IN" dirty="0" err="1">
                <a:solidFill>
                  <a:schemeClr val="accent1"/>
                </a:solidFill>
              </a:rPr>
              <a:t>sortEmployeesID</a:t>
            </a:r>
            <a:r>
              <a:rPr lang="en-IN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IN" dirty="0" err="1">
                <a:solidFill>
                  <a:schemeClr val="accent1"/>
                </a:solidFill>
              </a:rPr>
              <a:t>sortEmployeesLastName</a:t>
            </a:r>
            <a:r>
              <a:rPr lang="en-IN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IN" dirty="0" err="1">
                <a:solidFill>
                  <a:schemeClr val="accent1"/>
                </a:solidFill>
              </a:rPr>
              <a:t>sortEmployeesFirstName</a:t>
            </a:r>
            <a:r>
              <a:rPr lang="en-IN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IN" dirty="0" err="1">
                <a:solidFill>
                  <a:schemeClr val="accent1"/>
                </a:solidFill>
              </a:rPr>
              <a:t>sortEmployeesAgeYoungest</a:t>
            </a:r>
            <a:r>
              <a:rPr lang="en-IN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IN" dirty="0" err="1">
                <a:solidFill>
                  <a:schemeClr val="accent1"/>
                </a:solidFill>
              </a:rPr>
              <a:t>sortEmployeesAgeOldest</a:t>
            </a:r>
            <a:r>
              <a:rPr lang="en-IN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IN" dirty="0" err="1">
                <a:solidFill>
                  <a:schemeClr val="accent1"/>
                </a:solidFill>
              </a:rPr>
              <a:t>sortEmployeesHighestWage</a:t>
            </a:r>
            <a:r>
              <a:rPr lang="en-IN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970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FA37-B068-63AD-5246-35851C51B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41602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2EEC-FD14-FE18-F69B-45FD6456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4919"/>
            <a:ext cx="9603275" cy="1362947"/>
          </a:xfrm>
        </p:spPr>
        <p:txBody>
          <a:bodyPr/>
          <a:lstStyle/>
          <a:p>
            <a:r>
              <a:rPr lang="en-IN" dirty="0"/>
              <a:t>  Skeleton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CBC4-CECC-8676-9697-4EA054F9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61067"/>
            <a:ext cx="9603275" cy="3705279"/>
          </a:xfrm>
        </p:spPr>
        <p:txBody>
          <a:bodyPr>
            <a:normAutofit/>
          </a:bodyPr>
          <a:lstStyle/>
          <a:p>
            <a:r>
              <a:rPr lang="en-IN" dirty="0"/>
              <a:t>Implemented </a:t>
            </a:r>
            <a:r>
              <a:rPr lang="en-IN" dirty="0">
                <a:solidFill>
                  <a:schemeClr val="accent1"/>
                </a:solidFill>
              </a:rPr>
              <a:t>abstract Person </a:t>
            </a:r>
            <a:r>
              <a:rPr lang="en-IN" dirty="0"/>
              <a:t>class with following attributes :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ID, First Name, Last Name, 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B8C2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Implemented Constructor, Getter – Setters and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toString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() methods for Person Class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B8C2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solidFill>
                  <a:schemeClr val="accent1"/>
                </a:solidFill>
                <a:latin typeface="Rockwell" panose="02060603020205020403"/>
              </a:rPr>
              <a:t>Inherited Employee</a:t>
            </a:r>
            <a:r>
              <a:rPr lang="en-IN" dirty="0">
                <a:solidFill>
                  <a:prstClr val="white"/>
                </a:solidFill>
                <a:latin typeface="Rockwell" panose="02060603020205020403"/>
              </a:rPr>
              <a:t> class from person with 2 additional attributes</a:t>
            </a:r>
          </a:p>
          <a:p>
            <a:pPr lvl="1">
              <a:spcBef>
                <a:spcPts val="1000"/>
              </a:spcBef>
              <a:buClr>
                <a:srgbClr val="FB8C29"/>
              </a:buClr>
              <a:defRPr/>
            </a:pPr>
            <a:r>
              <a:rPr lang="en-IN" sz="2000" dirty="0" err="1">
                <a:solidFill>
                  <a:prstClr val="white"/>
                </a:solidFill>
                <a:latin typeface="Rockwell" panose="02060603020205020403"/>
              </a:rPr>
              <a:t>isEmployee</a:t>
            </a:r>
            <a:r>
              <a:rPr lang="en-IN" sz="2000" dirty="0">
                <a:solidFill>
                  <a:prstClr val="white"/>
                </a:solidFill>
                <a:latin typeface="Rockwell" panose="02060603020205020403"/>
              </a:rPr>
              <a:t> and </a:t>
            </a:r>
            <a:r>
              <a:rPr lang="en-IN" sz="2000" dirty="0" err="1">
                <a:solidFill>
                  <a:prstClr val="white"/>
                </a:solidFill>
                <a:latin typeface="Rockwell" panose="02060603020205020403"/>
              </a:rPr>
              <a:t>isStudent</a:t>
            </a:r>
            <a:r>
              <a:rPr lang="en-IN" sz="2000" dirty="0">
                <a:solidFill>
                  <a:prstClr val="white"/>
                </a:solidFill>
                <a:latin typeface="Rockwell" panose="02060603020205020403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B8C2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Implemented Constructor, Getter – Setters and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toString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() methods for Employee Class</a:t>
            </a:r>
          </a:p>
          <a:p>
            <a:pPr marL="457200" lvl="1" indent="0">
              <a:spcBef>
                <a:spcPts val="1000"/>
              </a:spcBef>
              <a:buClr>
                <a:srgbClr val="FB8C29"/>
              </a:buClr>
              <a:buNone/>
              <a:defRPr/>
            </a:pPr>
            <a:endParaRPr lang="en-IN" sz="2000" dirty="0">
              <a:solidFill>
                <a:prstClr val="white"/>
              </a:solidFill>
              <a:latin typeface="Rockwell" panose="02060603020205020403"/>
            </a:endParaRPr>
          </a:p>
          <a:p>
            <a:pPr marL="457200" lvl="1" indent="0">
              <a:spcBef>
                <a:spcPts val="1000"/>
              </a:spcBef>
              <a:buClr>
                <a:srgbClr val="FB8C29"/>
              </a:buClr>
              <a:buNone/>
              <a:defRPr/>
            </a:pPr>
            <a:endParaRPr lang="en-IN" sz="2000" dirty="0">
              <a:solidFill>
                <a:prstClr val="white"/>
              </a:solidFill>
              <a:latin typeface="Rockwell" panose="02060603020205020403"/>
            </a:endParaRPr>
          </a:p>
          <a:p>
            <a:pPr marL="457200" lvl="1" indent="0">
              <a:spcBef>
                <a:spcPts val="1000"/>
              </a:spcBef>
              <a:buClr>
                <a:srgbClr val="FB8C29"/>
              </a:buClr>
              <a:buNone/>
              <a:defRPr/>
            </a:pPr>
            <a:endParaRPr lang="en-IN" sz="2000" dirty="0">
              <a:solidFill>
                <a:prstClr val="white"/>
              </a:solidFill>
              <a:latin typeface="Rockwell" panose="02060603020205020403"/>
            </a:endParaRPr>
          </a:p>
          <a:p>
            <a:pPr marL="457200" lvl="1" indent="0">
              <a:spcBef>
                <a:spcPts val="1000"/>
              </a:spcBef>
              <a:buClr>
                <a:srgbClr val="FB8C29"/>
              </a:buClr>
              <a:buNone/>
              <a:defRPr/>
            </a:pPr>
            <a:endParaRPr lang="en-IN" sz="2000" dirty="0">
              <a:solidFill>
                <a:prstClr val="white"/>
              </a:solidFill>
              <a:latin typeface="Rockwell" panose="02060603020205020403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IN" sz="1600" dirty="0"/>
          </a:p>
          <a:p>
            <a:pPr marL="457200" lvl="1" indent="0">
              <a:lnSpc>
                <a:spcPct val="100000"/>
              </a:lnSpc>
              <a:buNone/>
            </a:pPr>
            <a:endParaRPr lang="en-IN" sz="1600" dirty="0"/>
          </a:p>
          <a:p>
            <a:pPr marL="457200" lvl="1" indent="0">
              <a:lnSpc>
                <a:spcPct val="100000"/>
              </a:lnSpc>
              <a:buNone/>
            </a:pPr>
            <a:endParaRPr lang="en-IN" sz="1600" dirty="0"/>
          </a:p>
          <a:p>
            <a:pPr lvl="1"/>
            <a:endParaRPr lang="en-IN" sz="16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75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B23-A887-BA00-F0D5-AD5F8DBA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46DB-CF3F-330A-6233-721A7F2D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Created </a:t>
            </a:r>
            <a:r>
              <a:rPr lang="en-IN" dirty="0" err="1">
                <a:solidFill>
                  <a:schemeClr val="accent1"/>
                </a:solidFill>
              </a:rPr>
              <a:t>SellableAPI</a:t>
            </a:r>
            <a:r>
              <a:rPr lang="en-IN" dirty="0">
                <a:solidFill>
                  <a:schemeClr val="accent1"/>
                </a:solidFill>
              </a:rPr>
              <a:t> interface </a:t>
            </a:r>
            <a:r>
              <a:rPr lang="en-IN" dirty="0"/>
              <a:t>with following methods: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setDeliveryType</a:t>
            </a:r>
            <a:r>
              <a:rPr lang="en-IN" dirty="0"/>
              <a:t>(String)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setWarranteeType</a:t>
            </a:r>
            <a:r>
              <a:rPr lang="en-IN" dirty="0"/>
              <a:t>(String)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B8C2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Created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StoreAPI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interface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with following methods:</a:t>
            </a:r>
          </a:p>
          <a:p>
            <a:pPr lvl="1">
              <a:spcBef>
                <a:spcPts val="1000"/>
              </a:spcBef>
              <a:buClr>
                <a:srgbClr val="FB8C29"/>
              </a:buClr>
              <a:defRPr/>
            </a:pPr>
            <a:r>
              <a:rPr lang="en-IN" dirty="0">
                <a:solidFill>
                  <a:prstClr val="white"/>
                </a:solidFill>
                <a:latin typeface="Rockwell" panose="02060603020205020403"/>
              </a:rPr>
              <a:t>void add(Person)</a:t>
            </a:r>
          </a:p>
          <a:p>
            <a:pPr lvl="1">
              <a:spcBef>
                <a:spcPts val="1000"/>
              </a:spcBef>
              <a:buClr>
                <a:srgbClr val="FB8C29"/>
              </a:buClr>
              <a:defRPr/>
            </a:pPr>
            <a:r>
              <a:rPr lang="en-IN" dirty="0">
                <a:solidFill>
                  <a:prstClr val="white"/>
                </a:solidFill>
                <a:latin typeface="Rockwell" panose="02060603020205020403"/>
              </a:rPr>
              <a:t>void add(</a:t>
            </a:r>
            <a:r>
              <a:rPr lang="en-IN" dirty="0" err="1">
                <a:solidFill>
                  <a:prstClr val="white"/>
                </a:solidFill>
                <a:latin typeface="Rockwell" panose="02060603020205020403"/>
              </a:rPr>
              <a:t>SellableAPI</a:t>
            </a:r>
            <a:r>
              <a:rPr lang="en-IN" dirty="0">
                <a:solidFill>
                  <a:prstClr val="white"/>
                </a:solidFill>
                <a:latin typeface="Rockwell" panose="02060603020205020403"/>
              </a:rPr>
              <a:t>)</a:t>
            </a:r>
          </a:p>
          <a:p>
            <a:pPr lvl="1">
              <a:spcBef>
                <a:spcPts val="1000"/>
              </a:spcBef>
              <a:buClr>
                <a:srgbClr val="FB8C29"/>
              </a:buClr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void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sortEmployees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(Comparator&lt;Person&gt; c);</a:t>
            </a:r>
          </a:p>
          <a:p>
            <a:pPr lvl="1">
              <a:spcBef>
                <a:spcPts val="1000"/>
              </a:spcBef>
              <a:buClr>
                <a:srgbClr val="FB8C29"/>
              </a:buClr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void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sortItems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(Comparator&lt;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SellableAPI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&gt; c);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54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0800-1AE7-9F5C-9927-6CDC1839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Concrete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2358-26BD-4BCC-49CA-FFDEDB25A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86442" cy="4037749"/>
          </a:xfrm>
        </p:spPr>
        <p:txBody>
          <a:bodyPr>
            <a:normAutofit fontScale="92500" lnSpcReduction="20000"/>
          </a:bodyPr>
          <a:lstStyle/>
          <a:p>
            <a:r>
              <a:rPr lang="en-IN" sz="2300" dirty="0"/>
              <a:t>Created </a:t>
            </a:r>
            <a:r>
              <a:rPr lang="en-IN" sz="2300" dirty="0">
                <a:solidFill>
                  <a:schemeClr val="accent1"/>
                </a:solidFill>
              </a:rPr>
              <a:t>Item</a:t>
            </a:r>
            <a:r>
              <a:rPr lang="en-IN" sz="2300" dirty="0"/>
              <a:t> class by implementing </a:t>
            </a:r>
            <a:r>
              <a:rPr lang="en-IN" sz="2300" dirty="0" err="1">
                <a:solidFill>
                  <a:schemeClr val="accent1"/>
                </a:solidFill>
              </a:rPr>
              <a:t>SellableAPI</a:t>
            </a:r>
            <a:r>
              <a:rPr lang="en-IN" sz="2300" dirty="0"/>
              <a:t> interface with following attributes :</a:t>
            </a:r>
          </a:p>
          <a:p>
            <a:pPr lvl="1"/>
            <a:r>
              <a:rPr lang="en-IN" sz="2300" dirty="0" err="1"/>
              <a:t>itemId</a:t>
            </a:r>
            <a:r>
              <a:rPr lang="en-IN" sz="2300" dirty="0"/>
              <a:t>, </a:t>
            </a:r>
            <a:r>
              <a:rPr lang="en-IN" sz="2300" dirty="0" err="1"/>
              <a:t>itemName</a:t>
            </a:r>
            <a:r>
              <a:rPr lang="en-IN" sz="2300" dirty="0"/>
              <a:t>, </a:t>
            </a:r>
            <a:r>
              <a:rPr lang="en-IN" sz="2300" dirty="0" err="1"/>
              <a:t>itemDescription</a:t>
            </a:r>
            <a:r>
              <a:rPr lang="en-IN" sz="2300" dirty="0"/>
              <a:t>, </a:t>
            </a:r>
            <a:r>
              <a:rPr lang="en-IN" sz="2300" dirty="0" err="1"/>
              <a:t>itemPrice</a:t>
            </a:r>
            <a:r>
              <a:rPr lang="en-IN" sz="2300" dirty="0"/>
              <a:t>, </a:t>
            </a:r>
            <a:r>
              <a:rPr lang="en-IN" sz="2300" dirty="0" err="1"/>
              <a:t>deliveryType</a:t>
            </a:r>
            <a:r>
              <a:rPr lang="en-IN" sz="2300" dirty="0"/>
              <a:t>, </a:t>
            </a:r>
            <a:r>
              <a:rPr lang="en-IN" sz="2300" dirty="0" err="1"/>
              <a:t>warranteeType</a:t>
            </a:r>
            <a:endParaRPr lang="en-IN" sz="2300" dirty="0"/>
          </a:p>
          <a:p>
            <a:pPr marL="457200" lvl="1" indent="0">
              <a:buNone/>
            </a:pPr>
            <a:endParaRPr lang="en-IN" sz="2300" dirty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B8C2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Implemented Constructor, Getter – Setters and 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toString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() methods for Item Class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B8C29"/>
              </a:buClr>
              <a:buSzPct val="100000"/>
              <a:buNone/>
              <a:tabLst/>
              <a:defRPr/>
            </a:pPr>
            <a:endParaRPr kumimoji="0" lang="en-IN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FB8C29"/>
              </a:buClr>
              <a:defRPr/>
            </a:pPr>
            <a:r>
              <a:rPr lang="en-IN" sz="2300" dirty="0">
                <a:solidFill>
                  <a:prstClr val="white"/>
                </a:solidFill>
              </a:rPr>
              <a:t>Similarly, i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mplemented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Constructor, Getter – Setters and 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toString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() methods for 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+mn-cs"/>
              </a:rPr>
              <a:t>Store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Class which implements 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+mn-cs"/>
              </a:rPr>
              <a:t>StoreAPI</a:t>
            </a:r>
            <a:endParaRPr kumimoji="0" lang="en-IN" sz="23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B8C2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87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2508-E019-230A-2254-BC545316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3137"/>
            <a:ext cx="10211032" cy="1420617"/>
          </a:xfrm>
        </p:spPr>
        <p:txBody>
          <a:bodyPr/>
          <a:lstStyle/>
          <a:p>
            <a:r>
              <a:rPr lang="en-IN" dirty="0"/>
              <a:t> Singleton factory and 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FB75-52D7-A02D-7E32-DD09219C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88168"/>
            <a:ext cx="9826021" cy="3878177"/>
          </a:xfrm>
        </p:spPr>
        <p:txBody>
          <a:bodyPr>
            <a:normAutofit fontScale="85000" lnSpcReduction="20000"/>
          </a:bodyPr>
          <a:lstStyle/>
          <a:p>
            <a:r>
              <a:rPr lang="en-IN" sz="1800" dirty="0">
                <a:latin typeface="Rockwell "/>
              </a:rPr>
              <a:t>Created abstract </a:t>
            </a:r>
            <a:r>
              <a:rPr lang="en-IN" sz="1800" dirty="0" err="1">
                <a:solidFill>
                  <a:schemeClr val="accent1"/>
                </a:solidFill>
                <a:latin typeface="Rockwell "/>
              </a:rPr>
              <a:t>AbstarctEmployeeFactory</a:t>
            </a:r>
            <a:r>
              <a:rPr lang="en-IN" sz="1800" dirty="0">
                <a:latin typeface="Rockwell "/>
              </a:rPr>
              <a:t> with </a:t>
            </a:r>
            <a:r>
              <a:rPr lang="en-IN" sz="1800" dirty="0" err="1">
                <a:solidFill>
                  <a:schemeClr val="accent1"/>
                </a:solidFill>
                <a:latin typeface="Rockwell "/>
              </a:rPr>
              <a:t>getEmployeeObject</a:t>
            </a:r>
            <a:r>
              <a:rPr lang="en-IN" sz="1800" dirty="0">
                <a:solidFill>
                  <a:schemeClr val="accent1"/>
                </a:solidFill>
                <a:latin typeface="Rockwell "/>
              </a:rPr>
              <a:t>()</a:t>
            </a:r>
          </a:p>
          <a:p>
            <a:pPr marL="0" indent="0">
              <a:buNone/>
            </a:pPr>
            <a:endParaRPr lang="en-IN" sz="1800" dirty="0">
              <a:solidFill>
                <a:schemeClr val="accent1"/>
              </a:solidFill>
              <a:latin typeface="Rockwell "/>
            </a:endParaRPr>
          </a:p>
          <a:p>
            <a:r>
              <a:rPr lang="en-IN" sz="1800" dirty="0">
                <a:latin typeface="Rockwell "/>
              </a:rPr>
              <a:t>Implemented </a:t>
            </a:r>
            <a:r>
              <a:rPr lang="en-IN" sz="1800" dirty="0">
                <a:solidFill>
                  <a:schemeClr val="accent1"/>
                </a:solidFill>
                <a:latin typeface="Rockwell "/>
              </a:rPr>
              <a:t>Lazy</a:t>
            </a:r>
            <a:r>
              <a:rPr lang="en-IN" sz="1800" dirty="0">
                <a:latin typeface="Rockwell "/>
              </a:rPr>
              <a:t> </a:t>
            </a:r>
            <a:r>
              <a:rPr lang="en-IN" sz="1800" dirty="0">
                <a:solidFill>
                  <a:schemeClr val="accent1"/>
                </a:solidFill>
                <a:latin typeface="Rockwell "/>
              </a:rPr>
              <a:t>singleton </a:t>
            </a:r>
            <a:r>
              <a:rPr lang="en-IN" sz="1800" dirty="0" err="1">
                <a:solidFill>
                  <a:schemeClr val="accent1"/>
                </a:solidFill>
                <a:latin typeface="Rockwell "/>
              </a:rPr>
              <a:t>EmployeeFactory</a:t>
            </a:r>
            <a:r>
              <a:rPr lang="en-IN" sz="1800" dirty="0">
                <a:solidFill>
                  <a:schemeClr val="accent1"/>
                </a:solidFill>
                <a:latin typeface="Rockwell "/>
              </a:rPr>
              <a:t> </a:t>
            </a:r>
            <a:r>
              <a:rPr lang="en-IN" sz="1800" dirty="0">
                <a:latin typeface="Rockwell "/>
              </a:rPr>
              <a:t>which extends </a:t>
            </a:r>
            <a:r>
              <a:rPr lang="en-IN" sz="1800" dirty="0" err="1">
                <a:solidFill>
                  <a:schemeClr val="accent1"/>
                </a:solidFill>
                <a:latin typeface="Rockwell "/>
              </a:rPr>
              <a:t>AbstarctEmployeeFactory</a:t>
            </a:r>
            <a:endParaRPr lang="en-IN" sz="1800" dirty="0">
              <a:solidFill>
                <a:schemeClr val="accent1"/>
              </a:solidFill>
              <a:latin typeface="Rockwell "/>
            </a:endParaRPr>
          </a:p>
          <a:p>
            <a:pPr marL="0" indent="0">
              <a:buNone/>
            </a:pPr>
            <a:endParaRPr lang="en-IN" sz="1800" dirty="0">
              <a:latin typeface="Rockwell "/>
            </a:endParaRPr>
          </a:p>
          <a:p>
            <a:r>
              <a:rPr lang="en-IN" sz="1800" dirty="0">
                <a:latin typeface="Rockwell "/>
              </a:rPr>
              <a:t>Created abstract </a:t>
            </a:r>
            <a:r>
              <a:rPr lang="en-IN" sz="1800" dirty="0" err="1">
                <a:solidFill>
                  <a:schemeClr val="accent1"/>
                </a:solidFill>
                <a:latin typeface="Rockwell "/>
              </a:rPr>
              <a:t>AbstarctItemFactory</a:t>
            </a:r>
            <a:r>
              <a:rPr lang="en-IN" sz="1800" dirty="0">
                <a:latin typeface="Rockwell "/>
              </a:rPr>
              <a:t> with </a:t>
            </a:r>
            <a:r>
              <a:rPr lang="en-IN" sz="1800" dirty="0" err="1">
                <a:solidFill>
                  <a:schemeClr val="accent1"/>
                </a:solidFill>
                <a:latin typeface="Rockwell "/>
              </a:rPr>
              <a:t>getItemObject</a:t>
            </a:r>
            <a:r>
              <a:rPr lang="en-IN" sz="1800" dirty="0">
                <a:solidFill>
                  <a:schemeClr val="accent1"/>
                </a:solidFill>
                <a:latin typeface="Rockwell "/>
              </a:rPr>
              <a:t>()</a:t>
            </a:r>
          </a:p>
          <a:p>
            <a:pPr marL="0" indent="0">
              <a:buNone/>
            </a:pPr>
            <a:endParaRPr lang="en-IN" sz="1800" dirty="0">
              <a:solidFill>
                <a:schemeClr val="accent1"/>
              </a:solidFill>
              <a:latin typeface="Rockwell "/>
            </a:endParaRPr>
          </a:p>
          <a:p>
            <a:r>
              <a:rPr lang="en-IN" sz="1800" dirty="0">
                <a:latin typeface="Rockwell "/>
              </a:rPr>
              <a:t>Implemented </a:t>
            </a:r>
            <a:r>
              <a:rPr lang="en-IN" sz="1800" dirty="0">
                <a:solidFill>
                  <a:schemeClr val="accent1"/>
                </a:solidFill>
                <a:latin typeface="Rockwell "/>
              </a:rPr>
              <a:t>Eager</a:t>
            </a:r>
            <a:r>
              <a:rPr lang="en-IN" sz="1800" dirty="0">
                <a:latin typeface="Rockwell "/>
              </a:rPr>
              <a:t> </a:t>
            </a:r>
            <a:r>
              <a:rPr lang="en-IN" sz="1800" dirty="0">
                <a:solidFill>
                  <a:schemeClr val="accent1"/>
                </a:solidFill>
                <a:latin typeface="Rockwell "/>
              </a:rPr>
              <a:t>singleton </a:t>
            </a:r>
            <a:r>
              <a:rPr lang="en-IN" sz="1800" dirty="0" err="1">
                <a:solidFill>
                  <a:schemeClr val="accent1"/>
                </a:solidFill>
                <a:latin typeface="Rockwell "/>
              </a:rPr>
              <a:t>ItemFactory</a:t>
            </a:r>
            <a:r>
              <a:rPr lang="en-IN" sz="1800" dirty="0">
                <a:solidFill>
                  <a:schemeClr val="accent1"/>
                </a:solidFill>
                <a:latin typeface="Rockwell "/>
              </a:rPr>
              <a:t> </a:t>
            </a:r>
            <a:r>
              <a:rPr lang="en-IN" sz="1800" dirty="0">
                <a:latin typeface="Rockwell "/>
              </a:rPr>
              <a:t>which extends </a:t>
            </a:r>
            <a:r>
              <a:rPr lang="en-IN" sz="1800" dirty="0" err="1">
                <a:solidFill>
                  <a:schemeClr val="accent1"/>
                </a:solidFill>
                <a:latin typeface="Rockwell "/>
              </a:rPr>
              <a:t>AbstarctItemFactory</a:t>
            </a:r>
            <a:endParaRPr lang="en-IN" sz="1800" dirty="0">
              <a:solidFill>
                <a:schemeClr val="accent1"/>
              </a:solidFill>
              <a:latin typeface="Rockwell "/>
            </a:endParaRPr>
          </a:p>
          <a:p>
            <a:pPr marL="0" indent="0">
              <a:buNone/>
            </a:pPr>
            <a:endParaRPr lang="en-IN" sz="1800" dirty="0">
              <a:latin typeface="Rockwell "/>
            </a:endParaRPr>
          </a:p>
          <a:p>
            <a:r>
              <a:rPr lang="en-IN" sz="1800" dirty="0">
                <a:latin typeface="Rockwell "/>
              </a:rPr>
              <a:t>Implemented </a:t>
            </a:r>
            <a:r>
              <a:rPr lang="en-IN" sz="1800" dirty="0">
                <a:solidFill>
                  <a:schemeClr val="accent1"/>
                </a:solidFill>
                <a:latin typeface="Rockwell "/>
              </a:rPr>
              <a:t>inner </a:t>
            </a:r>
            <a:r>
              <a:rPr lang="en-IN" sz="1800" dirty="0" err="1">
                <a:solidFill>
                  <a:schemeClr val="accent1"/>
                </a:solidFill>
                <a:latin typeface="Rockwell "/>
              </a:rPr>
              <a:t>EmployeeBuilder</a:t>
            </a:r>
            <a:r>
              <a:rPr lang="en-IN" sz="1800" dirty="0">
                <a:solidFill>
                  <a:schemeClr val="accent1"/>
                </a:solidFill>
                <a:latin typeface="Rockwell "/>
              </a:rPr>
              <a:t> </a:t>
            </a:r>
            <a:r>
              <a:rPr lang="en-IN" sz="1800" dirty="0">
                <a:latin typeface="Rockwell "/>
              </a:rPr>
              <a:t>class which </a:t>
            </a:r>
            <a:r>
              <a:rPr lang="en-IN" sz="1800" dirty="0">
                <a:solidFill>
                  <a:schemeClr val="accent1"/>
                </a:solidFill>
                <a:latin typeface="Rockwell "/>
              </a:rPr>
              <a:t>use </a:t>
            </a:r>
            <a:r>
              <a:rPr lang="en-IN" sz="1800" dirty="0" err="1">
                <a:solidFill>
                  <a:schemeClr val="accent1"/>
                </a:solidFill>
                <a:latin typeface="Rockwell "/>
              </a:rPr>
              <a:t>getEmployeeObject</a:t>
            </a:r>
            <a:r>
              <a:rPr lang="en-IN" sz="1800" dirty="0">
                <a:solidFill>
                  <a:schemeClr val="accent1"/>
                </a:solidFill>
                <a:latin typeface="Rockwell "/>
              </a:rPr>
              <a:t>() </a:t>
            </a:r>
            <a:r>
              <a:rPr lang="en-IN" sz="1800" dirty="0">
                <a:latin typeface="Rockwell "/>
              </a:rPr>
              <a:t>of </a:t>
            </a:r>
            <a:r>
              <a:rPr lang="en-IN" sz="1800" dirty="0" err="1">
                <a:latin typeface="Rockwell "/>
              </a:rPr>
              <a:t>EmployeeFactory</a:t>
            </a:r>
            <a:r>
              <a:rPr lang="en-IN" sz="1800" dirty="0">
                <a:latin typeface="Rockwell "/>
              </a:rPr>
              <a:t> class to </a:t>
            </a:r>
            <a:r>
              <a:rPr lang="en-IN" sz="1800" dirty="0">
                <a:solidFill>
                  <a:schemeClr val="accent1"/>
                </a:solidFill>
                <a:latin typeface="Rockwell "/>
              </a:rPr>
              <a:t>created new employee objects.</a:t>
            </a:r>
          </a:p>
          <a:p>
            <a:pPr lvl="1"/>
            <a:r>
              <a:rPr lang="en-IN" sz="1600" dirty="0" err="1">
                <a:latin typeface="Rockwell "/>
              </a:rPr>
              <a:t>getEmployee</a:t>
            </a:r>
            <a:r>
              <a:rPr lang="en-IN" sz="1600" dirty="0">
                <a:latin typeface="Rockwell "/>
              </a:rPr>
              <a:t>(String)</a:t>
            </a:r>
          </a:p>
          <a:p>
            <a:endParaRPr lang="en-IN" dirty="0">
              <a:solidFill>
                <a:schemeClr val="accent1"/>
              </a:solidFill>
              <a:latin typeface="Rockwell "/>
            </a:endParaRPr>
          </a:p>
          <a:p>
            <a:endParaRPr lang="en-IN" dirty="0">
              <a:solidFill>
                <a:schemeClr val="accent1"/>
              </a:solidFill>
              <a:latin typeface="Rockwell "/>
            </a:endParaRPr>
          </a:p>
        </p:txBody>
      </p:sp>
    </p:spTree>
    <p:extLst>
      <p:ext uri="{BB962C8B-B14F-4D97-AF65-F5344CB8AC3E}">
        <p14:creationId xmlns:p14="http://schemas.microsoft.com/office/powerpoint/2010/main" val="232699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753F-7E56-D034-C515-90EE7CEE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10275200" cy="1049235"/>
          </a:xfrm>
        </p:spPr>
        <p:txBody>
          <a:bodyPr/>
          <a:lstStyle/>
          <a:p>
            <a:r>
              <a:rPr lang="en-IN" dirty="0"/>
              <a:t> Singleton factory and 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5266-0CEB-06BC-D1AD-D1EC75D8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46863" cy="3450613"/>
          </a:xfrm>
        </p:spPr>
        <p:txBody>
          <a:bodyPr/>
          <a:lstStyle/>
          <a:p>
            <a:r>
              <a:rPr lang="en-IN" sz="2000" dirty="0">
                <a:latin typeface="Rockwell "/>
              </a:rPr>
              <a:t>Implemented </a:t>
            </a:r>
            <a:r>
              <a:rPr lang="en-IN" sz="2000" dirty="0">
                <a:solidFill>
                  <a:schemeClr val="accent1"/>
                </a:solidFill>
                <a:latin typeface="Rockwell "/>
              </a:rPr>
              <a:t>inner </a:t>
            </a:r>
            <a:r>
              <a:rPr lang="en-IN" sz="2000" dirty="0" err="1">
                <a:solidFill>
                  <a:schemeClr val="accent1"/>
                </a:solidFill>
                <a:latin typeface="Rockwell "/>
              </a:rPr>
              <a:t>ItemBuilder</a:t>
            </a:r>
            <a:r>
              <a:rPr lang="en-IN" sz="2000" dirty="0">
                <a:solidFill>
                  <a:schemeClr val="accent1"/>
                </a:solidFill>
                <a:latin typeface="Rockwell "/>
              </a:rPr>
              <a:t> </a:t>
            </a:r>
            <a:r>
              <a:rPr lang="en-IN" sz="2000" dirty="0">
                <a:latin typeface="Rockwell "/>
              </a:rPr>
              <a:t>class which </a:t>
            </a:r>
            <a:r>
              <a:rPr lang="en-IN" sz="2000" dirty="0">
                <a:solidFill>
                  <a:schemeClr val="accent1"/>
                </a:solidFill>
                <a:latin typeface="Rockwell "/>
              </a:rPr>
              <a:t>use </a:t>
            </a:r>
            <a:r>
              <a:rPr lang="en-IN" sz="2000" dirty="0" err="1">
                <a:solidFill>
                  <a:schemeClr val="accent1"/>
                </a:solidFill>
                <a:latin typeface="Rockwell "/>
              </a:rPr>
              <a:t>getItemObject</a:t>
            </a:r>
            <a:r>
              <a:rPr lang="en-IN" sz="2000" dirty="0">
                <a:solidFill>
                  <a:schemeClr val="accent1"/>
                </a:solidFill>
                <a:latin typeface="Rockwell "/>
              </a:rPr>
              <a:t>() </a:t>
            </a:r>
            <a:r>
              <a:rPr lang="en-IN" sz="2000" dirty="0">
                <a:latin typeface="Rockwell "/>
              </a:rPr>
              <a:t>of </a:t>
            </a:r>
            <a:r>
              <a:rPr lang="en-IN" sz="2000" dirty="0" err="1">
                <a:latin typeface="Rockwell "/>
              </a:rPr>
              <a:t>EmployeeFactory</a:t>
            </a:r>
            <a:r>
              <a:rPr lang="en-IN" sz="2000" dirty="0">
                <a:latin typeface="Rockwell "/>
              </a:rPr>
              <a:t> class to </a:t>
            </a:r>
            <a:r>
              <a:rPr lang="en-IN" sz="2000" dirty="0">
                <a:solidFill>
                  <a:schemeClr val="accent1"/>
                </a:solidFill>
                <a:latin typeface="Rockwell "/>
              </a:rPr>
              <a:t>created new employee objects.</a:t>
            </a:r>
          </a:p>
          <a:p>
            <a:r>
              <a:rPr lang="en-IN" dirty="0" err="1">
                <a:latin typeface="Rockwell "/>
              </a:rPr>
              <a:t>ItemBuilder</a:t>
            </a:r>
            <a:r>
              <a:rPr lang="en-IN" dirty="0">
                <a:latin typeface="Rockwell "/>
              </a:rPr>
              <a:t> will be creating </a:t>
            </a:r>
            <a:r>
              <a:rPr lang="en-IN" dirty="0">
                <a:solidFill>
                  <a:schemeClr val="accent1"/>
                </a:solidFill>
                <a:latin typeface="Rockwell "/>
              </a:rPr>
              <a:t>Object of three type </a:t>
            </a:r>
            <a:r>
              <a:rPr lang="en-IN" dirty="0">
                <a:latin typeface="Rockwell "/>
              </a:rPr>
              <a:t>depending on </a:t>
            </a:r>
            <a:r>
              <a:rPr lang="en-IN" dirty="0">
                <a:solidFill>
                  <a:schemeClr val="accent1"/>
                </a:solidFill>
                <a:latin typeface="Rockwell "/>
              </a:rPr>
              <a:t>Delivery Choice </a:t>
            </a:r>
            <a:r>
              <a:rPr lang="en-IN" dirty="0">
                <a:latin typeface="Rockwell "/>
              </a:rPr>
              <a:t>as follows:</a:t>
            </a:r>
          </a:p>
          <a:p>
            <a:pPr lvl="1"/>
            <a:r>
              <a:rPr lang="en-IN" dirty="0" err="1">
                <a:latin typeface="Rockwell "/>
              </a:rPr>
              <a:t>getDeliveryItemObject</a:t>
            </a:r>
            <a:r>
              <a:rPr lang="en-IN" dirty="0">
                <a:latin typeface="Rockwell "/>
              </a:rPr>
              <a:t>(String)</a:t>
            </a:r>
          </a:p>
          <a:p>
            <a:pPr lvl="1"/>
            <a:r>
              <a:rPr lang="en-IN" dirty="0" err="1">
                <a:latin typeface="Rockwell "/>
              </a:rPr>
              <a:t>getPickUpItemObject</a:t>
            </a:r>
            <a:r>
              <a:rPr lang="en-IN" dirty="0">
                <a:latin typeface="Rockwell "/>
              </a:rPr>
              <a:t>(String)</a:t>
            </a:r>
          </a:p>
          <a:p>
            <a:pPr lvl="1"/>
            <a:r>
              <a:rPr lang="en-IN" dirty="0" err="1">
                <a:latin typeface="Rockwell "/>
              </a:rPr>
              <a:t>getCurbSideItemObject</a:t>
            </a:r>
            <a:r>
              <a:rPr lang="en-IN" dirty="0">
                <a:latin typeface="Rockwell "/>
              </a:rPr>
              <a:t>(String)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70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305D-45A3-AE48-8DEB-7130A2D5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0CBD-FA2C-4911-C08A-45600994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Created </a:t>
            </a:r>
            <a:r>
              <a:rPr lang="en-IN" dirty="0">
                <a:solidFill>
                  <a:schemeClr val="accent1"/>
                </a:solidFill>
              </a:rPr>
              <a:t>State interface </a:t>
            </a:r>
            <a:r>
              <a:rPr lang="en-IN" dirty="0"/>
              <a:t>containing following method: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storeState</a:t>
            </a:r>
            <a:r>
              <a:rPr lang="en-IN" dirty="0"/>
              <a:t>(</a:t>
            </a:r>
            <a:r>
              <a:rPr lang="en-IN" dirty="0" err="1"/>
              <a:t>StateContext</a:t>
            </a:r>
            <a:r>
              <a:rPr lang="en-IN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B8C2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solidFill>
                  <a:prstClr val="white"/>
                </a:solidFill>
                <a:latin typeface="Rockwell" panose="02060603020205020403"/>
              </a:rPr>
              <a:t>Designed following </a:t>
            </a:r>
            <a:r>
              <a:rPr lang="en-IN" dirty="0">
                <a:solidFill>
                  <a:schemeClr val="accent1"/>
                </a:solidFill>
                <a:latin typeface="Rockwell" panose="02060603020205020403"/>
              </a:rPr>
              <a:t>4</a:t>
            </a:r>
            <a:r>
              <a:rPr lang="en-IN" dirty="0">
                <a:solidFill>
                  <a:prstClr val="white"/>
                </a:solidFill>
                <a:latin typeface="Rockwell" panose="02060603020205020403"/>
              </a:rPr>
              <a:t> </a:t>
            </a:r>
            <a:r>
              <a:rPr lang="en-IN" dirty="0">
                <a:latin typeface="Rockwell" panose="02060603020205020403"/>
              </a:rPr>
              <a:t>s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tate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classes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implementing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State interface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B8C29"/>
              </a:buClr>
              <a:defRPr/>
            </a:pPr>
            <a:r>
              <a:rPr lang="en-IN" dirty="0" err="1">
                <a:solidFill>
                  <a:prstClr val="white"/>
                </a:solidFill>
                <a:latin typeface="Rockwell" panose="02060603020205020403"/>
              </a:rPr>
              <a:t>StartState</a:t>
            </a:r>
            <a:endParaRPr lang="en-IN" dirty="0">
              <a:solidFill>
                <a:prstClr val="white"/>
              </a:solidFill>
              <a:latin typeface="Rockwell" panose="02060603020205020403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B8C29"/>
              </a:buClr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StockState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B8C29"/>
              </a:buClr>
              <a:defRPr/>
            </a:pPr>
            <a:r>
              <a:rPr lang="en-IN" dirty="0" err="1">
                <a:solidFill>
                  <a:prstClr val="white"/>
                </a:solidFill>
                <a:latin typeface="Rockwell" panose="02060603020205020403"/>
              </a:rPr>
              <a:t>OpenState</a:t>
            </a:r>
            <a:endParaRPr lang="en-IN" dirty="0">
              <a:solidFill>
                <a:prstClr val="white"/>
              </a:solidFill>
              <a:latin typeface="Rockwell" panose="02060603020205020403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B8C29"/>
              </a:buClr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CloseState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B8C2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Create Concrete Class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StateContext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to store current state and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update the state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of the store using method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update()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FB8C29"/>
              </a:buClr>
              <a:buNone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46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0D5F-9449-EF15-9CEE-E2FCB2B7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60868"/>
            <a:ext cx="9291215" cy="973666"/>
          </a:xfrm>
        </p:spPr>
        <p:txBody>
          <a:bodyPr/>
          <a:lstStyle/>
          <a:p>
            <a:r>
              <a:rPr lang="en-IN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5F76-11BE-83A6-F776-286A9B05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34534"/>
            <a:ext cx="9291215" cy="433181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Created interface </a:t>
            </a:r>
            <a:r>
              <a:rPr lang="en-IN" dirty="0" err="1">
                <a:solidFill>
                  <a:schemeClr val="accent1"/>
                </a:solidFill>
              </a:rPr>
              <a:t>DiscountStrategy</a:t>
            </a:r>
            <a:r>
              <a:rPr lang="en-IN" dirty="0"/>
              <a:t> with </a:t>
            </a:r>
            <a:r>
              <a:rPr lang="en-IN" dirty="0">
                <a:solidFill>
                  <a:schemeClr val="accent1"/>
                </a:solidFill>
              </a:rPr>
              <a:t>discount</a:t>
            </a:r>
            <a:r>
              <a:rPr lang="en-IN" dirty="0"/>
              <a:t>().</a:t>
            </a:r>
          </a:p>
          <a:p>
            <a:r>
              <a:rPr lang="en-IN" dirty="0"/>
              <a:t>Implemented </a:t>
            </a:r>
            <a:r>
              <a:rPr lang="en-IN" dirty="0">
                <a:solidFill>
                  <a:schemeClr val="accent1"/>
                </a:solidFill>
              </a:rPr>
              <a:t>8</a:t>
            </a:r>
            <a:r>
              <a:rPr lang="en-IN" dirty="0"/>
              <a:t> different Strategies implementing </a:t>
            </a:r>
            <a:r>
              <a:rPr lang="en-IN" dirty="0" err="1">
                <a:solidFill>
                  <a:schemeClr val="accent1"/>
                </a:solidFill>
              </a:rPr>
              <a:t>DiscountStrategy</a:t>
            </a:r>
            <a:r>
              <a:rPr lang="en-IN" dirty="0"/>
              <a:t> interface</a:t>
            </a:r>
          </a:p>
          <a:p>
            <a:pPr lvl="1"/>
            <a:r>
              <a:rPr lang="en-IN" dirty="0" err="1"/>
              <a:t>SaleDiscount</a:t>
            </a:r>
            <a:r>
              <a:rPr lang="en-IN" dirty="0"/>
              <a:t>			</a:t>
            </a:r>
          </a:p>
          <a:p>
            <a:pPr lvl="1"/>
            <a:r>
              <a:rPr lang="en-IN" dirty="0" err="1"/>
              <a:t>PresidentDayDiscount</a:t>
            </a:r>
            <a:endParaRPr lang="en-IN" dirty="0"/>
          </a:p>
          <a:p>
            <a:pPr lvl="1"/>
            <a:r>
              <a:rPr lang="en-IN" dirty="0" err="1"/>
              <a:t>MemorialDayDiscount</a:t>
            </a:r>
            <a:endParaRPr lang="en-IN" dirty="0"/>
          </a:p>
          <a:p>
            <a:pPr lvl="1"/>
            <a:r>
              <a:rPr lang="en-IN" dirty="0" err="1"/>
              <a:t>ChristmasDiscount</a:t>
            </a:r>
            <a:endParaRPr lang="en-IN" dirty="0"/>
          </a:p>
          <a:p>
            <a:pPr lvl="1"/>
            <a:r>
              <a:rPr lang="en-IN" dirty="0" err="1"/>
              <a:t>ClearanceDiscount</a:t>
            </a:r>
            <a:endParaRPr lang="en-IN" dirty="0"/>
          </a:p>
          <a:p>
            <a:pPr lvl="1"/>
            <a:r>
              <a:rPr lang="en-IN" dirty="0" err="1"/>
              <a:t>WholeSalersOnlyDiscount</a:t>
            </a:r>
            <a:endParaRPr lang="en-IN" dirty="0"/>
          </a:p>
          <a:p>
            <a:pPr lvl="1"/>
            <a:r>
              <a:rPr lang="en-IN" dirty="0" err="1"/>
              <a:t>MembersOnlyDiscount</a:t>
            </a:r>
            <a:endParaRPr lang="en-IN" dirty="0"/>
          </a:p>
          <a:p>
            <a:pPr lvl="1"/>
            <a:r>
              <a:rPr lang="en-IN" dirty="0" err="1"/>
              <a:t>LiquidationDiscount</a:t>
            </a:r>
            <a:endParaRPr lang="en-IN" dirty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B8C2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Created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StoreDiscountStrategy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concrete with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discountedPrice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02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0433-B2B7-F86A-8EAB-9BA3184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3C3C-BF77-7608-9896-74581EB0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Created interface </a:t>
            </a:r>
            <a:r>
              <a:rPr lang="en-IN" sz="1800" dirty="0" err="1">
                <a:solidFill>
                  <a:schemeClr val="accent1"/>
                </a:solidFill>
                <a:latin typeface="+mj-lt"/>
              </a:rPr>
              <a:t>WarranteeDecorator</a:t>
            </a:r>
            <a:r>
              <a:rPr lang="en-IN" sz="1800" dirty="0">
                <a:latin typeface="Consolas" panose="020B0609020204030204" pitchFamily="49" charset="0"/>
              </a:rPr>
              <a:t> with </a:t>
            </a:r>
            <a:r>
              <a:rPr lang="en-IN" sz="1800" dirty="0" err="1">
                <a:solidFill>
                  <a:schemeClr val="accent1"/>
                </a:solidFill>
                <a:latin typeface="+mj-lt"/>
              </a:rPr>
              <a:t>warranteePlan</a:t>
            </a:r>
            <a:r>
              <a:rPr lang="en-I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800" dirty="0"/>
              <a:t>Designed </a:t>
            </a:r>
            <a:r>
              <a:rPr lang="en-IN" sz="1800" dirty="0" err="1">
                <a:solidFill>
                  <a:schemeClr val="accent1"/>
                </a:solidFill>
              </a:rPr>
              <a:t>BasicWarranteePlan</a:t>
            </a:r>
            <a:r>
              <a:rPr lang="en-IN" sz="1800" dirty="0"/>
              <a:t> and </a:t>
            </a:r>
            <a:r>
              <a:rPr lang="en-IN" sz="1800" dirty="0" err="1">
                <a:solidFill>
                  <a:schemeClr val="accent1"/>
                </a:solidFill>
              </a:rPr>
              <a:t>AdvanceWarrantee</a:t>
            </a:r>
            <a:r>
              <a:rPr lang="en-IN" sz="1800" dirty="0"/>
              <a:t> implementing </a:t>
            </a:r>
            <a:r>
              <a:rPr lang="en-IN" sz="1800" dirty="0" err="1">
                <a:solidFill>
                  <a:schemeClr val="accent1"/>
                </a:solidFill>
              </a:rPr>
              <a:t>WarranteeDecorator</a:t>
            </a:r>
            <a:r>
              <a:rPr lang="en-IN" sz="1800" dirty="0"/>
              <a:t> </a:t>
            </a:r>
          </a:p>
          <a:p>
            <a:r>
              <a:rPr lang="en-IN" sz="1800" dirty="0"/>
              <a:t>Will ask every time for all the objects if it needs Decorator or not in the </a:t>
            </a:r>
            <a:r>
              <a:rPr lang="en-IN" sz="1800" dirty="0" err="1">
                <a:solidFill>
                  <a:schemeClr val="accent1"/>
                </a:solidFill>
              </a:rPr>
              <a:t>addItemsToStore</a:t>
            </a:r>
            <a:r>
              <a:rPr lang="en-IN" sz="1800" dirty="0">
                <a:solidFill>
                  <a:schemeClr val="accent1"/>
                </a:solidFill>
              </a:rPr>
              <a:t>() </a:t>
            </a:r>
            <a:r>
              <a:rPr lang="en-IN" sz="1800" dirty="0"/>
              <a:t>method of Store class</a:t>
            </a:r>
          </a:p>
          <a:p>
            <a:r>
              <a:rPr lang="en-IN" sz="1800" dirty="0"/>
              <a:t>Depending on the choice will update the </a:t>
            </a:r>
            <a:r>
              <a:rPr lang="en-IN" sz="1800" dirty="0" err="1">
                <a:solidFill>
                  <a:schemeClr val="accent1"/>
                </a:solidFill>
              </a:rPr>
              <a:t>itemPrice</a:t>
            </a:r>
            <a:r>
              <a:rPr lang="en-IN" sz="1800" dirty="0"/>
              <a:t> and </a:t>
            </a:r>
            <a:r>
              <a:rPr lang="en-IN" sz="1800" dirty="0" err="1">
                <a:solidFill>
                  <a:schemeClr val="accent1"/>
                </a:solidFill>
              </a:rPr>
              <a:t>itemDescription</a:t>
            </a:r>
            <a:r>
              <a:rPr lang="en-IN" sz="1800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0917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210</TotalTime>
  <Words>572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Rockwell</vt:lpstr>
      <vt:lpstr>Rockwell </vt:lpstr>
      <vt:lpstr>Gallery</vt:lpstr>
      <vt:lpstr>Midterm Presentation Store  Assignment</vt:lpstr>
      <vt:lpstr>  Skeleton classes </vt:lpstr>
      <vt:lpstr>  Interfaces</vt:lpstr>
      <vt:lpstr> Concrete Classes</vt:lpstr>
      <vt:lpstr> Singleton factory and builder pattern</vt:lpstr>
      <vt:lpstr> Singleton factory and builder pattern</vt:lpstr>
      <vt:lpstr>State Pattern</vt:lpstr>
      <vt:lpstr>Strategy Pattern</vt:lpstr>
      <vt:lpstr>Decorator pattern</vt:lpstr>
      <vt:lpstr>Prototype pattern</vt:lpstr>
      <vt:lpstr>Miscellaneous methods</vt:lpstr>
      <vt:lpstr>Sorting methods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 Store  Assignment</dc:title>
  <dc:creator>Divyesh Shah</dc:creator>
  <cp:lastModifiedBy>Divyesh Shah</cp:lastModifiedBy>
  <cp:revision>8</cp:revision>
  <dcterms:created xsi:type="dcterms:W3CDTF">2022-07-12T20:20:50Z</dcterms:created>
  <dcterms:modified xsi:type="dcterms:W3CDTF">2022-07-13T02:13:18Z</dcterms:modified>
</cp:coreProperties>
</file>