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iuff40xioFv0PEkik0QWYeYS+T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5792987c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45792987c2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5792987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45792987c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5792987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45792987c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5792987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45792987c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final results -</a:t>
            </a:r>
            <a:r>
              <a:rPr lang="en">
                <a:solidFill>
                  <a:schemeClr val="dk1"/>
                </a:solidFill>
              </a:rPr>
              <a:t> We plan to predict the missing word in the sentence and show the comparison of different models on the basis of performance measures to find the model best suited for the task.</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13716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5792987c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45792987c2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5792987c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45792987c2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5792987c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45792987c2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1"/>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0"/>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3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2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2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23"/>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4"/>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4"/>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7"/>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8"/>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8"/>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28"/>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28"/>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5" name="Google Shape;4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2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436100"/>
            <a:ext cx="8118600" cy="1522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Quora Question Pairing</a:t>
            </a:r>
            <a:endParaRPr/>
          </a:p>
        </p:txBody>
      </p:sp>
      <p:sp>
        <p:nvSpPr>
          <p:cNvPr id="60" name="Google Shape;60;p1"/>
          <p:cNvSpPr txBox="1"/>
          <p:nvPr>
            <p:ph idx="1" type="subTitle"/>
          </p:nvPr>
        </p:nvSpPr>
        <p:spPr>
          <a:xfrm>
            <a:off x="544075" y="3829439"/>
            <a:ext cx="8118600" cy="78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Foram Shah, Dhavan Sanghvi, Nidhi Bodar</a:t>
            </a:r>
            <a:endParaRPr/>
          </a:p>
        </p:txBody>
      </p:sp>
      <p:sp>
        <p:nvSpPr>
          <p:cNvPr id="61" name="Google Shape;61;p1"/>
          <p:cNvSpPr txBox="1"/>
          <p:nvPr>
            <p:ph idx="1" type="subTitle"/>
          </p:nvPr>
        </p:nvSpPr>
        <p:spPr>
          <a:xfrm>
            <a:off x="512700" y="2953139"/>
            <a:ext cx="8118600" cy="7875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2400"/>
              <a:buNone/>
            </a:pPr>
            <a:r>
              <a:rPr lang="en" sz="2000"/>
              <a:t>CS6120 Natural Language Processing</a:t>
            </a:r>
            <a:endParaRPr sz="2000"/>
          </a:p>
          <a:p>
            <a:pPr indent="0" lvl="0" marL="0" rtl="0" algn="l">
              <a:lnSpc>
                <a:spcPct val="80000"/>
              </a:lnSpc>
              <a:spcBef>
                <a:spcPts val="0"/>
              </a:spcBef>
              <a:spcAft>
                <a:spcPts val="0"/>
              </a:spcAft>
              <a:buSzPts val="2400"/>
              <a:buNone/>
            </a:pPr>
            <a:r>
              <a:rPr lang="en" sz="2000"/>
              <a:t>Final Project Proposal</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5792987c2_1_11"/>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6000"/>
              <a:buNone/>
            </a:pPr>
            <a:r>
              <a:rPr lang="en"/>
              <a:t>Methodology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Algorithms - TF-IDF word level &amp; XGBoost </a:t>
            </a:r>
            <a:endParaRPr/>
          </a:p>
          <a:p>
            <a:pPr indent="0" lvl="0" marL="0" rtl="0" algn="l">
              <a:lnSpc>
                <a:spcPct val="100000"/>
              </a:lnSpc>
              <a:spcBef>
                <a:spcPts val="0"/>
              </a:spcBef>
              <a:spcAft>
                <a:spcPts val="0"/>
              </a:spcAft>
              <a:buSzPct val="111111"/>
              <a:buNone/>
            </a:pPr>
            <a:r>
              <a:t/>
            </a:r>
            <a:endParaRPr/>
          </a:p>
        </p:txBody>
      </p:sp>
      <p:sp>
        <p:nvSpPr>
          <p:cNvPr id="119" name="Google Shape;119;p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TF-IDF (term frequency-inverse document frequency) is a statistical measure that evaluates how relevant a word is to a document in a collection of documents. </a:t>
            </a:r>
            <a:endParaRPr sz="1400"/>
          </a:p>
          <a:p>
            <a:pPr indent="-317500" lvl="0" marL="457200" rtl="0" algn="l">
              <a:lnSpc>
                <a:spcPct val="115000"/>
              </a:lnSpc>
              <a:spcBef>
                <a:spcPts val="0"/>
              </a:spcBef>
              <a:spcAft>
                <a:spcPts val="0"/>
              </a:spcAft>
              <a:buSzPts val="1400"/>
              <a:buChar char="●"/>
            </a:pPr>
            <a:r>
              <a:rPr lang="en" sz="1400"/>
              <a:t>This is done by multiplying two metrics: </a:t>
            </a:r>
            <a:endParaRPr sz="1400"/>
          </a:p>
          <a:p>
            <a:pPr indent="-317500" lvl="1" marL="914400" rtl="0" algn="l">
              <a:lnSpc>
                <a:spcPct val="115000"/>
              </a:lnSpc>
              <a:spcBef>
                <a:spcPts val="0"/>
              </a:spcBef>
              <a:spcAft>
                <a:spcPts val="0"/>
              </a:spcAft>
              <a:buSzPts val="1400"/>
              <a:buChar char="○"/>
            </a:pPr>
            <a:r>
              <a:rPr lang="en"/>
              <a:t>H</a:t>
            </a:r>
            <a:r>
              <a:rPr lang="en" sz="1400"/>
              <a:t>ow many times a word appears in a document.</a:t>
            </a:r>
            <a:endParaRPr/>
          </a:p>
          <a:p>
            <a:pPr indent="-317500" lvl="1" marL="914400" rtl="0" algn="l">
              <a:lnSpc>
                <a:spcPct val="115000"/>
              </a:lnSpc>
              <a:spcBef>
                <a:spcPts val="0"/>
              </a:spcBef>
              <a:spcAft>
                <a:spcPts val="0"/>
              </a:spcAft>
              <a:buSzPts val="1400"/>
              <a:buChar char="○"/>
            </a:pPr>
            <a:r>
              <a:rPr lang="en"/>
              <a:t>T</a:t>
            </a:r>
            <a:r>
              <a:rPr lang="en" sz="1400"/>
              <a:t>he inverse document frequency of the word across a set of documents.</a:t>
            </a:r>
            <a:endParaRPr sz="1400"/>
          </a:p>
          <a:p>
            <a:pPr indent="-317500" lvl="0" marL="457200" rtl="0" algn="l">
              <a:lnSpc>
                <a:spcPct val="115000"/>
              </a:lnSpc>
              <a:spcBef>
                <a:spcPts val="0"/>
              </a:spcBef>
              <a:spcAft>
                <a:spcPts val="0"/>
              </a:spcAft>
              <a:buSzPts val="1400"/>
              <a:buChar char="●"/>
            </a:pPr>
            <a:r>
              <a:rPr lang="en" sz="1400"/>
              <a:t>XGBoost is an optimized distributed gradient boosting library designed to be highly efficient, flexible and portable. </a:t>
            </a:r>
            <a:endParaRPr sz="1400"/>
          </a:p>
          <a:p>
            <a:pPr indent="-317500" lvl="0" marL="457200" rtl="0" algn="l">
              <a:lnSpc>
                <a:spcPct val="115000"/>
              </a:lnSpc>
              <a:spcBef>
                <a:spcPts val="0"/>
              </a:spcBef>
              <a:spcAft>
                <a:spcPts val="0"/>
              </a:spcAft>
              <a:buSzPts val="1400"/>
              <a:buChar char="●"/>
            </a:pPr>
            <a:r>
              <a:rPr lang="en" sz="1400"/>
              <a:t>It implements machine learning algorithms under the Gradient Boosting framework. </a:t>
            </a:r>
            <a:endParaRPr sz="1400"/>
          </a:p>
          <a:p>
            <a:pPr indent="-317500" lvl="0" marL="457200" rtl="0" algn="l">
              <a:lnSpc>
                <a:spcPct val="115000"/>
              </a:lnSpc>
              <a:spcBef>
                <a:spcPts val="0"/>
              </a:spcBef>
              <a:spcAft>
                <a:spcPts val="0"/>
              </a:spcAft>
              <a:buSzPts val="1400"/>
              <a:buChar char="●"/>
            </a:pPr>
            <a:r>
              <a:rPr lang="en" sz="1400"/>
              <a:t>XGBoost provides a parallel tree boosting (also known as GBDT, GBM) that solve many data science problems in a fast and accurate way.</a:t>
            </a:r>
            <a:endParaRPr sz="1400"/>
          </a:p>
          <a:p>
            <a:pPr indent="-317500" lvl="0" marL="457200" rtl="0" algn="l">
              <a:lnSpc>
                <a:spcPct val="115000"/>
              </a:lnSpc>
              <a:spcBef>
                <a:spcPts val="0"/>
              </a:spcBef>
              <a:spcAft>
                <a:spcPts val="0"/>
              </a:spcAft>
              <a:buSzPts val="1400"/>
              <a:buChar char="●"/>
            </a:pPr>
            <a:r>
              <a:rPr lang="en" sz="1400"/>
              <a:t>Here, the documents are vectorized and fitted at word level.</a:t>
            </a:r>
            <a:endParaRPr sz="1400"/>
          </a:p>
          <a:p>
            <a:pPr indent="-317500" lvl="0" marL="457200" rtl="0" algn="l">
              <a:lnSpc>
                <a:spcPct val="115000"/>
              </a:lnSpc>
              <a:spcBef>
                <a:spcPts val="0"/>
              </a:spcBef>
              <a:spcAft>
                <a:spcPts val="0"/>
              </a:spcAft>
              <a:buSzPts val="1400"/>
              <a:buChar char="●"/>
            </a:pPr>
            <a:r>
              <a:rPr lang="en" sz="1400"/>
              <a:t>We have max_features configured as 5000 and we are using binary:logistic as our objective in XGBoost classification.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45792987c2_0_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Algorithms - TF-IDF n-gram level &amp; XGBoost </a:t>
            </a:r>
            <a:endParaRPr/>
          </a:p>
          <a:p>
            <a:pPr indent="0" lvl="0" marL="0" rtl="0" algn="l">
              <a:lnSpc>
                <a:spcPct val="100000"/>
              </a:lnSpc>
              <a:spcBef>
                <a:spcPts val="0"/>
              </a:spcBef>
              <a:spcAft>
                <a:spcPts val="0"/>
              </a:spcAft>
              <a:buSzPct val="111111"/>
              <a:buNone/>
            </a:pPr>
            <a:r>
              <a:t/>
            </a:r>
            <a:endParaRPr/>
          </a:p>
        </p:txBody>
      </p:sp>
      <p:sp>
        <p:nvSpPr>
          <p:cNvPr id="125" name="Google Shape;125;g145792987c2_0_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The concept is similar to previous model, the only change here is that</a:t>
            </a:r>
            <a:r>
              <a:rPr lang="en" sz="1400"/>
              <a:t>, the documents are vectorized and fitted at n-gram level of (2,3).</a:t>
            </a:r>
            <a:endParaRPr sz="1400"/>
          </a:p>
          <a:p>
            <a:pPr indent="-317500" lvl="0" marL="457200" rtl="0" algn="l">
              <a:lnSpc>
                <a:spcPct val="115000"/>
              </a:lnSpc>
              <a:spcBef>
                <a:spcPts val="0"/>
              </a:spcBef>
              <a:spcAft>
                <a:spcPts val="0"/>
              </a:spcAft>
              <a:buSzPts val="1400"/>
              <a:buChar char="●"/>
            </a:pPr>
            <a:r>
              <a:rPr lang="en" sz="1400"/>
              <a:t>Configurations for XGBoost:</a:t>
            </a:r>
            <a:endParaRPr sz="1400"/>
          </a:p>
          <a:p>
            <a:pPr indent="-317500" lvl="1" marL="914400" rtl="0" algn="l">
              <a:spcBef>
                <a:spcPts val="0"/>
              </a:spcBef>
              <a:spcAft>
                <a:spcPts val="0"/>
              </a:spcAft>
              <a:buSzPts val="1400"/>
              <a:buChar char="○"/>
            </a:pPr>
            <a:r>
              <a:rPr lang="en"/>
              <a:t>max_features = 5000 </a:t>
            </a:r>
            <a:endParaRPr/>
          </a:p>
          <a:p>
            <a:pPr indent="-317500" lvl="1" marL="914400" rtl="0" algn="l">
              <a:spcBef>
                <a:spcPts val="0"/>
              </a:spcBef>
              <a:spcAft>
                <a:spcPts val="0"/>
              </a:spcAft>
              <a:buSzPts val="1400"/>
              <a:buChar char="○"/>
            </a:pPr>
            <a:r>
              <a:rPr lang="en"/>
              <a:t>Objective = binary:logistic</a:t>
            </a:r>
            <a:endParaRPr/>
          </a:p>
          <a:p>
            <a:pPr indent="-317500" lvl="1" marL="914400" rtl="0" algn="l">
              <a:spcBef>
                <a:spcPts val="0"/>
              </a:spcBef>
              <a:spcAft>
                <a:spcPts val="0"/>
              </a:spcAft>
              <a:buSzPts val="1400"/>
              <a:buChar char="○"/>
            </a:pPr>
            <a:r>
              <a:rPr lang="en"/>
              <a:t>Max_depth = 50</a:t>
            </a:r>
            <a:endParaRPr/>
          </a:p>
          <a:p>
            <a:pPr indent="-317500" lvl="0" marL="457200" rtl="0" algn="l">
              <a:spcBef>
                <a:spcPts val="0"/>
              </a:spcBef>
              <a:spcAft>
                <a:spcPts val="0"/>
              </a:spcAft>
              <a:buSzPts val="1400"/>
              <a:buChar char="●"/>
            </a:pPr>
            <a:r>
              <a:rPr lang="en" sz="1400"/>
              <a:t>Configurations for TF-IDF:</a:t>
            </a:r>
            <a:endParaRPr/>
          </a:p>
          <a:p>
            <a:pPr indent="-317500" lvl="1" marL="914400" rtl="0" algn="l">
              <a:spcBef>
                <a:spcPts val="0"/>
              </a:spcBef>
              <a:spcAft>
                <a:spcPts val="0"/>
              </a:spcAft>
              <a:buSzPts val="1400"/>
              <a:buChar char="○"/>
            </a:pPr>
            <a:r>
              <a:rPr lang="en"/>
              <a:t>analyzer='word'</a:t>
            </a:r>
            <a:endParaRPr/>
          </a:p>
          <a:p>
            <a:pPr indent="-317500" lvl="1" marL="914400" rtl="0" algn="l">
              <a:spcBef>
                <a:spcPts val="0"/>
              </a:spcBef>
              <a:spcAft>
                <a:spcPts val="0"/>
              </a:spcAft>
              <a:buSzPts val="1400"/>
              <a:buChar char="○"/>
            </a:pPr>
            <a:r>
              <a:rPr lang="en"/>
              <a:t>token_pattern=r'\w{1,}'</a:t>
            </a:r>
            <a:endParaRPr/>
          </a:p>
          <a:p>
            <a:pPr indent="-317500" lvl="1" marL="914400" rtl="0" algn="l">
              <a:spcBef>
                <a:spcPts val="0"/>
              </a:spcBef>
              <a:spcAft>
                <a:spcPts val="0"/>
              </a:spcAft>
              <a:buSzPts val="1400"/>
              <a:buChar char="○"/>
            </a:pPr>
            <a:r>
              <a:rPr lang="en"/>
              <a:t>ngram_range=(2,3)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45792987c2_0_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Algorithms - TF-IDF char level &amp; XGBoost </a:t>
            </a:r>
            <a:endParaRPr/>
          </a:p>
          <a:p>
            <a:pPr indent="0" lvl="0" marL="0" rtl="0" algn="l">
              <a:lnSpc>
                <a:spcPct val="100000"/>
              </a:lnSpc>
              <a:spcBef>
                <a:spcPts val="0"/>
              </a:spcBef>
              <a:spcAft>
                <a:spcPts val="0"/>
              </a:spcAft>
              <a:buSzPct val="111111"/>
              <a:buNone/>
            </a:pPr>
            <a:r>
              <a:t/>
            </a:r>
            <a:endParaRPr/>
          </a:p>
        </p:txBody>
      </p:sp>
      <p:sp>
        <p:nvSpPr>
          <p:cNvPr id="131" name="Google Shape;131;g145792987c2_0_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concept is similar to previous model, the only change here is that, the documents are vectorized and fitted at character level.</a:t>
            </a:r>
            <a:endParaRPr sz="1400"/>
          </a:p>
          <a:p>
            <a:pPr indent="-317500" lvl="0" marL="457200" rtl="0" algn="l">
              <a:spcBef>
                <a:spcPts val="0"/>
              </a:spcBef>
              <a:spcAft>
                <a:spcPts val="0"/>
              </a:spcAft>
              <a:buSzPts val="1400"/>
              <a:buChar char="●"/>
            </a:pPr>
            <a:r>
              <a:rPr lang="en" sz="1400"/>
              <a:t>Configurations for XGBoost:</a:t>
            </a:r>
            <a:endParaRPr sz="1400"/>
          </a:p>
          <a:p>
            <a:pPr indent="-317500" lvl="1" marL="914400" rtl="0" algn="l">
              <a:spcBef>
                <a:spcPts val="0"/>
              </a:spcBef>
              <a:spcAft>
                <a:spcPts val="0"/>
              </a:spcAft>
              <a:buSzPts val="1400"/>
              <a:buChar char="○"/>
            </a:pPr>
            <a:r>
              <a:rPr lang="en" sz="1400"/>
              <a:t>max_features = 5000 </a:t>
            </a:r>
            <a:endParaRPr sz="1400"/>
          </a:p>
          <a:p>
            <a:pPr indent="-317500" lvl="1" marL="914400" rtl="0" algn="l">
              <a:spcBef>
                <a:spcPts val="0"/>
              </a:spcBef>
              <a:spcAft>
                <a:spcPts val="0"/>
              </a:spcAft>
              <a:buSzPts val="1400"/>
              <a:buChar char="○"/>
            </a:pPr>
            <a:r>
              <a:rPr lang="en" sz="1400"/>
              <a:t>Objective = binary:logistic</a:t>
            </a:r>
            <a:endParaRPr sz="1400"/>
          </a:p>
          <a:p>
            <a:pPr indent="-317500" lvl="1" marL="914400" rtl="0" algn="l">
              <a:spcBef>
                <a:spcPts val="0"/>
              </a:spcBef>
              <a:spcAft>
                <a:spcPts val="0"/>
              </a:spcAft>
              <a:buSzPts val="1400"/>
              <a:buChar char="○"/>
            </a:pPr>
            <a:r>
              <a:rPr lang="en" sz="1400"/>
              <a:t>Max_depth = 50</a:t>
            </a:r>
            <a:endParaRPr sz="1400"/>
          </a:p>
          <a:p>
            <a:pPr indent="-317500" lvl="0" marL="457200" rtl="0" algn="l">
              <a:spcBef>
                <a:spcPts val="0"/>
              </a:spcBef>
              <a:spcAft>
                <a:spcPts val="0"/>
              </a:spcAft>
              <a:buSzPts val="1400"/>
              <a:buChar char="●"/>
            </a:pPr>
            <a:r>
              <a:rPr lang="en" sz="1400"/>
              <a:t>Configurations for TF-IDF:</a:t>
            </a:r>
            <a:endParaRPr sz="1400"/>
          </a:p>
          <a:p>
            <a:pPr indent="-317500" lvl="1" marL="914400" rtl="0" algn="l">
              <a:spcBef>
                <a:spcPts val="0"/>
              </a:spcBef>
              <a:spcAft>
                <a:spcPts val="0"/>
              </a:spcAft>
              <a:buSzPts val="1400"/>
              <a:buChar char="○"/>
            </a:pPr>
            <a:r>
              <a:rPr lang="en" sz="1400"/>
              <a:t>analyzer=</a:t>
            </a:r>
            <a:r>
              <a:rPr lang="en"/>
              <a:t>’char’</a:t>
            </a:r>
            <a:endParaRPr sz="1400"/>
          </a:p>
          <a:p>
            <a:pPr indent="-317500" lvl="1" marL="914400" rtl="0" algn="l">
              <a:spcBef>
                <a:spcPts val="0"/>
              </a:spcBef>
              <a:spcAft>
                <a:spcPts val="0"/>
              </a:spcAft>
              <a:buSzPts val="1400"/>
              <a:buChar char="○"/>
            </a:pPr>
            <a:r>
              <a:rPr lang="en" sz="1400"/>
              <a:t>token_pattern=r'\w{1,}'</a:t>
            </a:r>
            <a:endParaRPr sz="1400"/>
          </a:p>
          <a:p>
            <a:pPr indent="-317500" lvl="1" marL="914400" rtl="0" algn="l">
              <a:spcBef>
                <a:spcPts val="0"/>
              </a:spcBef>
              <a:spcAft>
                <a:spcPts val="0"/>
              </a:spcAft>
              <a:buSzPts val="1400"/>
              <a:buChar char="○"/>
            </a:pPr>
            <a:r>
              <a:rPr lang="en" sz="1400"/>
              <a:t>ngram_range=(2,3)</a:t>
            </a:r>
            <a:endParaRPr sz="1400"/>
          </a:p>
          <a:p>
            <a:pPr indent="0" lvl="0" marL="457200" rtl="0" algn="l">
              <a:spcBef>
                <a:spcPts val="0"/>
              </a:spcBef>
              <a:spcAft>
                <a:spcPts val="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45792987c2_0_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Algorithms - TF-BERT Model </a:t>
            </a:r>
            <a:endParaRPr/>
          </a:p>
          <a:p>
            <a:pPr indent="0" lvl="0" marL="0" rtl="0" algn="l">
              <a:lnSpc>
                <a:spcPct val="100000"/>
              </a:lnSpc>
              <a:spcBef>
                <a:spcPts val="0"/>
              </a:spcBef>
              <a:spcAft>
                <a:spcPts val="0"/>
              </a:spcAft>
              <a:buSzPct val="111111"/>
              <a:buNone/>
            </a:pPr>
            <a:r>
              <a:t/>
            </a:r>
            <a:endParaRPr/>
          </a:p>
        </p:txBody>
      </p:sp>
      <p:sp>
        <p:nvSpPr>
          <p:cNvPr id="137" name="Google Shape;137;g145792987c2_0_11"/>
          <p:cNvSpPr txBox="1"/>
          <p:nvPr>
            <p:ph idx="1" type="body"/>
          </p:nvPr>
        </p:nvSpPr>
        <p:spPr>
          <a:xfrm>
            <a:off x="311700" y="1171600"/>
            <a:ext cx="4342800" cy="3397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BERT is great at creating these dense vectors, and each encoder layer outputs a set of dense vectors.</a:t>
            </a:r>
            <a:endParaRPr sz="1400"/>
          </a:p>
          <a:p>
            <a:pPr indent="-317500" lvl="0" marL="457200" rtl="0" algn="l">
              <a:lnSpc>
                <a:spcPct val="115000"/>
              </a:lnSpc>
              <a:spcBef>
                <a:spcPts val="0"/>
              </a:spcBef>
              <a:spcAft>
                <a:spcPts val="0"/>
              </a:spcAft>
              <a:buSzPts val="1400"/>
              <a:buChar char="●"/>
            </a:pPr>
            <a:r>
              <a:rPr lang="en" sz="1400"/>
              <a:t>We have used a BERT model of base 128.</a:t>
            </a:r>
            <a:endParaRPr sz="1400"/>
          </a:p>
          <a:p>
            <a:pPr indent="-317500" lvl="0" marL="457200" rtl="0" algn="l">
              <a:lnSpc>
                <a:spcPct val="115000"/>
              </a:lnSpc>
              <a:spcBef>
                <a:spcPts val="0"/>
              </a:spcBef>
              <a:spcAft>
                <a:spcPts val="0"/>
              </a:spcAft>
              <a:buSzPts val="1400"/>
              <a:buChar char="●"/>
            </a:pPr>
            <a:r>
              <a:rPr lang="en" sz="1400"/>
              <a:t>For hidden layer, we have used relu as activation function.</a:t>
            </a:r>
            <a:endParaRPr sz="1400"/>
          </a:p>
          <a:p>
            <a:pPr indent="-317500" lvl="0" marL="457200" rtl="0" algn="l">
              <a:lnSpc>
                <a:spcPct val="115000"/>
              </a:lnSpc>
              <a:spcBef>
                <a:spcPts val="0"/>
              </a:spcBef>
              <a:spcAft>
                <a:spcPts val="0"/>
              </a:spcAft>
              <a:buSzPts val="1400"/>
              <a:buChar char="●"/>
            </a:pPr>
            <a:r>
              <a:rPr lang="en" sz="1400"/>
              <a:t>We have also added an early stop function if the loss value is not changed for 3 consecutive </a:t>
            </a:r>
            <a:r>
              <a:rPr lang="en" sz="1400"/>
              <a:t>epochs</a:t>
            </a:r>
            <a:r>
              <a:rPr lang="en" sz="1400"/>
              <a:t>.</a:t>
            </a:r>
            <a:endParaRPr sz="1400"/>
          </a:p>
          <a:p>
            <a:pPr indent="-317500" lvl="0" marL="457200" rtl="0" algn="l">
              <a:lnSpc>
                <a:spcPct val="115000"/>
              </a:lnSpc>
              <a:spcBef>
                <a:spcPts val="0"/>
              </a:spcBef>
              <a:spcAft>
                <a:spcPts val="0"/>
              </a:spcAft>
              <a:buSzPts val="1400"/>
              <a:buChar char="●"/>
            </a:pPr>
            <a:r>
              <a:rPr lang="en" sz="1400"/>
              <a:t>For output layer, we have used sigmoid as activation function.</a:t>
            </a:r>
            <a:endParaRPr sz="1400"/>
          </a:p>
          <a:p>
            <a:pPr indent="-317500" lvl="0" marL="457200" rtl="0" algn="l">
              <a:lnSpc>
                <a:spcPct val="115000"/>
              </a:lnSpc>
              <a:spcBef>
                <a:spcPts val="0"/>
              </a:spcBef>
              <a:spcAft>
                <a:spcPts val="0"/>
              </a:spcAft>
              <a:buSzPts val="1400"/>
              <a:buChar char="●"/>
            </a:pPr>
            <a:r>
              <a:rPr lang="en" sz="1400"/>
              <a:t>Also for similarities, we are using euclidean distance.</a:t>
            </a:r>
            <a:endParaRPr sz="1400"/>
          </a:p>
        </p:txBody>
      </p:sp>
      <p:pic>
        <p:nvPicPr>
          <p:cNvPr id="138" name="Google Shape;138;g145792987c2_0_11"/>
          <p:cNvPicPr preferRelativeResize="0"/>
          <p:nvPr/>
        </p:nvPicPr>
        <p:blipFill>
          <a:blip r:embed="rId3">
            <a:alphaModFix/>
          </a:blip>
          <a:stretch>
            <a:fillRect/>
          </a:stretch>
        </p:blipFill>
        <p:spPr>
          <a:xfrm>
            <a:off x="4572003" y="1081521"/>
            <a:ext cx="4260302" cy="29804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3"/>
          <p:cNvSpPr txBox="1"/>
          <p:nvPr>
            <p:ph type="title"/>
          </p:nvPr>
        </p:nvSpPr>
        <p:spPr>
          <a:xfrm>
            <a:off x="135200" y="1324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Libraries and Tools</a:t>
            </a:r>
            <a:endParaRPr/>
          </a:p>
        </p:txBody>
      </p:sp>
      <p:pic>
        <p:nvPicPr>
          <p:cNvPr id="144" name="Google Shape;144;p13"/>
          <p:cNvPicPr preferRelativeResize="0"/>
          <p:nvPr/>
        </p:nvPicPr>
        <p:blipFill rotWithShape="1">
          <a:blip r:embed="rId3">
            <a:alphaModFix/>
          </a:blip>
          <a:srcRect b="0" l="0" r="0" t="0"/>
          <a:stretch/>
        </p:blipFill>
        <p:spPr>
          <a:xfrm>
            <a:off x="1731587" y="871575"/>
            <a:ext cx="5680829" cy="378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Evaluation:</a:t>
            </a:r>
            <a:endParaRPr/>
          </a:p>
        </p:txBody>
      </p:sp>
      <p:sp>
        <p:nvSpPr>
          <p:cNvPr id="150" name="Google Shape;150;p15"/>
          <p:cNvSpPr txBox="1"/>
          <p:nvPr>
            <p:ph idx="1" type="body"/>
          </p:nvPr>
        </p:nvSpPr>
        <p:spPr>
          <a:xfrm>
            <a:off x="311700" y="1171600"/>
            <a:ext cx="36735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000"/>
          </a:p>
          <a:p>
            <a:pPr indent="-292100" lvl="0" marL="457200" rtl="0" algn="l">
              <a:lnSpc>
                <a:spcPct val="115000"/>
              </a:lnSpc>
              <a:spcBef>
                <a:spcPts val="0"/>
              </a:spcBef>
              <a:spcAft>
                <a:spcPts val="0"/>
              </a:spcAft>
              <a:buSzPts val="1000"/>
              <a:buChar char="●"/>
            </a:pPr>
            <a:r>
              <a:rPr lang="en" sz="1000"/>
              <a:t>Observation:</a:t>
            </a:r>
            <a:endParaRPr sz="1000"/>
          </a:p>
          <a:p>
            <a:pPr indent="-292100" lvl="1" marL="914400" rtl="0" algn="l">
              <a:lnSpc>
                <a:spcPct val="115000"/>
              </a:lnSpc>
              <a:spcBef>
                <a:spcPts val="0"/>
              </a:spcBef>
              <a:spcAft>
                <a:spcPts val="0"/>
              </a:spcAft>
              <a:buSzPts val="1000"/>
              <a:buChar char="○"/>
            </a:pPr>
            <a:r>
              <a:rPr lang="en" sz="1000">
                <a:solidFill>
                  <a:srgbClr val="666666"/>
                </a:solidFill>
              </a:rPr>
              <a:t>BERT model has the highest validation accuracy.</a:t>
            </a:r>
            <a:endParaRPr sz="1000">
              <a:solidFill>
                <a:srgbClr val="666666"/>
              </a:solidFill>
            </a:endParaRPr>
          </a:p>
          <a:p>
            <a:pPr indent="-292100" lvl="1" marL="914400" rtl="0" algn="l">
              <a:lnSpc>
                <a:spcPct val="115000"/>
              </a:lnSpc>
              <a:spcBef>
                <a:spcPts val="0"/>
              </a:spcBef>
              <a:spcAft>
                <a:spcPts val="0"/>
              </a:spcAft>
              <a:buSzPts val="1000"/>
              <a:buChar char="○"/>
            </a:pPr>
            <a:r>
              <a:rPr lang="en" sz="1000">
                <a:solidFill>
                  <a:srgbClr val="666666"/>
                </a:solidFill>
              </a:rPr>
              <a:t>Accuracy drastically decreased with word and n-gram level TF-IDF</a:t>
            </a:r>
            <a:endParaRPr sz="1000">
              <a:solidFill>
                <a:srgbClr val="666666"/>
              </a:solidFill>
            </a:endParaRPr>
          </a:p>
          <a:p>
            <a:pPr indent="-292100" lvl="1" marL="914400" rtl="0" algn="l">
              <a:lnSpc>
                <a:spcPct val="115000"/>
              </a:lnSpc>
              <a:spcBef>
                <a:spcPts val="0"/>
              </a:spcBef>
              <a:spcAft>
                <a:spcPts val="0"/>
              </a:spcAft>
              <a:buSzPts val="1000"/>
              <a:buChar char="○"/>
            </a:pPr>
            <a:r>
              <a:rPr lang="en" sz="1000">
                <a:solidFill>
                  <a:srgbClr val="666666"/>
                </a:solidFill>
              </a:rPr>
              <a:t>Accuracy of char level TF-IDF was comparable with BERT.</a:t>
            </a:r>
            <a:endParaRPr sz="1000">
              <a:solidFill>
                <a:srgbClr val="666666"/>
              </a:solidFill>
            </a:endParaRPr>
          </a:p>
          <a:p>
            <a:pPr indent="-292100" lvl="1" marL="914400" rtl="0" algn="l">
              <a:lnSpc>
                <a:spcPct val="115000"/>
              </a:lnSpc>
              <a:spcBef>
                <a:spcPts val="0"/>
              </a:spcBef>
              <a:spcAft>
                <a:spcPts val="0"/>
              </a:spcAft>
              <a:buSzPts val="1000"/>
              <a:buChar char="○"/>
            </a:pPr>
            <a:r>
              <a:rPr lang="en" sz="1000">
                <a:solidFill>
                  <a:srgbClr val="666666"/>
                </a:solidFill>
              </a:rPr>
              <a:t>Training accuracy of char level was too high compared to validation accuracy, which suggest overfitting of the model.</a:t>
            </a:r>
            <a:r>
              <a:rPr lang="en" sz="1000">
                <a:solidFill>
                  <a:srgbClr val="666666"/>
                </a:solidFill>
              </a:rPr>
              <a:t> </a:t>
            </a:r>
            <a:endParaRPr sz="1000"/>
          </a:p>
          <a:p>
            <a:pPr indent="0" lvl="0" marL="0" rtl="0" algn="l">
              <a:lnSpc>
                <a:spcPct val="115000"/>
              </a:lnSpc>
              <a:spcBef>
                <a:spcPts val="400"/>
              </a:spcBef>
              <a:spcAft>
                <a:spcPts val="0"/>
              </a:spcAft>
              <a:buSzPts val="1800"/>
              <a:buNone/>
            </a:pPr>
            <a:r>
              <a:t/>
            </a:r>
            <a:endParaRPr sz="1000"/>
          </a:p>
          <a:p>
            <a:pPr indent="0" lvl="0" marL="1371600" rtl="0" algn="l">
              <a:lnSpc>
                <a:spcPct val="115000"/>
              </a:lnSpc>
              <a:spcBef>
                <a:spcPts val="0"/>
              </a:spcBef>
              <a:spcAft>
                <a:spcPts val="0"/>
              </a:spcAft>
              <a:buSzPts val="1800"/>
              <a:buNone/>
            </a:pPr>
            <a:r>
              <a:t/>
            </a:r>
            <a:endParaRPr sz="1000"/>
          </a:p>
        </p:txBody>
      </p:sp>
      <p:pic>
        <p:nvPicPr>
          <p:cNvPr id="151" name="Google Shape;151;p15"/>
          <p:cNvPicPr preferRelativeResize="0"/>
          <p:nvPr/>
        </p:nvPicPr>
        <p:blipFill>
          <a:blip r:embed="rId3">
            <a:alphaModFix/>
          </a:blip>
          <a:stretch>
            <a:fillRect/>
          </a:stretch>
        </p:blipFill>
        <p:spPr>
          <a:xfrm>
            <a:off x="3985200" y="1258850"/>
            <a:ext cx="5073774" cy="262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Work</a:t>
            </a:r>
            <a:endParaRPr/>
          </a:p>
        </p:txBody>
      </p:sp>
      <p:sp>
        <p:nvSpPr>
          <p:cNvPr id="157" name="Google Shape;157;p1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Limited Computing Resources</a:t>
            </a:r>
            <a:endParaRPr/>
          </a:p>
          <a:p>
            <a:pPr indent="-317500" lvl="1" marL="914400" rtl="0" algn="l">
              <a:lnSpc>
                <a:spcPct val="115000"/>
              </a:lnSpc>
              <a:spcBef>
                <a:spcPts val="0"/>
              </a:spcBef>
              <a:spcAft>
                <a:spcPts val="0"/>
              </a:spcAft>
              <a:buSzPts val="1400"/>
              <a:buChar char="○"/>
            </a:pPr>
            <a:r>
              <a:rPr lang="en"/>
              <a:t>Larger dataset</a:t>
            </a:r>
            <a:endParaRPr/>
          </a:p>
          <a:p>
            <a:pPr indent="-317500" lvl="1" marL="914400" rtl="0" algn="l">
              <a:lnSpc>
                <a:spcPct val="115000"/>
              </a:lnSpc>
              <a:spcBef>
                <a:spcPts val="0"/>
              </a:spcBef>
              <a:spcAft>
                <a:spcPts val="0"/>
              </a:spcAft>
              <a:buSzPts val="1400"/>
              <a:buChar char="○"/>
            </a:pPr>
            <a:r>
              <a:rPr lang="en"/>
              <a:t>More complex models in BERT.</a:t>
            </a:r>
            <a:endParaRPr/>
          </a:p>
          <a:p>
            <a:pPr indent="-342900" lvl="0" marL="457200" rtl="0" algn="l">
              <a:lnSpc>
                <a:spcPct val="115000"/>
              </a:lnSpc>
              <a:spcBef>
                <a:spcPts val="0"/>
              </a:spcBef>
              <a:spcAft>
                <a:spcPts val="0"/>
              </a:spcAft>
              <a:buSzPts val="1800"/>
              <a:buChar char="➢"/>
            </a:pPr>
            <a:r>
              <a:rPr lang="en"/>
              <a:t>Review</a:t>
            </a:r>
            <a:r>
              <a:rPr lang="en"/>
              <a:t> and comment data corpus.</a:t>
            </a:r>
            <a:endParaRPr/>
          </a:p>
          <a:p>
            <a:pPr indent="-342900" lvl="0" marL="457200" rtl="0" algn="l">
              <a:lnSpc>
                <a:spcPct val="115000"/>
              </a:lnSpc>
              <a:spcBef>
                <a:spcPts val="0"/>
              </a:spcBef>
              <a:spcAft>
                <a:spcPts val="0"/>
              </a:spcAft>
              <a:buSzPts val="1800"/>
              <a:buChar char="➢"/>
            </a:pPr>
            <a:r>
              <a:rPr lang="en"/>
              <a:t>Auto-complete of question.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Works Cited </a:t>
            </a:r>
            <a:endParaRPr/>
          </a:p>
        </p:txBody>
      </p:sp>
      <p:sp>
        <p:nvSpPr>
          <p:cNvPr id="163" name="Google Shape;163;p19"/>
          <p:cNvSpPr txBox="1"/>
          <p:nvPr>
            <p:ph idx="1" type="body"/>
          </p:nvPr>
        </p:nvSpPr>
        <p:spPr>
          <a:xfrm>
            <a:off x="311700" y="1171600"/>
            <a:ext cx="8520600" cy="3740100"/>
          </a:xfrm>
          <a:prstGeom prst="rect">
            <a:avLst/>
          </a:prstGeom>
          <a:noFill/>
          <a:ln>
            <a:noFill/>
          </a:ln>
        </p:spPr>
        <p:txBody>
          <a:bodyPr anchorCtr="0" anchor="t" bIns="91425" lIns="91425" spcFirstLastPara="1" rIns="91425" wrap="square" tIns="91425">
            <a:normAutofit fontScale="77500" lnSpcReduction="20000"/>
          </a:bodyPr>
          <a:lstStyle/>
          <a:p>
            <a:pPr indent="-312261" lvl="0" marL="457200" rtl="0" algn="l">
              <a:lnSpc>
                <a:spcPct val="115000"/>
              </a:lnSpc>
              <a:spcBef>
                <a:spcPts val="0"/>
              </a:spcBef>
              <a:spcAft>
                <a:spcPts val="0"/>
              </a:spcAft>
              <a:buSzPct val="70833"/>
              <a:buChar char="●"/>
            </a:pPr>
            <a:r>
              <a:rPr lang="en" sz="2400"/>
              <a:t>Lakshay Sharma, Laura Graesser, Nikita Nangia, Utku Evci, “Natural Language Understanding with the Quora Question Pairs Dataset” , Cornell University, June 2020</a:t>
            </a:r>
            <a:endParaRPr sz="2400"/>
          </a:p>
          <a:p>
            <a:pPr indent="-312261" lvl="0" marL="457200" rtl="0" algn="l">
              <a:lnSpc>
                <a:spcPct val="115000"/>
              </a:lnSpc>
              <a:spcBef>
                <a:spcPts val="0"/>
              </a:spcBef>
              <a:spcAft>
                <a:spcPts val="0"/>
              </a:spcAft>
              <a:buSzPct val="70833"/>
              <a:buChar char="●"/>
            </a:pPr>
            <a:r>
              <a:rPr lang="en" sz="2400"/>
              <a:t>Andreas Chandra, Ruben Stefanus, “Experiments on Paraphrase Identification Using Quora Question Pairs Dataset”,  Cornell University, June 2020.</a:t>
            </a:r>
            <a:endParaRPr sz="2400"/>
          </a:p>
          <a:p>
            <a:pPr indent="-312261" lvl="0" marL="457200" rtl="0" algn="l">
              <a:lnSpc>
                <a:spcPct val="115000"/>
              </a:lnSpc>
              <a:spcBef>
                <a:spcPts val="0"/>
              </a:spcBef>
              <a:spcAft>
                <a:spcPts val="0"/>
              </a:spcAft>
              <a:buSzPct val="70833"/>
              <a:buChar char="●"/>
            </a:pPr>
            <a:r>
              <a:rPr lang="en" sz="2400"/>
              <a:t>Z Chen, H Zhang, X Zhang, L Zhao, “Quora Question Pairs” , 2018.</a:t>
            </a:r>
            <a:endParaRPr sz="2400"/>
          </a:p>
          <a:p>
            <a:pPr indent="-312261" lvl="0" marL="457200" rtl="0" algn="l">
              <a:lnSpc>
                <a:spcPct val="115000"/>
              </a:lnSpc>
              <a:spcBef>
                <a:spcPts val="0"/>
              </a:spcBef>
              <a:spcAft>
                <a:spcPts val="0"/>
              </a:spcAft>
              <a:buSzPct val="70833"/>
              <a:buChar char="●"/>
            </a:pPr>
            <a:r>
              <a:rPr lang="en" sz="2400"/>
              <a:t>INDIAN JOURNAL OF SCIENCE AND TECHNOLOGY, “Identifying Similar Question Pairs Using Machine Learning Techniques”, June 2021.</a:t>
            </a:r>
            <a:endParaRPr sz="2400"/>
          </a:p>
          <a:p>
            <a:pPr indent="-312261" lvl="0" marL="457200" rtl="0" algn="l">
              <a:lnSpc>
                <a:spcPct val="115000"/>
              </a:lnSpc>
              <a:spcBef>
                <a:spcPts val="0"/>
              </a:spcBef>
              <a:spcAft>
                <a:spcPts val="0"/>
              </a:spcAft>
              <a:buSzPct val="70833"/>
              <a:buChar char="●"/>
            </a:pPr>
            <a:r>
              <a:rPr lang="en" sz="2400"/>
              <a:t>K. Abishek, Basuthkar Rajaram Hariharan &amp; C. Valliyammai , “An Enhanced Deep Learning Model for Duplicate Question Pairs Recognition”, August 2018.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Outline</a:t>
            </a:r>
            <a:endParaRPr/>
          </a:p>
        </p:txBody>
      </p:sp>
      <p:sp>
        <p:nvSpPr>
          <p:cNvPr id="67" name="Google Shape;67;p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Introduction</a:t>
            </a:r>
            <a:endParaRPr/>
          </a:p>
          <a:p>
            <a:pPr indent="-342900" lvl="0" marL="457200" rtl="0" algn="l">
              <a:lnSpc>
                <a:spcPct val="115000"/>
              </a:lnSpc>
              <a:spcBef>
                <a:spcPts val="0"/>
              </a:spcBef>
              <a:spcAft>
                <a:spcPts val="0"/>
              </a:spcAft>
              <a:buSzPts val="1800"/>
              <a:buChar char="❏"/>
            </a:pPr>
            <a:r>
              <a:rPr lang="en"/>
              <a:t>Dataset</a:t>
            </a:r>
            <a:endParaRPr/>
          </a:p>
          <a:p>
            <a:pPr indent="-317500" lvl="1" marL="914400" rtl="0" algn="l">
              <a:lnSpc>
                <a:spcPct val="115000"/>
              </a:lnSpc>
              <a:spcBef>
                <a:spcPts val="0"/>
              </a:spcBef>
              <a:spcAft>
                <a:spcPts val="0"/>
              </a:spcAft>
              <a:buSzPts val="1400"/>
              <a:buChar char="❏"/>
            </a:pPr>
            <a:r>
              <a:rPr lang="en"/>
              <a:t>EDA ( </a:t>
            </a:r>
            <a:r>
              <a:rPr lang="en"/>
              <a:t>Exploratory</a:t>
            </a:r>
            <a:r>
              <a:rPr lang="en"/>
              <a:t> Data Analysis )</a:t>
            </a:r>
            <a:endParaRPr/>
          </a:p>
          <a:p>
            <a:pPr indent="-317500" lvl="1" marL="914400" rtl="0" algn="l">
              <a:lnSpc>
                <a:spcPct val="115000"/>
              </a:lnSpc>
              <a:spcBef>
                <a:spcPts val="0"/>
              </a:spcBef>
              <a:spcAft>
                <a:spcPts val="0"/>
              </a:spcAft>
              <a:buSzPts val="1400"/>
              <a:buChar char="❏"/>
            </a:pPr>
            <a:r>
              <a:rPr lang="en"/>
              <a:t>Preprocessing</a:t>
            </a:r>
            <a:endParaRPr/>
          </a:p>
          <a:p>
            <a:pPr indent="-342900" lvl="0" marL="457200" rtl="0" algn="l">
              <a:lnSpc>
                <a:spcPct val="115000"/>
              </a:lnSpc>
              <a:spcBef>
                <a:spcPts val="0"/>
              </a:spcBef>
              <a:spcAft>
                <a:spcPts val="0"/>
              </a:spcAft>
              <a:buSzPts val="1800"/>
              <a:buChar char="❏"/>
            </a:pPr>
            <a:r>
              <a:rPr lang="en"/>
              <a:t>Methodology</a:t>
            </a:r>
            <a:endParaRPr/>
          </a:p>
          <a:p>
            <a:pPr indent="-317500" lvl="1" marL="914400" rtl="0" algn="l">
              <a:lnSpc>
                <a:spcPct val="115000"/>
              </a:lnSpc>
              <a:spcBef>
                <a:spcPts val="0"/>
              </a:spcBef>
              <a:spcAft>
                <a:spcPts val="0"/>
              </a:spcAft>
              <a:buSzPts val="1400"/>
              <a:buChar char="❏"/>
            </a:pPr>
            <a:r>
              <a:rPr lang="en"/>
              <a:t>XGBoost</a:t>
            </a:r>
            <a:r>
              <a:rPr lang="en"/>
              <a:t> with word level TF-IDF</a:t>
            </a:r>
            <a:endParaRPr/>
          </a:p>
          <a:p>
            <a:pPr indent="-317500" lvl="1" marL="914400" rtl="0" algn="l">
              <a:spcBef>
                <a:spcPts val="0"/>
              </a:spcBef>
              <a:spcAft>
                <a:spcPts val="0"/>
              </a:spcAft>
              <a:buSzPts val="1400"/>
              <a:buChar char="❏"/>
            </a:pPr>
            <a:r>
              <a:rPr lang="en"/>
              <a:t>XGBoost with n-gram level TF-IDF</a:t>
            </a:r>
            <a:endParaRPr/>
          </a:p>
          <a:p>
            <a:pPr indent="-317500" lvl="1" marL="914400" rtl="0" algn="l">
              <a:spcBef>
                <a:spcPts val="0"/>
              </a:spcBef>
              <a:spcAft>
                <a:spcPts val="0"/>
              </a:spcAft>
              <a:buSzPts val="1400"/>
              <a:buChar char="❏"/>
            </a:pPr>
            <a:r>
              <a:rPr lang="en"/>
              <a:t>XGBoost with char level TF-IDF</a:t>
            </a:r>
            <a:endParaRPr/>
          </a:p>
          <a:p>
            <a:pPr indent="-317500" lvl="1" marL="914400" rtl="0" algn="l">
              <a:spcBef>
                <a:spcPts val="0"/>
              </a:spcBef>
              <a:spcAft>
                <a:spcPts val="0"/>
              </a:spcAft>
              <a:buSzPts val="1400"/>
              <a:buChar char="❏"/>
            </a:pPr>
            <a:r>
              <a:rPr lang="en"/>
              <a:t>BERT model</a:t>
            </a:r>
            <a:endParaRPr/>
          </a:p>
          <a:p>
            <a:pPr indent="-342900" lvl="0" marL="457200" rtl="0" algn="l">
              <a:lnSpc>
                <a:spcPct val="115000"/>
              </a:lnSpc>
              <a:spcBef>
                <a:spcPts val="0"/>
              </a:spcBef>
              <a:spcAft>
                <a:spcPts val="0"/>
              </a:spcAft>
              <a:buSzPts val="1800"/>
              <a:buChar char="❏"/>
            </a:pPr>
            <a:r>
              <a:rPr lang="en"/>
              <a:t>Performance Measures and Evaluation.</a:t>
            </a:r>
            <a:endParaRPr/>
          </a:p>
          <a:p>
            <a:pPr indent="-342900" lvl="0" marL="457200" rtl="0" algn="l">
              <a:lnSpc>
                <a:spcPct val="115000"/>
              </a:lnSpc>
              <a:spcBef>
                <a:spcPts val="0"/>
              </a:spcBef>
              <a:spcAft>
                <a:spcPts val="0"/>
              </a:spcAft>
              <a:buSzPts val="1800"/>
              <a:buChar char="❏"/>
            </a:pPr>
            <a:r>
              <a:rPr lang="en"/>
              <a:t>Future Work and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and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2164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78" name="Google Shape;78;p4"/>
          <p:cNvSpPr txBox="1"/>
          <p:nvPr>
            <p:ph idx="1" type="body"/>
          </p:nvPr>
        </p:nvSpPr>
        <p:spPr>
          <a:xfrm>
            <a:off x="311700" y="952500"/>
            <a:ext cx="4417200" cy="3616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Applications</a:t>
            </a:r>
            <a:endParaRPr/>
          </a:p>
          <a:p>
            <a:pPr indent="-317500" lvl="1" marL="914400" rtl="0" algn="l">
              <a:lnSpc>
                <a:spcPct val="115000"/>
              </a:lnSpc>
              <a:spcBef>
                <a:spcPts val="0"/>
              </a:spcBef>
              <a:spcAft>
                <a:spcPts val="0"/>
              </a:spcAft>
              <a:buSzPts val="1400"/>
              <a:buChar char="○"/>
            </a:pPr>
            <a:r>
              <a:rPr lang="en"/>
              <a:t>Comment matching</a:t>
            </a:r>
            <a:endParaRPr/>
          </a:p>
          <a:p>
            <a:pPr indent="-317500" lvl="1" marL="914400" rtl="0" algn="l">
              <a:lnSpc>
                <a:spcPct val="115000"/>
              </a:lnSpc>
              <a:spcBef>
                <a:spcPts val="0"/>
              </a:spcBef>
              <a:spcAft>
                <a:spcPts val="0"/>
              </a:spcAft>
              <a:buSzPts val="1400"/>
              <a:buChar char="○"/>
            </a:pPr>
            <a:r>
              <a:rPr lang="en"/>
              <a:t>Similar reviews</a:t>
            </a:r>
            <a:endParaRPr/>
          </a:p>
          <a:p>
            <a:pPr indent="-317500" lvl="1" marL="914400" rtl="0" algn="l">
              <a:lnSpc>
                <a:spcPct val="115000"/>
              </a:lnSpc>
              <a:spcBef>
                <a:spcPts val="0"/>
              </a:spcBef>
              <a:spcAft>
                <a:spcPts val="0"/>
              </a:spcAft>
              <a:buSzPts val="1400"/>
              <a:buChar char="○"/>
            </a:pPr>
            <a:r>
              <a:rPr lang="en"/>
              <a:t>Plagiarism</a:t>
            </a:r>
            <a:r>
              <a:rPr lang="en"/>
              <a:t> </a:t>
            </a:r>
            <a:endParaRPr/>
          </a:p>
          <a:p>
            <a:pPr indent="-342900" lvl="0" marL="457200" rtl="0" algn="l">
              <a:lnSpc>
                <a:spcPct val="115000"/>
              </a:lnSpc>
              <a:spcBef>
                <a:spcPts val="1200"/>
              </a:spcBef>
              <a:spcAft>
                <a:spcPts val="0"/>
              </a:spcAft>
              <a:buSzPts val="1800"/>
              <a:buChar char="➢"/>
            </a:pPr>
            <a:r>
              <a:rPr lang="en"/>
              <a:t>Deliverables</a:t>
            </a:r>
            <a:endParaRPr/>
          </a:p>
          <a:p>
            <a:pPr indent="-317500" lvl="1" marL="914400" rtl="0" algn="l">
              <a:lnSpc>
                <a:spcPct val="115000"/>
              </a:lnSpc>
              <a:spcBef>
                <a:spcPts val="0"/>
              </a:spcBef>
              <a:spcAft>
                <a:spcPts val="0"/>
              </a:spcAft>
              <a:buSzPts val="1400"/>
              <a:buChar char="○"/>
            </a:pPr>
            <a:r>
              <a:rPr lang="en"/>
              <a:t>Objective</a:t>
            </a:r>
            <a:endParaRPr/>
          </a:p>
          <a:p>
            <a:pPr indent="-317500" lvl="1" marL="914400" rtl="0" algn="l">
              <a:lnSpc>
                <a:spcPct val="115000"/>
              </a:lnSpc>
              <a:spcBef>
                <a:spcPts val="0"/>
              </a:spcBef>
              <a:spcAft>
                <a:spcPts val="0"/>
              </a:spcAft>
              <a:buSzPts val="1400"/>
              <a:buChar char="○"/>
            </a:pPr>
            <a:r>
              <a:rPr lang="en"/>
              <a:t>Models</a:t>
            </a:r>
            <a:endParaRPr/>
          </a:p>
          <a:p>
            <a:pPr indent="-342900" lvl="0" marL="457200" rtl="0" algn="l">
              <a:lnSpc>
                <a:spcPct val="115000"/>
              </a:lnSpc>
              <a:spcBef>
                <a:spcPts val="1200"/>
              </a:spcBef>
              <a:spcAft>
                <a:spcPts val="0"/>
              </a:spcAft>
              <a:buSzPts val="1800"/>
              <a:buChar char="➢"/>
            </a:pPr>
            <a:r>
              <a:rPr lang="en"/>
              <a:t>Related Work</a:t>
            </a:r>
            <a:endParaRPr/>
          </a:p>
        </p:txBody>
      </p:sp>
      <p:pic>
        <p:nvPicPr>
          <p:cNvPr id="79" name="Google Shape;79;p4"/>
          <p:cNvPicPr preferRelativeResize="0"/>
          <p:nvPr/>
        </p:nvPicPr>
        <p:blipFill>
          <a:blip r:embed="rId3">
            <a:alphaModFix/>
          </a:blip>
          <a:stretch>
            <a:fillRect/>
          </a:stretch>
        </p:blipFill>
        <p:spPr>
          <a:xfrm>
            <a:off x="3030075" y="1269144"/>
            <a:ext cx="5802224" cy="24956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Overview and Preprocessing</a:t>
            </a:r>
            <a:endParaRPr/>
          </a:p>
        </p:txBody>
      </p:sp>
      <p:sp>
        <p:nvSpPr>
          <p:cNvPr id="85" name="Google Shape;85;p5"/>
          <p:cNvSpPr txBox="1"/>
          <p:nvPr>
            <p:ph idx="1" type="body"/>
          </p:nvPr>
        </p:nvSpPr>
        <p:spPr>
          <a:xfrm>
            <a:off x="311700" y="1058225"/>
            <a:ext cx="8520600" cy="39051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200000"/>
              </a:lnSpc>
              <a:spcBef>
                <a:spcPts val="0"/>
              </a:spcBef>
              <a:spcAft>
                <a:spcPts val="0"/>
              </a:spcAft>
              <a:buSzPct val="100000"/>
              <a:buChar char="➢"/>
            </a:pPr>
            <a:r>
              <a:rPr lang="en"/>
              <a:t>Quora Question Pairs Corpus</a:t>
            </a:r>
            <a:endParaRPr/>
          </a:p>
          <a:p>
            <a:pPr indent="-325755" lvl="0" marL="457200" rtl="0" algn="l">
              <a:lnSpc>
                <a:spcPct val="200000"/>
              </a:lnSpc>
              <a:spcBef>
                <a:spcPts val="0"/>
              </a:spcBef>
              <a:spcAft>
                <a:spcPts val="0"/>
              </a:spcAft>
              <a:buSzPct val="100000"/>
              <a:buChar char="➢"/>
            </a:pPr>
            <a:r>
              <a:rPr lang="en"/>
              <a:t>Training Set &amp; Testing Set: 80:20 ratio</a:t>
            </a:r>
            <a:endParaRPr/>
          </a:p>
          <a:p>
            <a:pPr indent="-325755" lvl="0" marL="457200" rtl="0" algn="l">
              <a:lnSpc>
                <a:spcPct val="200000"/>
              </a:lnSpc>
              <a:spcBef>
                <a:spcPts val="0"/>
              </a:spcBef>
              <a:spcAft>
                <a:spcPts val="0"/>
              </a:spcAft>
              <a:buSzPct val="100000"/>
              <a:buChar char="➢"/>
            </a:pPr>
            <a:r>
              <a:rPr lang="en"/>
              <a:t>EDA - Exploratory Data </a:t>
            </a:r>
            <a:r>
              <a:rPr lang="en"/>
              <a:t>Analysis</a:t>
            </a:r>
            <a:endParaRPr/>
          </a:p>
          <a:p>
            <a:pPr indent="-304165" lvl="1" marL="914400" rtl="0" algn="l">
              <a:lnSpc>
                <a:spcPct val="200000"/>
              </a:lnSpc>
              <a:spcBef>
                <a:spcPts val="0"/>
              </a:spcBef>
              <a:spcAft>
                <a:spcPts val="0"/>
              </a:spcAft>
              <a:buSzPct val="100000"/>
              <a:buChar char="○"/>
            </a:pPr>
            <a:r>
              <a:rPr lang="en"/>
              <a:t>Count bar graph</a:t>
            </a:r>
            <a:endParaRPr/>
          </a:p>
          <a:p>
            <a:pPr indent="-304165" lvl="1" marL="914400" rtl="0" algn="l">
              <a:lnSpc>
                <a:spcPct val="200000"/>
              </a:lnSpc>
              <a:spcBef>
                <a:spcPts val="0"/>
              </a:spcBef>
              <a:spcAft>
                <a:spcPts val="0"/>
              </a:spcAft>
              <a:buSzPct val="100000"/>
              <a:buChar char="○"/>
            </a:pPr>
            <a:r>
              <a:rPr lang="en"/>
              <a:t>Word distribution</a:t>
            </a:r>
            <a:endParaRPr/>
          </a:p>
          <a:p>
            <a:pPr indent="-304165" lvl="1" marL="914400" rtl="0" algn="l">
              <a:lnSpc>
                <a:spcPct val="200000"/>
              </a:lnSpc>
              <a:spcBef>
                <a:spcPts val="0"/>
              </a:spcBef>
              <a:spcAft>
                <a:spcPts val="0"/>
              </a:spcAft>
              <a:buSzPct val="100000"/>
              <a:buChar char="○"/>
            </a:pPr>
            <a:r>
              <a:rPr lang="en"/>
              <a:t>Density Graph</a:t>
            </a:r>
            <a:endParaRPr/>
          </a:p>
          <a:p>
            <a:pPr indent="-304165" lvl="1" marL="914400" rtl="0" algn="l">
              <a:lnSpc>
                <a:spcPct val="200000"/>
              </a:lnSpc>
              <a:spcBef>
                <a:spcPts val="0"/>
              </a:spcBef>
              <a:spcAft>
                <a:spcPts val="0"/>
              </a:spcAft>
              <a:buSzPct val="100000"/>
              <a:buChar char="○"/>
            </a:pPr>
            <a:r>
              <a:rPr lang="en"/>
              <a:t>Word Cloud</a:t>
            </a:r>
            <a:endParaRPr/>
          </a:p>
          <a:p>
            <a:pPr indent="-325755" lvl="0" marL="457200" rtl="0" algn="l">
              <a:lnSpc>
                <a:spcPct val="200000"/>
              </a:lnSpc>
              <a:spcBef>
                <a:spcPts val="0"/>
              </a:spcBef>
              <a:spcAft>
                <a:spcPts val="0"/>
              </a:spcAft>
              <a:buSzPct val="100000"/>
              <a:buChar char="➢"/>
            </a:pPr>
            <a:r>
              <a:rPr lang="en"/>
              <a:t>Preprocessing</a:t>
            </a:r>
            <a:endParaRPr/>
          </a:p>
          <a:p>
            <a:pPr indent="-304165" lvl="1" marL="914400" rtl="0" algn="l">
              <a:lnSpc>
                <a:spcPct val="200000"/>
              </a:lnSpc>
              <a:spcBef>
                <a:spcPts val="0"/>
              </a:spcBef>
              <a:spcAft>
                <a:spcPts val="0"/>
              </a:spcAft>
              <a:buSzPct val="100000"/>
              <a:buChar char="○"/>
            </a:pPr>
            <a:r>
              <a:rPr lang="en"/>
              <a:t>Tokenization</a:t>
            </a:r>
            <a:endParaRPr/>
          </a:p>
          <a:p>
            <a:pPr indent="-304165" lvl="1" marL="914400" rtl="0" algn="l">
              <a:lnSpc>
                <a:spcPct val="200000"/>
              </a:lnSpc>
              <a:spcBef>
                <a:spcPts val="0"/>
              </a:spcBef>
              <a:spcAft>
                <a:spcPts val="0"/>
              </a:spcAft>
              <a:buSzPct val="100000"/>
              <a:buChar char="○"/>
            </a:pPr>
            <a:r>
              <a:rPr lang="en"/>
              <a:t>Lemmatization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45792987c2_1_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Histogram plot</a:t>
            </a:r>
            <a:endParaRPr/>
          </a:p>
        </p:txBody>
      </p:sp>
      <p:pic>
        <p:nvPicPr>
          <p:cNvPr id="96" name="Google Shape;96;g145792987c2_1_23"/>
          <p:cNvPicPr preferRelativeResize="0"/>
          <p:nvPr/>
        </p:nvPicPr>
        <p:blipFill>
          <a:blip r:embed="rId3">
            <a:alphaModFix/>
          </a:blip>
          <a:stretch>
            <a:fillRect/>
          </a:stretch>
        </p:blipFill>
        <p:spPr>
          <a:xfrm>
            <a:off x="152400" y="1210625"/>
            <a:ext cx="8839204" cy="36772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45792987c2_1_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Density</a:t>
            </a:r>
            <a:r>
              <a:rPr lang="en"/>
              <a:t> plot</a:t>
            </a:r>
            <a:endParaRPr/>
          </a:p>
        </p:txBody>
      </p:sp>
      <p:pic>
        <p:nvPicPr>
          <p:cNvPr id="102" name="Google Shape;102;g145792987c2_1_30"/>
          <p:cNvPicPr preferRelativeResize="0"/>
          <p:nvPr/>
        </p:nvPicPr>
        <p:blipFill>
          <a:blip r:embed="rId3">
            <a:alphaModFix/>
          </a:blip>
          <a:stretch>
            <a:fillRect/>
          </a:stretch>
        </p:blipFill>
        <p:spPr>
          <a:xfrm>
            <a:off x="311709" y="1058225"/>
            <a:ext cx="5859091" cy="402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45792987c2_1_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Word Cloud</a:t>
            </a:r>
            <a:endParaRPr/>
          </a:p>
        </p:txBody>
      </p:sp>
      <p:pic>
        <p:nvPicPr>
          <p:cNvPr id="108" name="Google Shape;108;g145792987c2_1_15"/>
          <p:cNvPicPr preferRelativeResize="0"/>
          <p:nvPr/>
        </p:nvPicPr>
        <p:blipFill>
          <a:blip r:embed="rId3">
            <a:alphaModFix/>
          </a:blip>
          <a:stretch>
            <a:fillRect/>
          </a:stretch>
        </p:blipFill>
        <p:spPr>
          <a:xfrm>
            <a:off x="311700" y="1221100"/>
            <a:ext cx="5107976" cy="369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