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81" r:id="rId18"/>
    <p:sldId id="282" r:id="rId19"/>
    <p:sldId id="276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hUBDg3z3P76uwtAlkSMRopr0hu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2E931-6F53-4139-94EB-9BF93C5223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0053582A-7156-466D-A3C5-3AA380685F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hospital readmission is when a patient who is discharged from the hospital, gets re-admitted again within a certain period of time</a:t>
          </a:r>
        </a:p>
      </dgm:t>
    </dgm:pt>
    <dgm:pt modelId="{CEC1C2E0-9BA5-4A6E-ACB0-2A02300F846C}" type="parTrans" cxnId="{1B53D6C2-1806-4C45-8944-0E5302130DD6}">
      <dgm:prSet/>
      <dgm:spPr/>
      <dgm:t>
        <a:bodyPr/>
        <a:lstStyle/>
        <a:p>
          <a:endParaRPr lang="en-US"/>
        </a:p>
      </dgm:t>
    </dgm:pt>
    <dgm:pt modelId="{A57D845B-80EB-4597-B66E-D05176B79D9B}" type="sibTrans" cxnId="{1B53D6C2-1806-4C45-8944-0E5302130DD6}">
      <dgm:prSet/>
      <dgm:spPr/>
      <dgm:t>
        <a:bodyPr/>
        <a:lstStyle/>
        <a:p>
          <a:endParaRPr lang="en-US"/>
        </a:p>
      </dgm:t>
    </dgm:pt>
    <dgm:pt modelId="{741A0FAB-FCB0-47AD-908A-041C54DA51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Hospital readmission rates are considered as an indicator of hospital quality</a:t>
          </a:r>
        </a:p>
      </dgm:t>
    </dgm:pt>
    <dgm:pt modelId="{26879AEA-F05F-469A-81AE-C977E07C2313}" type="parTrans" cxnId="{FB67B4BE-F1ED-487A-9CB5-56CE8CE73E34}">
      <dgm:prSet/>
      <dgm:spPr/>
      <dgm:t>
        <a:bodyPr/>
        <a:lstStyle/>
        <a:p>
          <a:endParaRPr lang="en-US"/>
        </a:p>
      </dgm:t>
    </dgm:pt>
    <dgm:pt modelId="{E8ED7508-F2B5-4DC1-A6AB-7EB941BF27EB}" type="sibTrans" cxnId="{FB67B4BE-F1ED-487A-9CB5-56CE8CE73E34}">
      <dgm:prSet/>
      <dgm:spPr/>
      <dgm:t>
        <a:bodyPr/>
        <a:lstStyle/>
        <a:p>
          <a:endParaRPr lang="en-US"/>
        </a:p>
      </dgm:t>
    </dgm:pt>
    <dgm:pt modelId="{79CE61E0-D416-4D8B-9D4F-53136FEA08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2011, American hospitals spent over $41 billion on diabetic patients who got readmitted within 30 days of discharge</a:t>
          </a:r>
        </a:p>
      </dgm:t>
    </dgm:pt>
    <dgm:pt modelId="{42A8C4B6-DE40-464A-ADC9-B68708D8F8A8}" type="parTrans" cxnId="{E8D3BCD5-4C9A-409A-9E33-EEE15BD15774}">
      <dgm:prSet/>
      <dgm:spPr/>
      <dgm:t>
        <a:bodyPr/>
        <a:lstStyle/>
        <a:p>
          <a:endParaRPr lang="en-US"/>
        </a:p>
      </dgm:t>
    </dgm:pt>
    <dgm:pt modelId="{2C6F0F87-F286-48BB-93D7-0F676F6AFE2D}" type="sibTrans" cxnId="{E8D3BCD5-4C9A-409A-9E33-EEE15BD15774}">
      <dgm:prSet/>
      <dgm:spPr/>
      <dgm:t>
        <a:bodyPr/>
        <a:lstStyle/>
        <a:p>
          <a:endParaRPr lang="en-US"/>
        </a:p>
      </dgm:t>
    </dgm:pt>
    <dgm:pt modelId="{F6A75E34-DE88-4F53-8D8C-FAEA36EE01D5}" type="pres">
      <dgm:prSet presAssocID="{D7B2E931-6F53-4139-94EB-9BF93C5223E9}" presName="root" presStyleCnt="0">
        <dgm:presLayoutVars>
          <dgm:dir/>
          <dgm:resizeHandles val="exact"/>
        </dgm:presLayoutVars>
      </dgm:prSet>
      <dgm:spPr/>
    </dgm:pt>
    <dgm:pt modelId="{DB2DA7B6-7A57-490F-AEEA-111C93CC6C87}" type="pres">
      <dgm:prSet presAssocID="{0053582A-7156-466D-A3C5-3AA380685FCF}" presName="compNode" presStyleCnt="0"/>
      <dgm:spPr/>
    </dgm:pt>
    <dgm:pt modelId="{C41DAAD9-E67A-4A50-BD80-B0998D908031}" type="pres">
      <dgm:prSet presAssocID="{0053582A-7156-466D-A3C5-3AA380685FCF}" presName="bgRect" presStyleLbl="bgShp" presStyleIdx="0" presStyleCnt="3"/>
      <dgm:spPr/>
    </dgm:pt>
    <dgm:pt modelId="{C16422CD-8A8A-49A1-B1E5-FF692E0B8007}" type="pres">
      <dgm:prSet presAssocID="{0053582A-7156-466D-A3C5-3AA380685F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2FCFBAC-F920-4444-BCE1-198192BF0CFC}" type="pres">
      <dgm:prSet presAssocID="{0053582A-7156-466D-A3C5-3AA380685FCF}" presName="spaceRect" presStyleCnt="0"/>
      <dgm:spPr/>
    </dgm:pt>
    <dgm:pt modelId="{DC317306-2EBB-4CF7-835D-C66A66CE168A}" type="pres">
      <dgm:prSet presAssocID="{0053582A-7156-466D-A3C5-3AA380685FCF}" presName="parTx" presStyleLbl="revTx" presStyleIdx="0" presStyleCnt="3">
        <dgm:presLayoutVars>
          <dgm:chMax val="0"/>
          <dgm:chPref val="0"/>
        </dgm:presLayoutVars>
      </dgm:prSet>
      <dgm:spPr/>
    </dgm:pt>
    <dgm:pt modelId="{07B5B504-0117-47E1-B82A-BD5BA62EAA66}" type="pres">
      <dgm:prSet presAssocID="{A57D845B-80EB-4597-B66E-D05176B79D9B}" presName="sibTrans" presStyleCnt="0"/>
      <dgm:spPr/>
    </dgm:pt>
    <dgm:pt modelId="{F0CF547D-12BE-442D-8B60-2F189D733CF6}" type="pres">
      <dgm:prSet presAssocID="{741A0FAB-FCB0-47AD-908A-041C54DA5166}" presName="compNode" presStyleCnt="0"/>
      <dgm:spPr/>
    </dgm:pt>
    <dgm:pt modelId="{9762494D-7A51-4673-9675-FBED30AF203A}" type="pres">
      <dgm:prSet presAssocID="{741A0FAB-FCB0-47AD-908A-041C54DA5166}" presName="bgRect" presStyleLbl="bgShp" presStyleIdx="1" presStyleCnt="3"/>
      <dgm:spPr/>
    </dgm:pt>
    <dgm:pt modelId="{A77911B2-1C14-49E1-9AE4-760CF82C71F8}" type="pres">
      <dgm:prSet presAssocID="{741A0FAB-FCB0-47AD-908A-041C54DA51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A068023-FFF0-49C5-8C0F-F83303C801AB}" type="pres">
      <dgm:prSet presAssocID="{741A0FAB-FCB0-47AD-908A-041C54DA5166}" presName="spaceRect" presStyleCnt="0"/>
      <dgm:spPr/>
    </dgm:pt>
    <dgm:pt modelId="{089FD922-A724-42A1-82A7-4A9038035E9C}" type="pres">
      <dgm:prSet presAssocID="{741A0FAB-FCB0-47AD-908A-041C54DA5166}" presName="parTx" presStyleLbl="revTx" presStyleIdx="1" presStyleCnt="3">
        <dgm:presLayoutVars>
          <dgm:chMax val="0"/>
          <dgm:chPref val="0"/>
        </dgm:presLayoutVars>
      </dgm:prSet>
      <dgm:spPr/>
    </dgm:pt>
    <dgm:pt modelId="{61442C3B-94FE-4315-AE5E-CBD93D0A020F}" type="pres">
      <dgm:prSet presAssocID="{E8ED7508-F2B5-4DC1-A6AB-7EB941BF27EB}" presName="sibTrans" presStyleCnt="0"/>
      <dgm:spPr/>
    </dgm:pt>
    <dgm:pt modelId="{8DCCF6C2-1C61-4DB7-B47B-901926899A06}" type="pres">
      <dgm:prSet presAssocID="{79CE61E0-D416-4D8B-9D4F-53136FEA085F}" presName="compNode" presStyleCnt="0"/>
      <dgm:spPr/>
    </dgm:pt>
    <dgm:pt modelId="{D07E8C0A-824F-4CB0-9630-7805F057904F}" type="pres">
      <dgm:prSet presAssocID="{79CE61E0-D416-4D8B-9D4F-53136FEA085F}" presName="bgRect" presStyleLbl="bgShp" presStyleIdx="2" presStyleCnt="3"/>
      <dgm:spPr/>
    </dgm:pt>
    <dgm:pt modelId="{A8F63F51-F054-4523-8131-DEF21CD03C31}" type="pres">
      <dgm:prSet presAssocID="{79CE61E0-D416-4D8B-9D4F-53136FEA08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0D60006E-83B1-4BED-A667-2A05157DAAE5}" type="pres">
      <dgm:prSet presAssocID="{79CE61E0-D416-4D8B-9D4F-53136FEA085F}" presName="spaceRect" presStyleCnt="0"/>
      <dgm:spPr/>
    </dgm:pt>
    <dgm:pt modelId="{757DEDA9-77EC-47F1-817F-59752C77067F}" type="pres">
      <dgm:prSet presAssocID="{79CE61E0-D416-4D8B-9D4F-53136FEA08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45552E-C8EF-404B-800D-05320CDBE081}" type="presOf" srcId="{79CE61E0-D416-4D8B-9D4F-53136FEA085F}" destId="{757DEDA9-77EC-47F1-817F-59752C77067F}" srcOrd="0" destOrd="0" presId="urn:microsoft.com/office/officeart/2018/2/layout/IconVerticalSolidList"/>
    <dgm:cxn modelId="{08D0996F-CE50-4A7D-B8D4-3CA6E94A3FC0}" type="presOf" srcId="{741A0FAB-FCB0-47AD-908A-041C54DA5166}" destId="{089FD922-A724-42A1-82A7-4A9038035E9C}" srcOrd="0" destOrd="0" presId="urn:microsoft.com/office/officeart/2018/2/layout/IconVerticalSolidList"/>
    <dgm:cxn modelId="{BBFBD48D-4600-4704-A1C1-0ABEA43D445E}" type="presOf" srcId="{D7B2E931-6F53-4139-94EB-9BF93C5223E9}" destId="{F6A75E34-DE88-4F53-8D8C-FAEA36EE01D5}" srcOrd="0" destOrd="0" presId="urn:microsoft.com/office/officeart/2018/2/layout/IconVerticalSolidList"/>
    <dgm:cxn modelId="{FB67B4BE-F1ED-487A-9CB5-56CE8CE73E34}" srcId="{D7B2E931-6F53-4139-94EB-9BF93C5223E9}" destId="{741A0FAB-FCB0-47AD-908A-041C54DA5166}" srcOrd="1" destOrd="0" parTransId="{26879AEA-F05F-469A-81AE-C977E07C2313}" sibTransId="{E8ED7508-F2B5-4DC1-A6AB-7EB941BF27EB}"/>
    <dgm:cxn modelId="{1B53D6C2-1806-4C45-8944-0E5302130DD6}" srcId="{D7B2E931-6F53-4139-94EB-9BF93C5223E9}" destId="{0053582A-7156-466D-A3C5-3AA380685FCF}" srcOrd="0" destOrd="0" parTransId="{CEC1C2E0-9BA5-4A6E-ACB0-2A02300F846C}" sibTransId="{A57D845B-80EB-4597-B66E-D05176B79D9B}"/>
    <dgm:cxn modelId="{E8D3BCD5-4C9A-409A-9E33-EEE15BD15774}" srcId="{D7B2E931-6F53-4139-94EB-9BF93C5223E9}" destId="{79CE61E0-D416-4D8B-9D4F-53136FEA085F}" srcOrd="2" destOrd="0" parTransId="{42A8C4B6-DE40-464A-ADC9-B68708D8F8A8}" sibTransId="{2C6F0F87-F286-48BB-93D7-0F676F6AFE2D}"/>
    <dgm:cxn modelId="{429466DA-8C56-44A5-BD04-902F4240A7F0}" type="presOf" srcId="{0053582A-7156-466D-A3C5-3AA380685FCF}" destId="{DC317306-2EBB-4CF7-835D-C66A66CE168A}" srcOrd="0" destOrd="0" presId="urn:microsoft.com/office/officeart/2018/2/layout/IconVerticalSolidList"/>
    <dgm:cxn modelId="{1C82965D-3C37-4392-A652-DAA51384DA1B}" type="presParOf" srcId="{F6A75E34-DE88-4F53-8D8C-FAEA36EE01D5}" destId="{DB2DA7B6-7A57-490F-AEEA-111C93CC6C87}" srcOrd="0" destOrd="0" presId="urn:microsoft.com/office/officeart/2018/2/layout/IconVerticalSolidList"/>
    <dgm:cxn modelId="{EEF74C9C-E79A-40A4-A529-F81511F39E3F}" type="presParOf" srcId="{DB2DA7B6-7A57-490F-AEEA-111C93CC6C87}" destId="{C41DAAD9-E67A-4A50-BD80-B0998D908031}" srcOrd="0" destOrd="0" presId="urn:microsoft.com/office/officeart/2018/2/layout/IconVerticalSolidList"/>
    <dgm:cxn modelId="{67B590B8-A60A-4D2F-84DC-A67376CDF184}" type="presParOf" srcId="{DB2DA7B6-7A57-490F-AEEA-111C93CC6C87}" destId="{C16422CD-8A8A-49A1-B1E5-FF692E0B8007}" srcOrd="1" destOrd="0" presId="urn:microsoft.com/office/officeart/2018/2/layout/IconVerticalSolidList"/>
    <dgm:cxn modelId="{4D0997E5-CDE0-4518-9279-F8195B1FDAB1}" type="presParOf" srcId="{DB2DA7B6-7A57-490F-AEEA-111C93CC6C87}" destId="{62FCFBAC-F920-4444-BCE1-198192BF0CFC}" srcOrd="2" destOrd="0" presId="urn:microsoft.com/office/officeart/2018/2/layout/IconVerticalSolidList"/>
    <dgm:cxn modelId="{98711A62-41D1-42E3-9863-0464F3013596}" type="presParOf" srcId="{DB2DA7B6-7A57-490F-AEEA-111C93CC6C87}" destId="{DC317306-2EBB-4CF7-835D-C66A66CE168A}" srcOrd="3" destOrd="0" presId="urn:microsoft.com/office/officeart/2018/2/layout/IconVerticalSolidList"/>
    <dgm:cxn modelId="{B66272CB-2C20-4FEF-B9C5-C8645CC7962E}" type="presParOf" srcId="{F6A75E34-DE88-4F53-8D8C-FAEA36EE01D5}" destId="{07B5B504-0117-47E1-B82A-BD5BA62EAA66}" srcOrd="1" destOrd="0" presId="urn:microsoft.com/office/officeart/2018/2/layout/IconVerticalSolidList"/>
    <dgm:cxn modelId="{21B2C755-5013-42E1-A7C3-FCDE086A95F7}" type="presParOf" srcId="{F6A75E34-DE88-4F53-8D8C-FAEA36EE01D5}" destId="{F0CF547D-12BE-442D-8B60-2F189D733CF6}" srcOrd="2" destOrd="0" presId="urn:microsoft.com/office/officeart/2018/2/layout/IconVerticalSolidList"/>
    <dgm:cxn modelId="{6BE5C44A-B804-45F4-8243-CEB10B686FB4}" type="presParOf" srcId="{F0CF547D-12BE-442D-8B60-2F189D733CF6}" destId="{9762494D-7A51-4673-9675-FBED30AF203A}" srcOrd="0" destOrd="0" presId="urn:microsoft.com/office/officeart/2018/2/layout/IconVerticalSolidList"/>
    <dgm:cxn modelId="{E06DD640-9583-46FE-BA1B-5182174F32CF}" type="presParOf" srcId="{F0CF547D-12BE-442D-8B60-2F189D733CF6}" destId="{A77911B2-1C14-49E1-9AE4-760CF82C71F8}" srcOrd="1" destOrd="0" presId="urn:microsoft.com/office/officeart/2018/2/layout/IconVerticalSolidList"/>
    <dgm:cxn modelId="{0668BB09-E29F-441D-8533-032E00DF1E26}" type="presParOf" srcId="{F0CF547D-12BE-442D-8B60-2F189D733CF6}" destId="{EA068023-FFF0-49C5-8C0F-F83303C801AB}" srcOrd="2" destOrd="0" presId="urn:microsoft.com/office/officeart/2018/2/layout/IconVerticalSolidList"/>
    <dgm:cxn modelId="{00FD910A-7761-4713-B56F-5E2B73C663BC}" type="presParOf" srcId="{F0CF547D-12BE-442D-8B60-2F189D733CF6}" destId="{089FD922-A724-42A1-82A7-4A9038035E9C}" srcOrd="3" destOrd="0" presId="urn:microsoft.com/office/officeart/2018/2/layout/IconVerticalSolidList"/>
    <dgm:cxn modelId="{41AF8CC1-97F8-4B0D-B79D-86DE6A551836}" type="presParOf" srcId="{F6A75E34-DE88-4F53-8D8C-FAEA36EE01D5}" destId="{61442C3B-94FE-4315-AE5E-CBD93D0A020F}" srcOrd="3" destOrd="0" presId="urn:microsoft.com/office/officeart/2018/2/layout/IconVerticalSolidList"/>
    <dgm:cxn modelId="{D988BDD7-C8E4-4F47-96F9-865BFF16120A}" type="presParOf" srcId="{F6A75E34-DE88-4F53-8D8C-FAEA36EE01D5}" destId="{8DCCF6C2-1C61-4DB7-B47B-901926899A06}" srcOrd="4" destOrd="0" presId="urn:microsoft.com/office/officeart/2018/2/layout/IconVerticalSolidList"/>
    <dgm:cxn modelId="{0085561D-8EF3-48CF-AD78-EBA2C280DB82}" type="presParOf" srcId="{8DCCF6C2-1C61-4DB7-B47B-901926899A06}" destId="{D07E8C0A-824F-4CB0-9630-7805F057904F}" srcOrd="0" destOrd="0" presId="urn:microsoft.com/office/officeart/2018/2/layout/IconVerticalSolidList"/>
    <dgm:cxn modelId="{71C8E1B9-4A75-44FF-B0DC-3368A86AEB33}" type="presParOf" srcId="{8DCCF6C2-1C61-4DB7-B47B-901926899A06}" destId="{A8F63F51-F054-4523-8131-DEF21CD03C31}" srcOrd="1" destOrd="0" presId="urn:microsoft.com/office/officeart/2018/2/layout/IconVerticalSolidList"/>
    <dgm:cxn modelId="{6D41B343-79AC-4183-BB89-4FB508895678}" type="presParOf" srcId="{8DCCF6C2-1C61-4DB7-B47B-901926899A06}" destId="{0D60006E-83B1-4BED-A667-2A05157DAAE5}" srcOrd="2" destOrd="0" presId="urn:microsoft.com/office/officeart/2018/2/layout/IconVerticalSolidList"/>
    <dgm:cxn modelId="{2702AE58-FAF1-4BCB-A7F5-5C8C190E791E}" type="presParOf" srcId="{8DCCF6C2-1C61-4DB7-B47B-901926899A06}" destId="{757DEDA9-77EC-47F1-817F-59752C7706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FC7B3-BD46-4465-ACF1-499056F8732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D75190-C871-4C7C-9A5C-047C65157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AIM: To predict the number of readmissions of diabetic patients in less then 30 days</a:t>
          </a:r>
        </a:p>
      </dgm:t>
    </dgm:pt>
    <dgm:pt modelId="{8E8F8450-4215-4722-9BA6-1559CC256F22}" type="parTrans" cxnId="{1C84F96F-4199-4599-B0D4-AA642B0C9109}">
      <dgm:prSet/>
      <dgm:spPr/>
      <dgm:t>
        <a:bodyPr/>
        <a:lstStyle/>
        <a:p>
          <a:endParaRPr lang="en-US"/>
        </a:p>
      </dgm:t>
    </dgm:pt>
    <dgm:pt modelId="{223F1CB8-0844-48AD-AE24-3E020D6B19E7}" type="sibTrans" cxnId="{1C84F96F-4199-4599-B0D4-AA642B0C9109}">
      <dgm:prSet/>
      <dgm:spPr/>
      <dgm:t>
        <a:bodyPr/>
        <a:lstStyle/>
        <a:p>
          <a:endParaRPr lang="en-US"/>
        </a:p>
      </dgm:t>
    </dgm:pt>
    <dgm:pt modelId="{F529F1D4-8CE3-4518-9905-CA52EEA84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Publicly available dataset from UCI repository</a:t>
          </a:r>
        </a:p>
      </dgm:t>
    </dgm:pt>
    <dgm:pt modelId="{F226887F-8C84-4A1B-9FF1-DD08F9425693}" type="parTrans" cxnId="{62487325-5514-467E-B975-8CB82CA4FE9B}">
      <dgm:prSet/>
      <dgm:spPr/>
      <dgm:t>
        <a:bodyPr/>
        <a:lstStyle/>
        <a:p>
          <a:endParaRPr lang="en-US"/>
        </a:p>
      </dgm:t>
    </dgm:pt>
    <dgm:pt modelId="{0D4E886D-710E-40DC-A74A-F66499C1E21A}" type="sibTrans" cxnId="{62487325-5514-467E-B975-8CB82CA4FE9B}">
      <dgm:prSet/>
      <dgm:spPr/>
      <dgm:t>
        <a:bodyPr/>
        <a:lstStyle/>
        <a:p>
          <a:endParaRPr lang="en-US"/>
        </a:p>
      </dgm:t>
    </dgm:pt>
    <dgm:pt modelId="{BBF24C5E-1D80-4559-BE14-6054B1C4B1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consists data for 130 US hospitals (1999-2008) containing </a:t>
          </a:r>
          <a:r>
            <a:rPr lang="en-US" b="1"/>
            <a:t>101,766</a:t>
          </a:r>
          <a:r>
            <a:rPr lang="en-US"/>
            <a:t> observations over </a:t>
          </a:r>
          <a:r>
            <a:rPr lang="en-US" b="1"/>
            <a:t>10</a:t>
          </a:r>
          <a:r>
            <a:rPr lang="en-US"/>
            <a:t> years</a:t>
          </a:r>
        </a:p>
      </dgm:t>
    </dgm:pt>
    <dgm:pt modelId="{1AED573A-6BE7-4787-8EFC-2848F855F97C}" type="parTrans" cxnId="{0D72E6E2-3190-42CB-9290-B285DD616AF7}">
      <dgm:prSet/>
      <dgm:spPr/>
      <dgm:t>
        <a:bodyPr/>
        <a:lstStyle/>
        <a:p>
          <a:endParaRPr lang="en-US"/>
        </a:p>
      </dgm:t>
    </dgm:pt>
    <dgm:pt modelId="{0B980D8B-0749-4E9F-9CF7-D4D73ECEAC3F}" type="sibTrans" cxnId="{0D72E6E2-3190-42CB-9290-B285DD616AF7}">
      <dgm:prSet/>
      <dgm:spPr/>
      <dgm:t>
        <a:bodyPr/>
        <a:lstStyle/>
        <a:p>
          <a:endParaRPr lang="en-US"/>
        </a:p>
      </dgm:t>
    </dgm:pt>
    <dgm:pt modelId="{5F7C4A0D-4648-4530-A67D-F6DAE1A7C3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has over </a:t>
          </a:r>
          <a:r>
            <a:rPr lang="en-US" b="1"/>
            <a:t>50</a:t>
          </a:r>
          <a:r>
            <a:rPr lang="en-US"/>
            <a:t> features including patient characteristics, conditions, test and </a:t>
          </a:r>
          <a:r>
            <a:rPr lang="en-US" b="1"/>
            <a:t>23</a:t>
          </a:r>
          <a:r>
            <a:rPr lang="en-US"/>
            <a:t> medications</a:t>
          </a:r>
        </a:p>
      </dgm:t>
    </dgm:pt>
    <dgm:pt modelId="{6998D829-B4EC-4389-B9E9-32A3A0409E3D}" type="parTrans" cxnId="{E09B7DE1-89D5-498A-B5A6-F75C269725C3}">
      <dgm:prSet/>
      <dgm:spPr/>
      <dgm:t>
        <a:bodyPr/>
        <a:lstStyle/>
        <a:p>
          <a:endParaRPr lang="en-US"/>
        </a:p>
      </dgm:t>
    </dgm:pt>
    <dgm:pt modelId="{3205BED8-5918-449D-903A-07E516981531}" type="sibTrans" cxnId="{E09B7DE1-89D5-498A-B5A6-F75C269725C3}">
      <dgm:prSet/>
      <dgm:spPr/>
      <dgm:t>
        <a:bodyPr/>
        <a:lstStyle/>
        <a:p>
          <a:endParaRPr lang="en-US"/>
        </a:p>
      </dgm:t>
    </dgm:pt>
    <dgm:pt modelId="{3807C693-275A-42C5-A852-70861A08FD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is binary classification problem. The target variable “Readmitted” has 2 classes:</a:t>
          </a:r>
          <a:br>
            <a:rPr lang="en-US" dirty="0"/>
          </a:br>
          <a:r>
            <a:rPr lang="en-US" dirty="0"/>
            <a:t>Output=0: No readmission or Readmission after 30 days</a:t>
          </a:r>
          <a:br>
            <a:rPr lang="en-US" dirty="0"/>
          </a:br>
          <a:r>
            <a:rPr lang="en-US" dirty="0"/>
            <a:t>Output=1: Readmission in less then 30 days</a:t>
          </a:r>
        </a:p>
      </dgm:t>
    </dgm:pt>
    <dgm:pt modelId="{6205F33A-41A4-435E-8906-79E4A04314FB}" type="parTrans" cxnId="{E6B51EEC-A193-4FE7-A107-4D1F7B211D19}">
      <dgm:prSet/>
      <dgm:spPr/>
      <dgm:t>
        <a:bodyPr/>
        <a:lstStyle/>
        <a:p>
          <a:endParaRPr lang="en-US"/>
        </a:p>
      </dgm:t>
    </dgm:pt>
    <dgm:pt modelId="{D240E950-3C35-4382-B854-0BB5DEBB434A}" type="sibTrans" cxnId="{E6B51EEC-A193-4FE7-A107-4D1F7B211D19}">
      <dgm:prSet/>
      <dgm:spPr/>
      <dgm:t>
        <a:bodyPr/>
        <a:lstStyle/>
        <a:p>
          <a:endParaRPr lang="en-US"/>
        </a:p>
      </dgm:t>
    </dgm:pt>
    <dgm:pt modelId="{C4D4D229-DBC9-4919-BD00-1AA497964E12}" type="pres">
      <dgm:prSet presAssocID="{78DFC7B3-BD46-4465-ACF1-499056F87328}" presName="diagram" presStyleCnt="0">
        <dgm:presLayoutVars>
          <dgm:dir/>
          <dgm:resizeHandles val="exact"/>
        </dgm:presLayoutVars>
      </dgm:prSet>
      <dgm:spPr/>
    </dgm:pt>
    <dgm:pt modelId="{3D6A926E-39DE-452B-92F9-DD5A380ECE67}" type="pres">
      <dgm:prSet presAssocID="{DAD75190-C871-4C7C-9A5C-047C651578A4}" presName="node" presStyleLbl="node1" presStyleIdx="0" presStyleCnt="5">
        <dgm:presLayoutVars>
          <dgm:bulletEnabled val="1"/>
        </dgm:presLayoutVars>
      </dgm:prSet>
      <dgm:spPr/>
    </dgm:pt>
    <dgm:pt modelId="{8DFB834F-FBF9-4B8A-BE3A-ABDBD8806D2F}" type="pres">
      <dgm:prSet presAssocID="{223F1CB8-0844-48AD-AE24-3E020D6B19E7}" presName="sibTrans" presStyleCnt="0"/>
      <dgm:spPr/>
    </dgm:pt>
    <dgm:pt modelId="{B84DA6EE-F8D9-4566-94F8-B2B3A10D657C}" type="pres">
      <dgm:prSet presAssocID="{F529F1D4-8CE3-4518-9905-CA52EEA8454E}" presName="node" presStyleLbl="node1" presStyleIdx="1" presStyleCnt="5">
        <dgm:presLayoutVars>
          <dgm:bulletEnabled val="1"/>
        </dgm:presLayoutVars>
      </dgm:prSet>
      <dgm:spPr/>
    </dgm:pt>
    <dgm:pt modelId="{B3C840D5-E6B0-4800-8428-0A1E1710F9B4}" type="pres">
      <dgm:prSet presAssocID="{0D4E886D-710E-40DC-A74A-F66499C1E21A}" presName="sibTrans" presStyleCnt="0"/>
      <dgm:spPr/>
    </dgm:pt>
    <dgm:pt modelId="{FBB96913-1641-4476-9F1E-E5ACF6AC9796}" type="pres">
      <dgm:prSet presAssocID="{BBF24C5E-1D80-4559-BE14-6054B1C4B10A}" presName="node" presStyleLbl="node1" presStyleIdx="2" presStyleCnt="5">
        <dgm:presLayoutVars>
          <dgm:bulletEnabled val="1"/>
        </dgm:presLayoutVars>
      </dgm:prSet>
      <dgm:spPr/>
    </dgm:pt>
    <dgm:pt modelId="{C49F6E1A-BF4D-4195-88F4-DDCD07B3FADA}" type="pres">
      <dgm:prSet presAssocID="{0B980D8B-0749-4E9F-9CF7-D4D73ECEAC3F}" presName="sibTrans" presStyleCnt="0"/>
      <dgm:spPr/>
    </dgm:pt>
    <dgm:pt modelId="{3B64EAAA-EF55-4C5A-AF98-F6C86E938F3E}" type="pres">
      <dgm:prSet presAssocID="{5F7C4A0D-4648-4530-A67D-F6DAE1A7C361}" presName="node" presStyleLbl="node1" presStyleIdx="3" presStyleCnt="5">
        <dgm:presLayoutVars>
          <dgm:bulletEnabled val="1"/>
        </dgm:presLayoutVars>
      </dgm:prSet>
      <dgm:spPr/>
    </dgm:pt>
    <dgm:pt modelId="{1650266A-5836-4DC1-87A8-29A63F16F097}" type="pres">
      <dgm:prSet presAssocID="{3205BED8-5918-449D-903A-07E516981531}" presName="sibTrans" presStyleCnt="0"/>
      <dgm:spPr/>
    </dgm:pt>
    <dgm:pt modelId="{B63CC821-EB78-4E28-A8C2-6C25076C288F}" type="pres">
      <dgm:prSet presAssocID="{3807C693-275A-42C5-A852-70861A08FD87}" presName="node" presStyleLbl="node1" presStyleIdx="4" presStyleCnt="5">
        <dgm:presLayoutVars>
          <dgm:bulletEnabled val="1"/>
        </dgm:presLayoutVars>
      </dgm:prSet>
      <dgm:spPr/>
    </dgm:pt>
  </dgm:ptLst>
  <dgm:cxnLst>
    <dgm:cxn modelId="{C898681C-925B-499C-BED8-37D1081DCF33}" type="presOf" srcId="{BBF24C5E-1D80-4559-BE14-6054B1C4B10A}" destId="{FBB96913-1641-4476-9F1E-E5ACF6AC9796}" srcOrd="0" destOrd="0" presId="urn:microsoft.com/office/officeart/2005/8/layout/default"/>
    <dgm:cxn modelId="{62487325-5514-467E-B975-8CB82CA4FE9B}" srcId="{78DFC7B3-BD46-4465-ACF1-499056F87328}" destId="{F529F1D4-8CE3-4518-9905-CA52EEA8454E}" srcOrd="1" destOrd="0" parTransId="{F226887F-8C84-4A1B-9FF1-DD08F9425693}" sibTransId="{0D4E886D-710E-40DC-A74A-F66499C1E21A}"/>
    <dgm:cxn modelId="{70D47625-B2B7-4250-A24D-7632F5BB59ED}" type="presOf" srcId="{F529F1D4-8CE3-4518-9905-CA52EEA8454E}" destId="{B84DA6EE-F8D9-4566-94F8-B2B3A10D657C}" srcOrd="0" destOrd="0" presId="urn:microsoft.com/office/officeart/2005/8/layout/default"/>
    <dgm:cxn modelId="{947D284D-58DB-468B-9059-F0D7CB4BC9A4}" type="presOf" srcId="{5F7C4A0D-4648-4530-A67D-F6DAE1A7C361}" destId="{3B64EAAA-EF55-4C5A-AF98-F6C86E938F3E}" srcOrd="0" destOrd="0" presId="urn:microsoft.com/office/officeart/2005/8/layout/default"/>
    <dgm:cxn modelId="{1C84F96F-4199-4599-B0D4-AA642B0C9109}" srcId="{78DFC7B3-BD46-4465-ACF1-499056F87328}" destId="{DAD75190-C871-4C7C-9A5C-047C651578A4}" srcOrd="0" destOrd="0" parTransId="{8E8F8450-4215-4722-9BA6-1559CC256F22}" sibTransId="{223F1CB8-0844-48AD-AE24-3E020D6B19E7}"/>
    <dgm:cxn modelId="{EDD77AC6-FBC4-4B2A-954A-A15E36D2C3D8}" type="presOf" srcId="{3807C693-275A-42C5-A852-70861A08FD87}" destId="{B63CC821-EB78-4E28-A8C2-6C25076C288F}" srcOrd="0" destOrd="0" presId="urn:microsoft.com/office/officeart/2005/8/layout/default"/>
    <dgm:cxn modelId="{E09B7DE1-89D5-498A-B5A6-F75C269725C3}" srcId="{78DFC7B3-BD46-4465-ACF1-499056F87328}" destId="{5F7C4A0D-4648-4530-A67D-F6DAE1A7C361}" srcOrd="3" destOrd="0" parTransId="{6998D829-B4EC-4389-B9E9-32A3A0409E3D}" sibTransId="{3205BED8-5918-449D-903A-07E516981531}"/>
    <dgm:cxn modelId="{0D72E6E2-3190-42CB-9290-B285DD616AF7}" srcId="{78DFC7B3-BD46-4465-ACF1-499056F87328}" destId="{BBF24C5E-1D80-4559-BE14-6054B1C4B10A}" srcOrd="2" destOrd="0" parTransId="{1AED573A-6BE7-4787-8EFC-2848F855F97C}" sibTransId="{0B980D8B-0749-4E9F-9CF7-D4D73ECEAC3F}"/>
    <dgm:cxn modelId="{35F3EFE6-25DF-484F-9214-22BFF3662070}" type="presOf" srcId="{DAD75190-C871-4C7C-9A5C-047C651578A4}" destId="{3D6A926E-39DE-452B-92F9-DD5A380ECE67}" srcOrd="0" destOrd="0" presId="urn:microsoft.com/office/officeart/2005/8/layout/default"/>
    <dgm:cxn modelId="{E6B51EEC-A193-4FE7-A107-4D1F7B211D19}" srcId="{78DFC7B3-BD46-4465-ACF1-499056F87328}" destId="{3807C693-275A-42C5-A852-70861A08FD87}" srcOrd="4" destOrd="0" parTransId="{6205F33A-41A4-435E-8906-79E4A04314FB}" sibTransId="{D240E950-3C35-4382-B854-0BB5DEBB434A}"/>
    <dgm:cxn modelId="{409965F7-7AF0-4A30-B203-F0850E275759}" type="presOf" srcId="{78DFC7B3-BD46-4465-ACF1-499056F87328}" destId="{C4D4D229-DBC9-4919-BD00-1AA497964E12}" srcOrd="0" destOrd="0" presId="urn:microsoft.com/office/officeart/2005/8/layout/default"/>
    <dgm:cxn modelId="{0D794695-365D-4120-802A-A045192671EE}" type="presParOf" srcId="{C4D4D229-DBC9-4919-BD00-1AA497964E12}" destId="{3D6A926E-39DE-452B-92F9-DD5A380ECE67}" srcOrd="0" destOrd="0" presId="urn:microsoft.com/office/officeart/2005/8/layout/default"/>
    <dgm:cxn modelId="{370177D4-FEED-402A-9BEB-74034BA504D9}" type="presParOf" srcId="{C4D4D229-DBC9-4919-BD00-1AA497964E12}" destId="{8DFB834F-FBF9-4B8A-BE3A-ABDBD8806D2F}" srcOrd="1" destOrd="0" presId="urn:microsoft.com/office/officeart/2005/8/layout/default"/>
    <dgm:cxn modelId="{125EE544-D251-498D-B3DE-5E75A7BA4B8F}" type="presParOf" srcId="{C4D4D229-DBC9-4919-BD00-1AA497964E12}" destId="{B84DA6EE-F8D9-4566-94F8-B2B3A10D657C}" srcOrd="2" destOrd="0" presId="urn:microsoft.com/office/officeart/2005/8/layout/default"/>
    <dgm:cxn modelId="{645B92B8-5D15-4732-8A5F-9C7C8158C935}" type="presParOf" srcId="{C4D4D229-DBC9-4919-BD00-1AA497964E12}" destId="{B3C840D5-E6B0-4800-8428-0A1E1710F9B4}" srcOrd="3" destOrd="0" presId="urn:microsoft.com/office/officeart/2005/8/layout/default"/>
    <dgm:cxn modelId="{969D591B-4EBA-4406-B0A9-416D661C3542}" type="presParOf" srcId="{C4D4D229-DBC9-4919-BD00-1AA497964E12}" destId="{FBB96913-1641-4476-9F1E-E5ACF6AC9796}" srcOrd="4" destOrd="0" presId="urn:microsoft.com/office/officeart/2005/8/layout/default"/>
    <dgm:cxn modelId="{A306065B-EFD0-4FCD-8266-353E60FB7D89}" type="presParOf" srcId="{C4D4D229-DBC9-4919-BD00-1AA497964E12}" destId="{C49F6E1A-BF4D-4195-88F4-DDCD07B3FADA}" srcOrd="5" destOrd="0" presId="urn:microsoft.com/office/officeart/2005/8/layout/default"/>
    <dgm:cxn modelId="{0C4C3DAB-10F6-45B4-8BE6-D19650D64594}" type="presParOf" srcId="{C4D4D229-DBC9-4919-BD00-1AA497964E12}" destId="{3B64EAAA-EF55-4C5A-AF98-F6C86E938F3E}" srcOrd="6" destOrd="0" presId="urn:microsoft.com/office/officeart/2005/8/layout/default"/>
    <dgm:cxn modelId="{8AC6DCB4-8F21-46D7-9852-ECEA92C29DD8}" type="presParOf" srcId="{C4D4D229-DBC9-4919-BD00-1AA497964E12}" destId="{1650266A-5836-4DC1-87A8-29A63F16F097}" srcOrd="7" destOrd="0" presId="urn:microsoft.com/office/officeart/2005/8/layout/default"/>
    <dgm:cxn modelId="{F1452072-0311-41CA-AFDD-2A0535917AEB}" type="presParOf" srcId="{C4D4D229-DBC9-4919-BD00-1AA497964E12}" destId="{B63CC821-EB78-4E28-A8C2-6C25076C288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DAAD9-E67A-4A50-BD80-B0998D908031}">
      <dsp:nvSpPr>
        <dsp:cNvPr id="0" name=""/>
        <dsp:cNvSpPr/>
      </dsp:nvSpPr>
      <dsp:spPr>
        <a:xfrm>
          <a:off x="0" y="473"/>
          <a:ext cx="8596312" cy="1108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422CD-8A8A-49A1-B1E5-FF692E0B8007}">
      <dsp:nvSpPr>
        <dsp:cNvPr id="0" name=""/>
        <dsp:cNvSpPr/>
      </dsp:nvSpPr>
      <dsp:spPr>
        <a:xfrm>
          <a:off x="335385" y="249933"/>
          <a:ext cx="609791" cy="609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17306-2EBB-4CF7-835D-C66A66CE168A}">
      <dsp:nvSpPr>
        <dsp:cNvPr id="0" name=""/>
        <dsp:cNvSpPr/>
      </dsp:nvSpPr>
      <dsp:spPr>
        <a:xfrm>
          <a:off x="1280561" y="473"/>
          <a:ext cx="731575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hospital readmission is when a patient who is discharged from the hospital, gets re-admitted again within a certain period of time</a:t>
          </a:r>
        </a:p>
      </dsp:txBody>
      <dsp:txXfrm>
        <a:off x="1280561" y="473"/>
        <a:ext cx="7315750" cy="1108711"/>
      </dsp:txXfrm>
    </dsp:sp>
    <dsp:sp modelId="{9762494D-7A51-4673-9675-FBED30AF203A}">
      <dsp:nvSpPr>
        <dsp:cNvPr id="0" name=""/>
        <dsp:cNvSpPr/>
      </dsp:nvSpPr>
      <dsp:spPr>
        <a:xfrm>
          <a:off x="0" y="1386362"/>
          <a:ext cx="8596312" cy="1108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911B2-1C14-49E1-9AE4-760CF82C71F8}">
      <dsp:nvSpPr>
        <dsp:cNvPr id="0" name=""/>
        <dsp:cNvSpPr/>
      </dsp:nvSpPr>
      <dsp:spPr>
        <a:xfrm>
          <a:off x="335385" y="1635822"/>
          <a:ext cx="609791" cy="609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FD922-A724-42A1-82A7-4A9038035E9C}">
      <dsp:nvSpPr>
        <dsp:cNvPr id="0" name=""/>
        <dsp:cNvSpPr/>
      </dsp:nvSpPr>
      <dsp:spPr>
        <a:xfrm>
          <a:off x="1280561" y="1386362"/>
          <a:ext cx="731575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Hospital readmission rates are considered as an indicator of hospital quality</a:t>
          </a:r>
        </a:p>
      </dsp:txBody>
      <dsp:txXfrm>
        <a:off x="1280561" y="1386362"/>
        <a:ext cx="7315750" cy="1108711"/>
      </dsp:txXfrm>
    </dsp:sp>
    <dsp:sp modelId="{D07E8C0A-824F-4CB0-9630-7805F057904F}">
      <dsp:nvSpPr>
        <dsp:cNvPr id="0" name=""/>
        <dsp:cNvSpPr/>
      </dsp:nvSpPr>
      <dsp:spPr>
        <a:xfrm>
          <a:off x="0" y="2772251"/>
          <a:ext cx="8596312" cy="1108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63F51-F054-4523-8131-DEF21CD03C31}">
      <dsp:nvSpPr>
        <dsp:cNvPr id="0" name=""/>
        <dsp:cNvSpPr/>
      </dsp:nvSpPr>
      <dsp:spPr>
        <a:xfrm>
          <a:off x="335385" y="3021711"/>
          <a:ext cx="609791" cy="609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DEDA9-77EC-47F1-817F-59752C77067F}">
      <dsp:nvSpPr>
        <dsp:cNvPr id="0" name=""/>
        <dsp:cNvSpPr/>
      </dsp:nvSpPr>
      <dsp:spPr>
        <a:xfrm>
          <a:off x="1280561" y="2772251"/>
          <a:ext cx="731575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2011, American hospitals spent over $41 billion on diabetic patients who got readmitted within 30 days of discharge</a:t>
          </a:r>
        </a:p>
      </dsp:txBody>
      <dsp:txXfrm>
        <a:off x="1280561" y="2772251"/>
        <a:ext cx="7315750" cy="1108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A926E-39DE-452B-92F9-DD5A380ECE67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AIM: To predict the number of readmissions of diabetic patients in less then 30 days</a:t>
          </a:r>
        </a:p>
      </dsp:txBody>
      <dsp:txXfrm>
        <a:off x="0" y="93057"/>
        <a:ext cx="3005666" cy="1803399"/>
      </dsp:txXfrm>
    </dsp:sp>
    <dsp:sp modelId="{B84DA6EE-F8D9-4566-94F8-B2B3A10D657C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Publicly available dataset from UCI repository</a:t>
          </a:r>
        </a:p>
      </dsp:txBody>
      <dsp:txXfrm>
        <a:off x="3306233" y="93057"/>
        <a:ext cx="3005666" cy="1803399"/>
      </dsp:txXfrm>
    </dsp:sp>
    <dsp:sp modelId="{FBB96913-1641-4476-9F1E-E5ACF6AC9796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consists data for 130 US hospitals (1999-2008) containing </a:t>
          </a:r>
          <a:r>
            <a:rPr lang="en-US" sz="1600" b="1" kern="1200"/>
            <a:t>101,766</a:t>
          </a:r>
          <a:r>
            <a:rPr lang="en-US" sz="1600" kern="1200"/>
            <a:t> observations over </a:t>
          </a:r>
          <a:r>
            <a:rPr lang="en-US" sz="1600" b="1" kern="1200"/>
            <a:t>10</a:t>
          </a:r>
          <a:r>
            <a:rPr lang="en-US" sz="1600" kern="1200"/>
            <a:t> years</a:t>
          </a:r>
        </a:p>
      </dsp:txBody>
      <dsp:txXfrm>
        <a:off x="6612466" y="93057"/>
        <a:ext cx="3005666" cy="1803399"/>
      </dsp:txXfrm>
    </dsp:sp>
    <dsp:sp modelId="{3B64EAAA-EF55-4C5A-AF98-F6C86E938F3E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has over </a:t>
          </a:r>
          <a:r>
            <a:rPr lang="en-US" sz="1600" b="1" kern="1200"/>
            <a:t>50</a:t>
          </a:r>
          <a:r>
            <a:rPr lang="en-US" sz="1600" kern="1200"/>
            <a:t> features including patient characteristics, conditions, test and </a:t>
          </a:r>
          <a:r>
            <a:rPr lang="en-US" sz="1600" b="1" kern="1200"/>
            <a:t>23</a:t>
          </a:r>
          <a:r>
            <a:rPr lang="en-US" sz="1600" kern="1200"/>
            <a:t> medications</a:t>
          </a:r>
        </a:p>
      </dsp:txBody>
      <dsp:txXfrm>
        <a:off x="1653116" y="2197024"/>
        <a:ext cx="3005666" cy="1803399"/>
      </dsp:txXfrm>
    </dsp:sp>
    <dsp:sp modelId="{B63CC821-EB78-4E28-A8C2-6C25076C288F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is binary classification problem. The target variable “Readmitted” has 2 classes:</a:t>
          </a:r>
          <a:br>
            <a:rPr lang="en-US" sz="1600" kern="1200" dirty="0"/>
          </a:br>
          <a:r>
            <a:rPr lang="en-US" sz="1600" kern="1200" dirty="0"/>
            <a:t>Output=0: No readmission or Readmission after 30 days</a:t>
          </a:r>
          <a:br>
            <a:rPr lang="en-US" sz="1600" kern="1200" dirty="0"/>
          </a:br>
          <a:r>
            <a:rPr lang="en-US" sz="1600" kern="1200" dirty="0"/>
            <a:t>Output=1: Readmission in less then 30 days</a:t>
          </a:r>
        </a:p>
      </dsp:txBody>
      <dsp:txXfrm>
        <a:off x="4959349" y="2197024"/>
        <a:ext cx="3005666" cy="180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555e33b0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555e33b0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2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070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563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709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9636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95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14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7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1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0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1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42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6100" b="1"/>
              <a:t>PREDICTING DIABETIC PATIENT READMISSION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A876D-7F0A-478B-BEAF-C08EE51D1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4296" y="1238250"/>
            <a:ext cx="3000375" cy="4381500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By:</a:t>
            </a:r>
          </a:p>
          <a:p>
            <a:pPr algn="l"/>
            <a:r>
              <a:rPr lang="en-US" sz="2800" dirty="0"/>
              <a:t>Kevin Shah</a:t>
            </a:r>
          </a:p>
          <a:p>
            <a:pPr algn="l"/>
            <a:r>
              <a:rPr lang="en-US" sz="2800" dirty="0"/>
              <a:t>Jigar Panchal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 PRE-PROCESSING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Creating additional columns for diagnosis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After pre-processing, we are left with 96,446 rows and 52 columns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Removed unnecessary features and the duplicate values for patient numbers belonging to a single patient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839" y="2943225"/>
            <a:ext cx="24860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839788" y="71121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EXPLORATORY DATA ANALYSIS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body" idx="1"/>
          </p:nvPr>
        </p:nvSpPr>
        <p:spPr>
          <a:xfrm>
            <a:off x="155734" y="1001955"/>
            <a:ext cx="5245825" cy="74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b="0" dirty="0"/>
              <a:t>PATIENT RE-ADMITTED COUNT AS PER AGE</a:t>
            </a:r>
            <a:endParaRPr b="0" dirty="0"/>
          </a:p>
        </p:txBody>
      </p:sp>
      <p:sp>
        <p:nvSpPr>
          <p:cNvPr id="199" name="Google Shape;199;p13"/>
          <p:cNvSpPr txBox="1">
            <a:spLocks noGrp="1"/>
          </p:cNvSpPr>
          <p:nvPr>
            <p:ph sz="half" idx="2"/>
          </p:nvPr>
        </p:nvSpPr>
        <p:spPr>
          <a:xfrm>
            <a:off x="5544026" y="1118553"/>
            <a:ext cx="6031548" cy="669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DENSITY PLOT OF AGE FOR PATIENT VISITED AND READMITTED</a:t>
            </a:r>
            <a:endParaRPr dirty="0"/>
          </a:p>
        </p:txBody>
      </p:sp>
      <p:pic>
        <p:nvPicPr>
          <p:cNvPr id="198" name="Google Shape;198;p13"/>
          <p:cNvPicPr preferRelativeResize="0">
            <a:picLocks noGrp="1"/>
          </p:cNvPicPr>
          <p:nvPr>
            <p:ph type="body" sz="quarter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5734" y="2011680"/>
            <a:ext cx="4934740" cy="451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3"/>
          <p:cNvPicPr preferRelativeResize="0">
            <a:picLocks noGrp="1"/>
          </p:cNvPicPr>
          <p:nvPr>
            <p:ph sz="quarter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544026" y="2011680"/>
            <a:ext cx="6343174" cy="451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839788" y="162561"/>
            <a:ext cx="10515600" cy="74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EXPLORATORY DATA ANALYSIS</a:t>
            </a:r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631597" y="1112203"/>
            <a:ext cx="499620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20" b="0" dirty="0"/>
              <a:t>PATIENT RE-ADMITTED ON BASIS OF GENDER</a:t>
            </a:r>
            <a:endParaRPr sz="2220" b="0" dirty="0"/>
          </a:p>
        </p:txBody>
      </p:sp>
      <p:sp>
        <p:nvSpPr>
          <p:cNvPr id="207" name="Google Shape;207;p14"/>
          <p:cNvSpPr txBox="1">
            <a:spLocks noGrp="1"/>
          </p:cNvSpPr>
          <p:nvPr>
            <p:ph sz="half" idx="2"/>
          </p:nvPr>
        </p:nvSpPr>
        <p:spPr>
          <a:xfrm>
            <a:off x="6056963" y="1127125"/>
            <a:ext cx="557124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2220" dirty="0"/>
              <a:t>TIME SPENT IN HOSPITAL OF RE-ADMITTED PATIENT</a:t>
            </a:r>
            <a:endParaRPr sz="2220" dirty="0"/>
          </a:p>
        </p:txBody>
      </p:sp>
      <p:pic>
        <p:nvPicPr>
          <p:cNvPr id="208" name="Google Shape;208;p14"/>
          <p:cNvPicPr preferRelativeResize="0">
            <a:picLocks noGrp="1"/>
          </p:cNvPicPr>
          <p:nvPr>
            <p:ph type="body" sz="quarter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4369" y="2144076"/>
            <a:ext cx="5157787" cy="420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>
            <a:picLocks noGrp="1"/>
          </p:cNvPicPr>
          <p:nvPr>
            <p:ph sz="quarter" idx="4"/>
          </p:nvPr>
        </p:nvPicPr>
        <p:blipFill rotWithShape="1">
          <a:blip r:embed="rId4">
            <a:alphaModFix/>
          </a:blip>
          <a:stretch/>
        </p:blipFill>
        <p:spPr>
          <a:xfrm>
            <a:off x="6096000" y="2691239"/>
            <a:ext cx="38100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839788" y="131129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EXPLORATORY DATA ANALYSIS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1"/>
          </p:nvPr>
        </p:nvSpPr>
        <p:spPr>
          <a:xfrm>
            <a:off x="748349" y="1091883"/>
            <a:ext cx="47191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20" b="0" dirty="0"/>
              <a:t>NUMBER OF DIAGNOSES OF RE-ADMITTED PATIENTS</a:t>
            </a:r>
            <a:endParaRPr sz="2220" b="0" dirty="0"/>
          </a:p>
        </p:txBody>
      </p:sp>
      <p:sp>
        <p:nvSpPr>
          <p:cNvPr id="216" name="Google Shape;216;p15"/>
          <p:cNvSpPr txBox="1">
            <a:spLocks noGrp="1"/>
          </p:cNvSpPr>
          <p:nvPr>
            <p:ph sz="half" idx="2"/>
          </p:nvPr>
        </p:nvSpPr>
        <p:spPr>
          <a:xfrm>
            <a:off x="6268824" y="1232377"/>
            <a:ext cx="5174827" cy="68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2220" dirty="0"/>
              <a:t>NUMBER OF PROCEDURES THAT RE-ADMITTED PATIENTS UNDERWENT</a:t>
            </a:r>
            <a:endParaRPr sz="2220" dirty="0"/>
          </a:p>
        </p:txBody>
      </p:sp>
      <p:pic>
        <p:nvPicPr>
          <p:cNvPr id="217" name="Google Shape;217;p15"/>
          <p:cNvPicPr preferRelativeResize="0">
            <a:picLocks noGrp="1"/>
          </p:cNvPicPr>
          <p:nvPr>
            <p:ph type="body" sz="quarter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1486" y="2132806"/>
            <a:ext cx="5214595" cy="4013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>
            <a:picLocks noGrp="1"/>
          </p:cNvPicPr>
          <p:nvPr>
            <p:ph sz="quarter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132807"/>
            <a:ext cx="5904322" cy="401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DATA PREPARATION</a:t>
            </a:r>
            <a:endParaRPr dirty="0"/>
          </a:p>
        </p:txBody>
      </p:sp>
      <p:sp>
        <p:nvSpPr>
          <p:cNvPr id="231" name="Google Shape;231;p17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475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6000" dirty="0"/>
              <a:t>When there is high correlation among predictor variables, it leads to unstable and unreliable estimates.</a:t>
            </a:r>
            <a:endParaRPr sz="6000" dirty="0"/>
          </a:p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6000" dirty="0"/>
              <a:t>VIF value demonstrates the possibility of multicollinearity where,</a:t>
            </a:r>
            <a:br>
              <a:rPr lang="en-US" sz="6000" dirty="0"/>
            </a:br>
            <a:r>
              <a:rPr lang="en-US" sz="6000" dirty="0"/>
              <a:t>1 means no multicollinearity,</a:t>
            </a:r>
            <a:br>
              <a:rPr lang="en-US" sz="6000" dirty="0"/>
            </a:br>
            <a:r>
              <a:rPr lang="en-US" sz="6000" dirty="0"/>
              <a:t>1 - 5 means little multicollinearity</a:t>
            </a:r>
            <a:br>
              <a:rPr lang="en-US" sz="6000" dirty="0"/>
            </a:br>
            <a:r>
              <a:rPr lang="en-US" sz="6000" dirty="0"/>
              <a:t>&gt; 5 highly multicollinearity</a:t>
            </a:r>
            <a:endParaRPr sz="6000" dirty="0"/>
          </a:p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We have removed variables which are highly correlated.</a:t>
            </a:r>
            <a:endParaRPr sz="60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>
            <a:spLocks noGrp="1"/>
          </p:cNvSpPr>
          <p:nvPr>
            <p:ph type="title"/>
          </p:nvPr>
        </p:nvSpPr>
        <p:spPr>
          <a:xfrm>
            <a:off x="267128" y="365125"/>
            <a:ext cx="11086672" cy="806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/>
              <a:t>PLOTTING THE DISTRIBUTION OF THE READMITTED PATIENT</a:t>
            </a:r>
            <a:endParaRPr lang="en-US" b="1" dirty="0"/>
          </a:p>
        </p:txBody>
      </p:sp>
      <p:pic>
        <p:nvPicPr>
          <p:cNvPr id="237" name="Google Shape;237;p1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1268" y="1171253"/>
            <a:ext cx="5434731" cy="532162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8"/>
          <p:cNvSpPr txBox="1"/>
          <p:nvPr/>
        </p:nvSpPr>
        <p:spPr>
          <a:xfrm>
            <a:off x="6298634" y="1813654"/>
            <a:ext cx="3305179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graph shows that the data is not balanced and there is more data of “No readmission category”.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needs to be balanced in order to avoid biased outcome</a:t>
            </a:r>
            <a:endParaRPr dirty="0"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555e33b0d_1_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DATA BALANCING</a:t>
            </a:r>
            <a:endParaRPr sz="4000" b="1" dirty="0"/>
          </a:p>
        </p:txBody>
      </p:sp>
      <p:sp>
        <p:nvSpPr>
          <p:cNvPr id="244" name="Google Shape;244;g6555e33b0d_1_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4653600" cy="45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 data is balanced using Smote Method (synthetic minority oversampling technique) in which synthetic samples are generated to randomly sample the data of minority class.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After applying SMOTE method,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 data is now balanced.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5" name="Google Shape;245;g6555e33b0d_1_3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72313" y="844550"/>
            <a:ext cx="5119687" cy="55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D033-1C4E-482E-9101-EE601451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PERFORMING MODELING AND THEIR 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C016-9652-47C3-B917-77551902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Six classifications models used: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Gradient Boosting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8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7736-BB3F-436B-BCAC-D60C7958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PERFORMING MODELING AND THEIR OUTCOME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5D4622-D119-4992-A155-87A895F63B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2459256"/>
            <a:ext cx="8596312" cy="328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92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508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dirty="0"/>
              <a:t>PERFORMING MODELING AND THEIR OUTCOME</a:t>
            </a:r>
            <a:endParaRPr sz="3959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E9DFD9-00AD-4598-A160-7E927DF99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93647"/>
              </p:ext>
            </p:extLst>
          </p:nvPr>
        </p:nvGraphicFramePr>
        <p:xfrm>
          <a:off x="1235970" y="2678895"/>
          <a:ext cx="9862235" cy="344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447">
                  <a:extLst>
                    <a:ext uri="{9D8B030D-6E8A-4147-A177-3AD203B41FA5}">
                      <a16:colId xmlns:a16="http://schemas.microsoft.com/office/drawing/2014/main" val="132557139"/>
                    </a:ext>
                  </a:extLst>
                </a:gridCol>
                <a:gridCol w="1972447">
                  <a:extLst>
                    <a:ext uri="{9D8B030D-6E8A-4147-A177-3AD203B41FA5}">
                      <a16:colId xmlns:a16="http://schemas.microsoft.com/office/drawing/2014/main" val="2172384629"/>
                    </a:ext>
                  </a:extLst>
                </a:gridCol>
                <a:gridCol w="1972447">
                  <a:extLst>
                    <a:ext uri="{9D8B030D-6E8A-4147-A177-3AD203B41FA5}">
                      <a16:colId xmlns:a16="http://schemas.microsoft.com/office/drawing/2014/main" val="3963817985"/>
                    </a:ext>
                  </a:extLst>
                </a:gridCol>
                <a:gridCol w="1972447">
                  <a:extLst>
                    <a:ext uri="{9D8B030D-6E8A-4147-A177-3AD203B41FA5}">
                      <a16:colId xmlns:a16="http://schemas.microsoft.com/office/drawing/2014/main" val="1454564237"/>
                    </a:ext>
                  </a:extLst>
                </a:gridCol>
                <a:gridCol w="1972447">
                  <a:extLst>
                    <a:ext uri="{9D8B030D-6E8A-4147-A177-3AD203B41FA5}">
                      <a16:colId xmlns:a16="http://schemas.microsoft.com/office/drawing/2014/main" val="1393063929"/>
                    </a:ext>
                  </a:extLst>
                </a:gridCol>
              </a:tblGrid>
              <a:tr h="433169">
                <a:tc>
                  <a:txBody>
                    <a:bodyPr/>
                    <a:lstStyle/>
                    <a:p>
                      <a:r>
                        <a:rPr lang="en-US" dirty="0"/>
                        <a:t>Model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00019"/>
                  </a:ext>
                </a:extLst>
              </a:tr>
              <a:tr h="43316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9675"/>
                  </a:ext>
                </a:extLst>
              </a:tr>
              <a:tr h="433169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76250"/>
                  </a:ext>
                </a:extLst>
              </a:tr>
              <a:tr h="433169">
                <a:tc>
                  <a:txBody>
                    <a:bodyPr/>
                    <a:lstStyle/>
                    <a:p>
                      <a:r>
                        <a:rPr lang="en-US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66884"/>
                  </a:ext>
                </a:extLst>
              </a:tr>
              <a:tr h="433169">
                <a:tc>
                  <a:txBody>
                    <a:bodyPr/>
                    <a:lstStyle/>
                    <a:p>
                      <a:r>
                        <a:rPr lang="en-US" b="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0150"/>
                  </a:ext>
                </a:extLst>
              </a:tr>
              <a:tr h="433169">
                <a:tc>
                  <a:txBody>
                    <a:bodyPr/>
                    <a:lstStyle/>
                    <a:p>
                      <a:r>
                        <a:rPr lang="en-US" b="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21772"/>
                  </a:ext>
                </a:extLst>
              </a:tr>
              <a:tr h="433169">
                <a:tc>
                  <a:txBody>
                    <a:bodyPr/>
                    <a:lstStyle/>
                    <a:p>
                      <a:r>
                        <a:rPr lang="en-US" b="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806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F7D95A-B01C-4EB9-B62D-37A754CD4D62}"/>
              </a:ext>
            </a:extLst>
          </p:cNvPr>
          <p:cNvSpPr txBox="1"/>
          <p:nvPr/>
        </p:nvSpPr>
        <p:spPr>
          <a:xfrm>
            <a:off x="1175657" y="1844475"/>
            <a:ext cx="60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</a:t>
            </a:r>
            <a:r>
              <a:rPr lang="en-US" dirty="0"/>
              <a:t>was the best performing model.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</a:p>
        </p:txBody>
      </p:sp>
      <p:graphicFrame>
        <p:nvGraphicFramePr>
          <p:cNvPr id="94" name="Google Shape;92;p2">
            <a:extLst>
              <a:ext uri="{FF2B5EF4-FFF2-40B4-BE49-F238E27FC236}">
                <a16:creationId xmlns:a16="http://schemas.microsoft.com/office/drawing/2014/main" id="{C3D06276-B079-4825-A3FF-FBBE75CFF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9578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829397" y="234545"/>
            <a:ext cx="10515600" cy="124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dirty="0"/>
              <a:t>RANDOM FOREST CONFUSION MATRIX AND FEATURE IMPORTANCE</a:t>
            </a:r>
            <a:endParaRPr lang="en-US" dirty="0"/>
          </a:p>
        </p:txBody>
      </p:sp>
      <p:pic>
        <p:nvPicPr>
          <p:cNvPr id="287" name="Google Shape;287;p25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>
            <a:alphaModFix/>
          </a:blip>
          <a:stretch/>
        </p:blipFill>
        <p:spPr>
          <a:xfrm>
            <a:off x="876203" y="2160588"/>
            <a:ext cx="3786381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058817-5113-46DF-B0FF-19F3F2411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842" y="1795279"/>
            <a:ext cx="3902676" cy="4454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E9BB6-B028-4D44-8C12-38F73FA39D81}"/>
              </a:ext>
            </a:extLst>
          </p:cNvPr>
          <p:cNvSpPr txBox="1"/>
          <p:nvPr/>
        </p:nvSpPr>
        <p:spPr>
          <a:xfrm>
            <a:off x="2235256" y="4881726"/>
            <a:ext cx="98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8A92E-DDE3-4B61-90CA-FF1B21773BC6}"/>
              </a:ext>
            </a:extLst>
          </p:cNvPr>
          <p:cNvSpPr txBox="1"/>
          <p:nvPr/>
        </p:nvSpPr>
        <p:spPr>
          <a:xfrm>
            <a:off x="5104703" y="3244334"/>
            <a:ext cx="98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4732E-1FDF-4EBF-B44F-807F9E9EC6D0}"/>
              </a:ext>
            </a:extLst>
          </p:cNvPr>
          <p:cNvSpPr txBox="1"/>
          <p:nvPr/>
        </p:nvSpPr>
        <p:spPr>
          <a:xfrm>
            <a:off x="3038105" y="3244334"/>
            <a:ext cx="98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11532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F383D-06F3-4CBD-9BB3-2E6B5A1ADAB6}"/>
              </a:ext>
            </a:extLst>
          </p:cNvPr>
          <p:cNvSpPr txBox="1"/>
          <p:nvPr/>
        </p:nvSpPr>
        <p:spPr>
          <a:xfrm>
            <a:off x="5007879" y="4805383"/>
            <a:ext cx="98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10467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Google Shape;292;p26"/>
          <p:cNvSpPr txBox="1"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CONCLUSION</a:t>
            </a:r>
            <a:endParaRPr lang="en-US"/>
          </a:p>
        </p:txBody>
      </p:sp>
      <p:sp>
        <p:nvSpPr>
          <p:cNvPr id="293" name="Google Shape;293;p26"/>
          <p:cNvSpPr txBox="1"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/>
              <a:t>For a given set of features we now have a pretty accurate model about the chance of possible readmission.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/>
              <a:t>Through important features we are able to predict the possibility of diabetic patient getting readmitted and thus helping hospitals to save millions of dollars and improve patient care quality.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/>
              <a:t>Features like Insulin, Age and Number of Procedures undertaken turn out to be important features in determining whether a patient will we readmitted or not. </a:t>
            </a:r>
          </a:p>
          <a:p>
            <a:pPr>
              <a:buClr>
                <a:schemeClr val="dk1"/>
              </a:buClr>
              <a:buSzPts val="1100"/>
            </a:pPr>
            <a:endParaRPr lang="en-US"/>
          </a:p>
          <a:p>
            <a:pPr marL="228600" lvl="0" indent="-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BB94-C9B1-439C-B987-BDB5953F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937" y="1509058"/>
            <a:ext cx="5044126" cy="38398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03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04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b="1"/>
              <a:t>DATASET</a:t>
            </a:r>
            <a:endParaRPr lang="en-US"/>
          </a:p>
        </p:txBody>
      </p:sp>
      <p:sp>
        <p:nvSpPr>
          <p:cNvPr id="123" name="Isosceles Triangle 106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0" name="Google Shape;98;p3">
            <a:extLst>
              <a:ext uri="{FF2B5EF4-FFF2-40B4-BE49-F238E27FC236}">
                <a16:creationId xmlns:a16="http://schemas.microsoft.com/office/drawing/2014/main" id="{0721DA66-C2B3-4AF0-8E76-BDB65B429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93872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38200" y="344576"/>
            <a:ext cx="10515600" cy="63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dirty="0"/>
              <a:t>INSIGHTS ABOUT OUR DATASET</a:t>
            </a:r>
            <a:endParaRPr dirty="0"/>
          </a:p>
        </p:txBody>
      </p:sp>
      <p:pic>
        <p:nvPicPr>
          <p:cNvPr id="104" name="Google Shape;104;p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3560" y="1101421"/>
            <a:ext cx="10810240" cy="279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560" y="3897731"/>
            <a:ext cx="10934700" cy="2854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/>
          <p:nvPr/>
        </p:nvSpPr>
        <p:spPr>
          <a:xfrm>
            <a:off x="10644027" y="3839514"/>
            <a:ext cx="834233" cy="2854527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4787757" y="995680"/>
            <a:ext cx="606176" cy="279631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dirty="0"/>
              <a:t>DATA CLEANING</a:t>
            </a:r>
            <a:endParaRPr b="1" dirty="0"/>
          </a:p>
        </p:txBody>
      </p:sp>
      <p:pic>
        <p:nvPicPr>
          <p:cNvPr id="120" name="Google Shape;120;p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52106"/>
            <a:ext cx="3615241" cy="77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232" y="2141255"/>
            <a:ext cx="311467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4689495" y="1327502"/>
            <a:ext cx="532177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Dropping columns with too many corrupted values:</a:t>
            </a:r>
            <a:b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“weight in pounds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Payer_code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“Integer identifier like Blue Cross/Blue Shield, Medicare, and self-pay”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Medical_specialty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“Specialty of the admitting physician, cardiology, internal medicine, surgeon etc.”</a:t>
            </a:r>
            <a:endParaRPr dirty="0"/>
          </a:p>
        </p:txBody>
      </p:sp>
      <p:sp>
        <p:nvSpPr>
          <p:cNvPr id="123" name="Google Shape;123;p6"/>
          <p:cNvSpPr txBox="1"/>
          <p:nvPr/>
        </p:nvSpPr>
        <p:spPr>
          <a:xfrm>
            <a:off x="4689495" y="4201815"/>
            <a:ext cx="49521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rows where gender was unknown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dead patient as the probability of readmission is zero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838200" y="91441"/>
            <a:ext cx="10515600" cy="70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DATA PRE-PROCESSING</a:t>
            </a:r>
            <a:endParaRPr dirty="0"/>
          </a:p>
        </p:txBody>
      </p:sp>
      <p:sp>
        <p:nvSpPr>
          <p:cNvPr id="130" name="Google Shape;130;p7"/>
          <p:cNvSpPr txBox="1">
            <a:spLocks noGrp="1"/>
          </p:cNvSpPr>
          <p:nvPr>
            <p:ph idx="1"/>
          </p:nvPr>
        </p:nvSpPr>
        <p:spPr>
          <a:xfrm>
            <a:off x="838200" y="1205453"/>
            <a:ext cx="10515600" cy="537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Encoding some features that holds the same meaning into fewer categories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32" name="Google Shape;1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291" y="2020786"/>
            <a:ext cx="2986855" cy="2816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838200" y="5286375"/>
            <a:ext cx="10323136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Similarly, we did for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discharge_deposition_id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admission_source_id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7CD42-DB07-4E69-BE20-F47D8C3A2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81" y="2380268"/>
            <a:ext cx="3219450" cy="173129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10A6545-AF49-4CE4-9473-D409D16F4F37}"/>
              </a:ext>
            </a:extLst>
          </p:cNvPr>
          <p:cNvSpPr/>
          <p:nvPr/>
        </p:nvSpPr>
        <p:spPr>
          <a:xfrm>
            <a:off x="5180961" y="3043238"/>
            <a:ext cx="930505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838200" y="66675"/>
            <a:ext cx="1051560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 PRE-PROCESSING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idx="1"/>
          </p:nvPr>
        </p:nvSpPr>
        <p:spPr>
          <a:xfrm>
            <a:off x="380999" y="838200"/>
            <a:ext cx="11496675" cy="533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300" dirty="0"/>
              <a:t>Creating patient visit feature that holds the total number of patient visit in different cases: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41" y="1602616"/>
            <a:ext cx="4869234" cy="155462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/>
          <p:nvPr/>
        </p:nvSpPr>
        <p:spPr>
          <a:xfrm>
            <a:off x="3724275" y="1926282"/>
            <a:ext cx="1714500" cy="10001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3724275" y="1964679"/>
            <a:ext cx="2162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Patient Visit = 9</a:t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125" y="3075755"/>
            <a:ext cx="69723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3387" y="3649495"/>
            <a:ext cx="2476500" cy="27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999" y="4166615"/>
            <a:ext cx="78486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824" y="4932604"/>
            <a:ext cx="3800475" cy="32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0999" y="5479425"/>
            <a:ext cx="3817708" cy="32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102" y="5910968"/>
            <a:ext cx="2034497" cy="29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04824" y="6326310"/>
            <a:ext cx="1657351" cy="375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8"/>
          <p:cNvCxnSpPr/>
          <p:nvPr/>
        </p:nvCxnSpPr>
        <p:spPr>
          <a:xfrm>
            <a:off x="7019925" y="33147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" name="Google Shape;151;p8"/>
          <p:cNvSpPr txBox="1"/>
          <p:nvPr/>
        </p:nvSpPr>
        <p:spPr>
          <a:xfrm>
            <a:off x="7553325" y="3075754"/>
            <a:ext cx="42576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“RACE” (0,1,2,3,4)</a:t>
            </a:r>
            <a:endParaRPr/>
          </a:p>
        </p:txBody>
      </p:sp>
      <p:cxnSp>
        <p:nvCxnSpPr>
          <p:cNvPr id="152" name="Google Shape;152;p8"/>
          <p:cNvCxnSpPr/>
          <p:nvPr/>
        </p:nvCxnSpPr>
        <p:spPr>
          <a:xfrm>
            <a:off x="3143250" y="3787078"/>
            <a:ext cx="130492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8"/>
          <p:cNvSpPr txBox="1"/>
          <p:nvPr/>
        </p:nvSpPr>
        <p:spPr>
          <a:xfrm>
            <a:off x="4581525" y="3636267"/>
            <a:ext cx="23337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“GENDER” (0,1)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8"/>
          <p:cNvCxnSpPr/>
          <p:nvPr/>
        </p:nvCxnSpPr>
        <p:spPr>
          <a:xfrm>
            <a:off x="7705725" y="4543425"/>
            <a:ext cx="13906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5" name="Google Shape;155;p8"/>
          <p:cNvSpPr txBox="1"/>
          <p:nvPr/>
        </p:nvSpPr>
        <p:spPr>
          <a:xfrm>
            <a:off x="9096375" y="4036377"/>
            <a:ext cx="27146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“AGE” (0,1,2,3,4,5,6,7,8,9)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8"/>
          <p:cNvCxnSpPr/>
          <p:nvPr/>
        </p:nvCxnSpPr>
        <p:spPr>
          <a:xfrm>
            <a:off x="4448175" y="5095875"/>
            <a:ext cx="143827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7" name="Google Shape;157;p8"/>
          <p:cNvSpPr txBox="1"/>
          <p:nvPr/>
        </p:nvSpPr>
        <p:spPr>
          <a:xfrm>
            <a:off x="6172200" y="4932604"/>
            <a:ext cx="25336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“MAX_GLU_SERUM”</a:t>
            </a:r>
            <a:endParaRPr/>
          </a:p>
        </p:txBody>
      </p:sp>
      <p:cxnSp>
        <p:nvCxnSpPr>
          <p:cNvPr id="158" name="Google Shape;158;p8"/>
          <p:cNvCxnSpPr/>
          <p:nvPr/>
        </p:nvCxnSpPr>
        <p:spPr>
          <a:xfrm>
            <a:off x="4305299" y="5591175"/>
            <a:ext cx="179070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9" name="Google Shape;159;p8"/>
          <p:cNvSpPr txBox="1"/>
          <p:nvPr/>
        </p:nvSpPr>
        <p:spPr>
          <a:xfrm>
            <a:off x="6269376" y="5456149"/>
            <a:ext cx="20344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“A1CRESULT”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8"/>
          <p:cNvCxnSpPr/>
          <p:nvPr/>
        </p:nvCxnSpPr>
        <p:spPr>
          <a:xfrm>
            <a:off x="2162175" y="6060878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1" name="Google Shape;161;p8"/>
          <p:cNvSpPr txBox="1"/>
          <p:nvPr/>
        </p:nvSpPr>
        <p:spPr>
          <a:xfrm>
            <a:off x="4591049" y="5910967"/>
            <a:ext cx="56831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“CHANGE” (0,1)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8"/>
          <p:cNvCxnSpPr/>
          <p:nvPr/>
        </p:nvCxnSpPr>
        <p:spPr>
          <a:xfrm>
            <a:off x="2289853" y="6426599"/>
            <a:ext cx="143442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3" name="Google Shape;163;p8"/>
          <p:cNvSpPr txBox="1"/>
          <p:nvPr/>
        </p:nvSpPr>
        <p:spPr>
          <a:xfrm>
            <a:off x="4038599" y="6326310"/>
            <a:ext cx="33279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“DIABETESMED” (0,1)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/>
              <a:t>DATA PRE-PROCESSING</a:t>
            </a: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idx="1"/>
          </p:nvPr>
        </p:nvSpPr>
        <p:spPr>
          <a:xfrm>
            <a:off x="838200" y="1321752"/>
            <a:ext cx="10515600" cy="517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Combining the readmission after 30 days and no readmission into a single category: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For all different medications, converting Categorical </a:t>
            </a:r>
            <a:r>
              <a:rPr lang="en-US" dirty="0" err="1"/>
              <a:t>medicational</a:t>
            </a:r>
            <a:r>
              <a:rPr lang="en-US" dirty="0"/>
              <a:t> features to numerical using replace method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978" y="4303629"/>
            <a:ext cx="31908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9978" y="1883126"/>
            <a:ext cx="43148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838200" y="154113"/>
            <a:ext cx="10515600" cy="82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 PRE-PROCESSING</a:t>
            </a:r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idx="1"/>
          </p:nvPr>
        </p:nvSpPr>
        <p:spPr>
          <a:xfrm>
            <a:off x="838200" y="1078787"/>
            <a:ext cx="10515600" cy="50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Converting diagnosis numerical features into categorical: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E497B-902E-453D-BBD3-1331A32AD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71569"/>
            <a:ext cx="5625831" cy="29779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AF3F7A-2236-4326-94BF-6FDB505C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86" y="2130291"/>
            <a:ext cx="4083307" cy="261924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E15A00A-853E-4251-AD91-F73D3F98E1BF}"/>
              </a:ext>
            </a:extLst>
          </p:cNvPr>
          <p:cNvSpPr/>
          <p:nvPr/>
        </p:nvSpPr>
        <p:spPr>
          <a:xfrm>
            <a:off x="5058383" y="2811294"/>
            <a:ext cx="690664" cy="350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64714-42E2-4A78-BD15-695C61A6FC8D}"/>
              </a:ext>
            </a:extLst>
          </p:cNvPr>
          <p:cNvSpPr/>
          <p:nvPr/>
        </p:nvSpPr>
        <p:spPr>
          <a:xfrm>
            <a:off x="838200" y="5151349"/>
            <a:ext cx="1059990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Combined all 3-digit codes into 9 disease groups like “Circulatory, Respiratory, Digestive, Diabetes, Injury, Musculoskeletal, Genitourinary, Neoplasms, and Others”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718</Words>
  <Application>Microsoft Office PowerPoint</Application>
  <PresentationFormat>Widescreen</PresentationFormat>
  <Paragraphs>151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PREDICTING DIABETIC PATIENT READMISSION USING MACHINE LEARNING</vt:lpstr>
      <vt:lpstr>INTRODUCTION</vt:lpstr>
      <vt:lpstr>DATASET</vt:lpstr>
      <vt:lpstr>INSIGHTS ABOUT OUR DATASET</vt:lpstr>
      <vt:lpstr>DATA CLEANING</vt:lpstr>
      <vt:lpstr>DATA PRE-PROCESSING</vt:lpstr>
      <vt:lpstr>DATA PRE-PROCESSING</vt:lpstr>
      <vt:lpstr>DATA PRE-PROCESSING</vt:lpstr>
      <vt:lpstr>DATA PRE-PROCESSING</vt:lpstr>
      <vt:lpstr>DATA PRE-PROCESSING</vt:lpstr>
      <vt:lpstr>EXPLORATORY DATA ANALYSIS</vt:lpstr>
      <vt:lpstr>EXPLORATORY DATA ANALYSIS</vt:lpstr>
      <vt:lpstr>EXPLORATORY DATA ANALYSIS</vt:lpstr>
      <vt:lpstr>DATA PREPARATION</vt:lpstr>
      <vt:lpstr>PLOTTING THE DISTRIBUTION OF THE READMITTED PATIENT</vt:lpstr>
      <vt:lpstr>DATA BALANCING</vt:lpstr>
      <vt:lpstr>PERFORMING MODELING AND THEIR OUTCOME</vt:lpstr>
      <vt:lpstr>PERFORMING MODELING AND THEIR OUTCOME</vt:lpstr>
      <vt:lpstr>PERFORMING MODELING AND THEIR OUTCOME</vt:lpstr>
      <vt:lpstr>RANDOM FOREST CONFUSION MATRIX AND FEATURE IMPORTANCE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DIABETIC PATIENT READMISSION USING MACHINE LEARNING</dc:title>
  <dc:creator>Kevin Shah</dc:creator>
  <cp:lastModifiedBy>Kevin Shah</cp:lastModifiedBy>
  <cp:revision>1</cp:revision>
  <dcterms:created xsi:type="dcterms:W3CDTF">2019-12-10T18:26:44Z</dcterms:created>
  <dcterms:modified xsi:type="dcterms:W3CDTF">2019-12-10T18:27:49Z</dcterms:modified>
</cp:coreProperties>
</file>