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263" r:id="rId6"/>
    <p:sldId id="264" r:id="rId7"/>
    <p:sldId id="257" r:id="rId8"/>
    <p:sldId id="260" r:id="rId9"/>
    <p:sldId id="261" r:id="rId10"/>
    <p:sldId id="265" r:id="rId11"/>
    <p:sldId id="270" r:id="rId12"/>
    <p:sldId id="266" r:id="rId13"/>
    <p:sldId id="272" r:id="rId14"/>
    <p:sldId id="267" r:id="rId15"/>
    <p:sldId id="268" r:id="rId16"/>
    <p:sldId id="275" r:id="rId17"/>
    <p:sldId id="273" r:id="rId18"/>
    <p:sldId id="271" r:id="rId19"/>
    <p:sldId id="276" r:id="rId20"/>
    <p:sldId id="279" r:id="rId21"/>
    <p:sldId id="278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2E"/>
    <a:srgbClr val="E84A27"/>
    <a:srgbClr val="821900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7816B-A2AD-482F-A9B9-DF305935B039}" v="76" dt="2024-05-01T13:58:4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/>
    <p:restoredTop sz="94699"/>
  </p:normalViewPr>
  <p:slideViewPr>
    <p:cSldViewPr snapToGrid="0" snapToObjects="1">
      <p:cViewPr varScale="1">
        <p:scale>
          <a:sx n="99" d="100"/>
          <a:sy n="99" d="100"/>
        </p:scale>
        <p:origin x="114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2B0D-6EF1-6445-82A7-9BC4840F8B7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CFBD-03D6-B845-A17F-FD294760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3505" y="1122363"/>
            <a:ext cx="4339327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3505" y="3602038"/>
            <a:ext cx="433932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1536A-1790-D841-A391-32FA00E1C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06750" y="5648780"/>
            <a:ext cx="2730500" cy="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406" y="6095094"/>
            <a:ext cx="20574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" TargetMode="External"/><Relationship Id="rId2" Type="http://schemas.openxmlformats.org/officeDocument/2006/relationships/hyperlink" Target="https://www.huduser.gov/port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217" y="1605465"/>
            <a:ext cx="7253565" cy="1823535"/>
          </a:xfrm>
          <a:solidFill>
            <a:srgbClr val="FF552E">
              <a:alpha val="75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Housing Rents and Consumer Price Index: A Metropolitan Area-Level Analysis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F9A5BC-DE40-064D-98AE-B1AA2F2743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3433" y="4108558"/>
            <a:ext cx="6937131" cy="544228"/>
          </a:xfrm>
          <a:solidFill>
            <a:srgbClr val="FF552E">
              <a:alpha val="75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IS – 597: Programming and Quality in Analytics </a:t>
            </a:r>
          </a:p>
        </p:txBody>
      </p: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1" y="-239304"/>
            <a:ext cx="8715736" cy="1325563"/>
          </a:xfrm>
        </p:spPr>
        <p:txBody>
          <a:bodyPr/>
          <a:lstStyle/>
          <a:p>
            <a:r>
              <a:rPr lang="en-US" sz="4400" b="1" dirty="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rPr>
              <a:t>Data</a:t>
            </a:r>
            <a:r>
              <a:rPr lang="en-US" dirty="0"/>
              <a:t> </a:t>
            </a:r>
            <a:r>
              <a:rPr lang="en-US" sz="4400" b="1" dirty="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rPr>
              <a:t>Processing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F978E-EA8D-1566-AA93-838B5E2C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1" y="1143704"/>
            <a:ext cx="7429917" cy="4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99A03-DB84-260E-3923-EFB16132D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" r="1299" b="7203"/>
          <a:stretch/>
        </p:blipFill>
        <p:spPr>
          <a:xfrm>
            <a:off x="1619572" y="0"/>
            <a:ext cx="5749871" cy="1113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11AD5-9032-9D5A-A43C-0BB0366E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" t="4220" r="1702" b="9128"/>
          <a:stretch/>
        </p:blipFill>
        <p:spPr>
          <a:xfrm>
            <a:off x="2200757" y="1630433"/>
            <a:ext cx="4742481" cy="1199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07C7FF-089D-14DE-4878-8241F7557A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5"/>
          <a:stretch/>
        </p:blipFill>
        <p:spPr>
          <a:xfrm>
            <a:off x="77490" y="3323715"/>
            <a:ext cx="8989017" cy="1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7AAD1-6773-1198-EB75-D634A52F1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153" y="5108021"/>
            <a:ext cx="712569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B851A-2601-BEF0-27D1-87CE2C136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" r="1009" b="2068"/>
          <a:stretch/>
        </p:blipFill>
        <p:spPr>
          <a:xfrm>
            <a:off x="670302" y="0"/>
            <a:ext cx="7803395" cy="2290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263EA-8112-576E-090F-8D5C153B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" r="1017" b="3862"/>
          <a:stretch/>
        </p:blipFill>
        <p:spPr>
          <a:xfrm>
            <a:off x="670302" y="2710615"/>
            <a:ext cx="7803395" cy="1436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CCA9E-4351-235D-34A6-7FBCEC08E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" t="2465" r="1017"/>
          <a:stretch/>
        </p:blipFill>
        <p:spPr>
          <a:xfrm>
            <a:off x="154982" y="4567281"/>
            <a:ext cx="8896027" cy="11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6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70663"/>
            <a:ext cx="8715736" cy="1325563"/>
          </a:xfrm>
        </p:spPr>
        <p:txBody>
          <a:bodyPr/>
          <a:lstStyle/>
          <a:p>
            <a:r>
              <a:rPr lang="en-US" dirty="0"/>
              <a:t>Smoothing CPI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04A44-2D5B-6B38-E66B-97E594B3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" y="1269348"/>
            <a:ext cx="7988875" cy="175772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BEEA056-7708-EFA1-A4A5-04430C59114D}"/>
              </a:ext>
            </a:extLst>
          </p:cNvPr>
          <p:cNvSpPr/>
          <p:nvPr/>
        </p:nvSpPr>
        <p:spPr>
          <a:xfrm>
            <a:off x="4390900" y="3173277"/>
            <a:ext cx="362199" cy="5114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3BAA5B-AF03-3CFC-7C6D-7C0112A7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08" y="3830932"/>
            <a:ext cx="256258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2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Identifying Lag in CPI and FMR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31B76-786F-CBD4-9806-06223EAC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4" y="1690689"/>
            <a:ext cx="7064372" cy="42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50592-9CD2-063B-F606-650A2E11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9" y="56498"/>
            <a:ext cx="7946759" cy="4151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21AFD-9F1D-9A4C-6B7E-568C047F560D}"/>
              </a:ext>
            </a:extLst>
          </p:cNvPr>
          <p:cNvSpPr txBox="1"/>
          <p:nvPr/>
        </p:nvSpPr>
        <p:spPr>
          <a:xfrm>
            <a:off x="255721" y="4272778"/>
            <a:ext cx="8632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lag = 2 years the trend line for rent matches the shape of the trend line for the consumer price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lag of 2 years is consistent for all the apartment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concluded that the 'fair market rates' for this metro area are correlated with the consumer price index and the effect is visible after 2 years. Hence, Hypothesis 1 is proven.</a:t>
            </a:r>
          </a:p>
        </p:txBody>
      </p:sp>
    </p:spTree>
    <p:extLst>
      <p:ext uri="{BB962C8B-B14F-4D97-AF65-F5344CB8AC3E}">
        <p14:creationId xmlns:p14="http://schemas.microsoft.com/office/powerpoint/2010/main" val="324462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Identifying Areas with anomalies in rent 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2AD65-C742-30C2-5BD7-432332EA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46" y="1865528"/>
            <a:ext cx="7694908" cy="1627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1DE83-F411-9EA4-F3C6-3D50B04FF665}"/>
              </a:ext>
            </a:extLst>
          </p:cNvPr>
          <p:cNvSpPr txBox="1"/>
          <p:nvPr/>
        </p:nvSpPr>
        <p:spPr>
          <a:xfrm>
            <a:off x="724546" y="3667519"/>
            <a:ext cx="769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'Total' column indicates the number of years when rents in the zip code exhibited a growth rate 2 standard deviations away from the mean growth rate of the rent for the metro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'Above STD' column indicates the number of years when the rent in the zip code had a growth rate of more than 2 standard deviations from the mean growth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'Below STD' column indicates the number of years when the rent growth rate was 2 standard deviations lower than the mean growth rate.</a:t>
            </a:r>
          </a:p>
        </p:txBody>
      </p:sp>
    </p:spTree>
    <p:extLst>
      <p:ext uri="{BB962C8B-B14F-4D97-AF65-F5344CB8AC3E}">
        <p14:creationId xmlns:p14="http://schemas.microsoft.com/office/powerpoint/2010/main" val="132913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Area following the general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C8278-A301-B88A-4AE4-7558A4FF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0" y="1690689"/>
            <a:ext cx="8204336" cy="42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Area of anomaly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B21FA-942F-2E08-C0C0-39E9353C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1" y="1690689"/>
            <a:ext cx="7969197" cy="40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870974"/>
            <a:ext cx="8715736" cy="3625895"/>
          </a:xfrm>
        </p:spPr>
        <p:txBody>
          <a:bodyPr>
            <a:normAutofit/>
          </a:bodyPr>
          <a:lstStyle/>
          <a:p>
            <a:r>
              <a:rPr lang="en-US" dirty="0"/>
              <a:t>The two analyses of two different zip codes prove that areas of anomalies in the </a:t>
            </a:r>
            <a:r>
              <a:rPr lang="en-US"/>
              <a:t>metropolitan concerning </a:t>
            </a:r>
            <a:r>
              <a:rPr lang="en-US" dirty="0"/>
              <a:t>housing rents can be detected by analyzing the fair market rates and the consumer price index of the area.</a:t>
            </a:r>
          </a:p>
        </p:txBody>
      </p:sp>
    </p:spTree>
    <p:extLst>
      <p:ext uri="{BB962C8B-B14F-4D97-AF65-F5344CB8AC3E}">
        <p14:creationId xmlns:p14="http://schemas.microsoft.com/office/powerpoint/2010/main" val="42157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861287"/>
            <a:ext cx="8715736" cy="3625895"/>
          </a:xfrm>
        </p:spPr>
        <p:txBody>
          <a:bodyPr>
            <a:normAutofit/>
          </a:bodyPr>
          <a:lstStyle/>
          <a:p>
            <a:r>
              <a:rPr lang="en-US" dirty="0"/>
              <a:t>To create a tool for metropolitan area-level analysis of 'fair market rates' in housing rents and understand its relationship with the consumer price index.</a:t>
            </a:r>
          </a:p>
          <a:p>
            <a:r>
              <a:rPr lang="en-US" dirty="0"/>
              <a:t>The tool can:</a:t>
            </a:r>
          </a:p>
          <a:p>
            <a:pPr lvl="1"/>
            <a:r>
              <a:rPr lang="en-US" dirty="0"/>
              <a:t>Help identify the correlation between housing rents and the consumer price index.</a:t>
            </a:r>
          </a:p>
          <a:p>
            <a:pPr lvl="1"/>
            <a:r>
              <a:rPr lang="en-US" dirty="0"/>
              <a:t>Enable a more granular analysis of selected zip codes in the metropolitan area to identify areas that exhibit anomalies with respect to free market rates.</a:t>
            </a:r>
          </a:p>
        </p:txBody>
      </p:sp>
    </p:spTree>
    <p:extLst>
      <p:ext uri="{BB962C8B-B14F-4D97-AF65-F5344CB8AC3E}">
        <p14:creationId xmlns:p14="http://schemas.microsoft.com/office/powerpoint/2010/main" val="263888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70235161-D062-88C5-1E5F-D281B5BD3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643" y="2371241"/>
            <a:ext cx="4246714" cy="1057759"/>
          </a:xfrm>
          <a:solidFill>
            <a:srgbClr val="FF552E">
              <a:alpha val="75000"/>
            </a:srgbClr>
          </a:solidFill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5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861287"/>
            <a:ext cx="8715736" cy="3625895"/>
          </a:xfrm>
        </p:spPr>
        <p:txBody>
          <a:bodyPr>
            <a:normAutofit/>
          </a:bodyPr>
          <a:lstStyle/>
          <a:p>
            <a:r>
              <a:rPr lang="en-US" i="1" dirty="0"/>
              <a:t>Hypothesis 1:</a:t>
            </a:r>
            <a:r>
              <a:rPr lang="en-US" dirty="0"/>
              <a:t> There is a correlation between FMR and CPI where the CPI is independent and influences the FMR. There is a time lag between these two parameters.</a:t>
            </a:r>
          </a:p>
          <a:p>
            <a:endParaRPr lang="en-US" dirty="0"/>
          </a:p>
          <a:p>
            <a:r>
              <a:rPr lang="en-US" i="1" dirty="0"/>
              <a:t>Hypothesis 2: </a:t>
            </a:r>
            <a:r>
              <a:rPr lang="en-US" dirty="0"/>
              <a:t>Areas of anomalies in the FMR prices can be detected by studying FMR and CPI, indicating any regulatory interventions to control housing rents.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013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Free Market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861287"/>
            <a:ext cx="8715736" cy="36258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Department of Housing and Urban Development (HUD) calculates benchmarks for fair rents</a:t>
            </a:r>
          </a:p>
          <a:p>
            <a:endParaRPr lang="en-US" dirty="0"/>
          </a:p>
          <a:p>
            <a:r>
              <a:rPr lang="en-US" dirty="0"/>
              <a:t>Aim is to ensure reasonable housing rents for low-income individuals and families</a:t>
            </a:r>
          </a:p>
          <a:p>
            <a:endParaRPr lang="en-US" dirty="0"/>
          </a:p>
          <a:p>
            <a:r>
              <a:rPr lang="en-US" dirty="0"/>
              <a:t>Program applies to certain government housing units</a:t>
            </a:r>
          </a:p>
          <a:p>
            <a:endParaRPr lang="en-US" dirty="0"/>
          </a:p>
          <a:p>
            <a:r>
              <a:rPr lang="en-US" dirty="0"/>
              <a:t>Helps participants in government housing programs access affordable housing</a:t>
            </a:r>
          </a:p>
        </p:txBody>
      </p:sp>
    </p:spTree>
    <p:extLst>
      <p:ext uri="{BB962C8B-B14F-4D97-AF65-F5344CB8AC3E}">
        <p14:creationId xmlns:p14="http://schemas.microsoft.com/office/powerpoint/2010/main" val="38952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Impact on apartment 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786225"/>
            <a:ext cx="8715736" cy="3625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Landlords in HUD programs must follow the yearly free market rate guidelines.</a:t>
            </a:r>
          </a:p>
          <a:p>
            <a:endParaRPr lang="en-US" dirty="0"/>
          </a:p>
          <a:p>
            <a:r>
              <a:rPr lang="en-US" dirty="0"/>
              <a:t>If a landlord's rent is higher than the FMR, they must lower it. Conversely, if the FMR increases, tenants in the program will have to pay a higher rent.</a:t>
            </a:r>
          </a:p>
          <a:p>
            <a:endParaRPr lang="en-US" dirty="0"/>
          </a:p>
          <a:p>
            <a:r>
              <a:rPr lang="en-US" dirty="0"/>
              <a:t>This system maintains a balance between fair rents for tenants and profitability for landlords.</a:t>
            </a:r>
          </a:p>
        </p:txBody>
      </p:sp>
    </p:spTree>
    <p:extLst>
      <p:ext uri="{BB962C8B-B14F-4D97-AF65-F5344CB8AC3E}">
        <p14:creationId xmlns:p14="http://schemas.microsoft.com/office/powerpoint/2010/main" val="352153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Consumer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739241"/>
            <a:ext cx="8715736" cy="3625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Consumer Price Index (CPI) is an economic indicator, calculated by the Bureau of Labor Statistics (BLS), which indicates the change in cost of living over time</a:t>
            </a:r>
          </a:p>
          <a:p>
            <a:endParaRPr lang="en-US" dirty="0"/>
          </a:p>
          <a:p>
            <a:r>
              <a:rPr lang="en-US" dirty="0"/>
              <a:t>The calculation of free market rents considers economic indicators.</a:t>
            </a:r>
          </a:p>
          <a:p>
            <a:endParaRPr lang="en-US" dirty="0"/>
          </a:p>
          <a:p>
            <a:r>
              <a:rPr lang="en-US" dirty="0"/>
              <a:t>It is fair to assume that CPI can have an indirect impact on the free market rates.</a:t>
            </a:r>
          </a:p>
        </p:txBody>
      </p:sp>
    </p:spTree>
    <p:extLst>
      <p:ext uri="{BB962C8B-B14F-4D97-AF65-F5344CB8AC3E}">
        <p14:creationId xmlns:p14="http://schemas.microsoft.com/office/powerpoint/2010/main" val="7891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739241"/>
            <a:ext cx="8715736" cy="3625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https://www.huduser.gov/portal/</a:t>
            </a:r>
            <a:r>
              <a:rPr lang="en-US" dirty="0"/>
              <a:t> (</a:t>
            </a:r>
            <a:r>
              <a:rPr lang="en-US" b="0" i="0" dirty="0">
                <a:solidFill>
                  <a:srgbClr val="373A3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U.S. Department of Housing and Urban Development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https://www.bls.gov/</a:t>
            </a:r>
            <a:r>
              <a:rPr lang="en-US" dirty="0"/>
              <a:t> (U.S. Bureau of Labor Statistics)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Limitations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793484"/>
            <a:ext cx="8715736" cy="3625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FMR data via API is only available for 2017 and beyond.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Consumer price index is only calculated for a limited number of metro areas (22).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a true indicator of the housing rents market.</a:t>
            </a:r>
          </a:p>
        </p:txBody>
      </p:sp>
    </p:spTree>
    <p:extLst>
      <p:ext uri="{BB962C8B-B14F-4D97-AF65-F5344CB8AC3E}">
        <p14:creationId xmlns:p14="http://schemas.microsoft.com/office/powerpoint/2010/main" val="91957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870974"/>
            <a:ext cx="8715736" cy="36258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BLS series ID (txt)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of all metro areas in the country (API)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 area (zip code) FMR (CSV)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Metro Area FMR for a state (API)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Metro Area Consumer Price Index (API)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3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" id="{275ABE5C-1CCE-5D45-A665-9714A7D5390C}" vid="{54C2D45B-048D-6240-93B4-1F8E18AD0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41F17FA8A3347808BB9911AC5B166" ma:contentTypeVersion="8" ma:contentTypeDescription="Create a new document." ma:contentTypeScope="" ma:versionID="1989f9c5290f4ee76fe3386290a42483">
  <xsd:schema xmlns:xsd="http://www.w3.org/2001/XMLSchema" xmlns:xs="http://www.w3.org/2001/XMLSchema" xmlns:p="http://schemas.microsoft.com/office/2006/metadata/properties" xmlns:ns3="a11ff2cc-2f72-4868-8fc3-0582e38a33db" xmlns:ns4="59539073-154e-418c-bc02-adbcd17268b8" targetNamespace="http://schemas.microsoft.com/office/2006/metadata/properties" ma:root="true" ma:fieldsID="d1a9720f4d50debbbbb684ccbada8a62" ns3:_="" ns4:_="">
    <xsd:import namespace="a11ff2cc-2f72-4868-8fc3-0582e38a33db"/>
    <xsd:import namespace="59539073-154e-418c-bc02-adbcd17268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ff2cc-2f72-4868-8fc3-0582e38a3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539073-154e-418c-bc02-adbcd17268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1ff2cc-2f72-4868-8fc3-0582e38a33db" xsi:nil="true"/>
  </documentManagement>
</p:properties>
</file>

<file path=customXml/itemProps1.xml><?xml version="1.0" encoding="utf-8"?>
<ds:datastoreItem xmlns:ds="http://schemas.openxmlformats.org/officeDocument/2006/customXml" ds:itemID="{1BBD45BE-037C-455D-925E-72E353829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ff2cc-2f72-4868-8fc3-0582e38a33db"/>
    <ds:schemaRef ds:uri="59539073-154e-418c-bc02-adbcd1726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92C64-E2D1-4C7F-A103-304F641EDB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C1B0B7-10DD-4C02-87CE-0ACAB0BA1156}">
  <ds:schemaRefs>
    <ds:schemaRef ds:uri="http://purl.org/dc/dcmitype/"/>
    <ds:schemaRef ds:uri="a11ff2cc-2f72-4868-8fc3-0582e38a33db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9539073-154e-418c-bc02-adbcd17268b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2192</TotalTime>
  <Words>690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Roboto</vt:lpstr>
      <vt:lpstr>Custom Design</vt:lpstr>
      <vt:lpstr>Understanding Housing Rents and Consumer Price Index: A Metropolitan Area-Level Analysis</vt:lpstr>
      <vt:lpstr>Objective</vt:lpstr>
      <vt:lpstr>Hypotheses</vt:lpstr>
      <vt:lpstr>Free Market Rate</vt:lpstr>
      <vt:lpstr>Impact on apartment rents</vt:lpstr>
      <vt:lpstr>Consumer Price Index</vt:lpstr>
      <vt:lpstr>Source of Data</vt:lpstr>
      <vt:lpstr>Limitations of the data</vt:lpstr>
      <vt:lpstr>Data Collection</vt:lpstr>
      <vt:lpstr>Data Processing</vt:lpstr>
      <vt:lpstr>PowerPoint Presentation</vt:lpstr>
      <vt:lpstr>PowerPoint Presentation</vt:lpstr>
      <vt:lpstr>Smoothing CPI data</vt:lpstr>
      <vt:lpstr>Identifying Lag in CPI and FMR</vt:lpstr>
      <vt:lpstr>PowerPoint Presentation</vt:lpstr>
      <vt:lpstr>Identifying Areas with anomalies in rent rends</vt:lpstr>
      <vt:lpstr>Area following the general trend</vt:lpstr>
      <vt:lpstr>Area of anomaly</vt:lpstr>
      <vt:lpstr>Contd.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Oliver, Nancy J</dc:creator>
  <cp:lastModifiedBy>Shah, Satyam</cp:lastModifiedBy>
  <cp:revision>3</cp:revision>
  <dcterms:created xsi:type="dcterms:W3CDTF">2021-06-30T16:22:36Z</dcterms:created>
  <dcterms:modified xsi:type="dcterms:W3CDTF">2024-05-05T20:18:05Z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0x01010027F41F17FA8A3347808BB9911AC5B166</vt:lpwstr>
  </property>
</Properties>
</file>