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838A60-27E2-4BD8-A9B8-6495AA2D1FBC}">
  <a:tblStyle styleId="{06838A60-27E2-4BD8-A9B8-6495AA2D1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F3765D-9DAE-4791-8232-60CFE7422C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2d15d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2d15d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2d15d6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2d15d6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42d15d6e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42d15d6e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implemented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ANN - classifying patients as likely to have diabetes or not based on medical factors: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ANN_base</a:t>
            </a:r>
            <a:r>
              <a:rPr lang="en-US" sz="1400" dirty="0"/>
              <a:t> : Baseline </a:t>
            </a:r>
            <a:r>
              <a:rPr lang="en-US" sz="1400" dirty="0" err="1"/>
              <a:t>Keras</a:t>
            </a:r>
            <a:r>
              <a:rPr lang="en-US" sz="1400" dirty="0"/>
              <a:t> model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ANN_quant</a:t>
            </a:r>
            <a:r>
              <a:rPr lang="en-US" sz="1400" dirty="0"/>
              <a:t> : Model quantized with int8 quantization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ANN_clustered</a:t>
            </a:r>
            <a:r>
              <a:rPr lang="en-US" sz="1400" dirty="0"/>
              <a:t> : Model with weights clustering and quantization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ANN_pruned</a:t>
            </a:r>
            <a:r>
              <a:rPr lang="en-US" sz="1400" dirty="0"/>
              <a:t> : Model with pruning and quantization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600" dirty="0"/>
              <a:t>CNN – MNIST numerals problem - classifying pictures of numbers: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CNN_base</a:t>
            </a:r>
            <a:r>
              <a:rPr lang="en-US" sz="1400" dirty="0"/>
              <a:t> : Baseline </a:t>
            </a:r>
            <a:r>
              <a:rPr lang="en-US" sz="1400" dirty="0" err="1"/>
              <a:t>Keras</a:t>
            </a:r>
            <a:r>
              <a:rPr lang="en-US" sz="1400" dirty="0"/>
              <a:t> model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CNN_quant</a:t>
            </a:r>
            <a:r>
              <a:rPr lang="en-US" sz="1400" dirty="0"/>
              <a:t> : Model quantized with int8 quantization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CNN_clustered</a:t>
            </a:r>
            <a:r>
              <a:rPr lang="en-US" sz="1400" dirty="0"/>
              <a:t> : Model with weights clustering and quantization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CNN_pruned</a:t>
            </a:r>
            <a:r>
              <a:rPr lang="en-US" sz="1400" dirty="0"/>
              <a:t> : Model with pruning and quantization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 experimentation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E5F25-0D22-C0E2-94D6-E85F0CA5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67862"/>
              </p:ext>
            </p:extLst>
          </p:nvPr>
        </p:nvGraphicFramePr>
        <p:xfrm>
          <a:off x="595745" y="1378527"/>
          <a:ext cx="8237100" cy="3098011"/>
        </p:xfrm>
        <a:graphic>
          <a:graphicData uri="http://schemas.openxmlformats.org/drawingml/2006/table">
            <a:tbl>
              <a:tblPr>
                <a:tableStyleId>{06838A60-27E2-4BD8-A9B8-6495AA2D1FBC}</a:tableStyleId>
              </a:tblPr>
              <a:tblGrid>
                <a:gridCol w="549140">
                  <a:extLst>
                    <a:ext uri="{9D8B030D-6E8A-4147-A177-3AD203B41FA5}">
                      <a16:colId xmlns:a16="http://schemas.microsoft.com/office/drawing/2014/main" val="1695592192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116030263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640106222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1062065759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1664962074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2560841172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1379165296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882544205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1577465769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264135805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44525919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2821544197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2911453117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2963567334"/>
                    </a:ext>
                  </a:extLst>
                </a:gridCol>
                <a:gridCol w="549140">
                  <a:extLst>
                    <a:ext uri="{9D8B030D-6E8A-4147-A177-3AD203B41FA5}">
                      <a16:colId xmlns:a16="http://schemas.microsoft.com/office/drawing/2014/main" val="3187877644"/>
                    </a:ext>
                  </a:extLst>
                </a:gridCol>
              </a:tblGrid>
              <a:tr h="10270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ModelID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Problem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Compression Technique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TensorFlow Model Size (Bytes)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TFLite Model Size (Bytes)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solidFill>
                            <a:schemeClr val="bg1"/>
                          </a:solidFill>
                          <a:effectLst/>
                        </a:rPr>
                        <a:t>TFLite Model Non-Data Buffer Size (Bytes)</a:t>
                      </a:r>
                      <a:endParaRPr lang="it-IT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TFLite Model Total Data Buffer Size (Bytes)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Final C Array File Size (Bytes)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Keras baseline gzipped .h5 File Size (Bytes)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Keras Clustered/Pruned gzipped .h5 File Size (Bytes)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TFLite Clustered/Pruned gzipped .tflite File Size (Bytes)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baseline accuracy (in %)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compressed algorithm accuracy (in %)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39418"/>
                  </a:ext>
                </a:extLst>
              </a:tr>
              <a:tr h="7384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ANN_quant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ANN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Diabetes detection (classification)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Diabetes indicator features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Qauntization with quantization aware training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262,999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15,736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3,524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12,212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97,170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71.75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71.1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68389"/>
                  </a:ext>
                </a:extLst>
              </a:tr>
              <a:tr h="7384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ANN_clustered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ANN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Diabetes detection (classification)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Diabetes indicator features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Clustering + quantization aware training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262,999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15,736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3,524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12,212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97,170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45,027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9,860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11,003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75.32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72.08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24131"/>
                  </a:ext>
                </a:extLst>
              </a:tr>
              <a:tr h="59413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ANN_pruning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ANN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Diabetes detection (classification)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Diabetes indicator features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Pruning + quantization aware training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262,999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15,736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3,524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12,212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97,170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45,047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16,223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8,375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77.9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77" marR="8877" marT="8877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925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experimentation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7A1DAC-65A3-E40C-0D74-88663C63F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69512"/>
              </p:ext>
            </p:extLst>
          </p:nvPr>
        </p:nvGraphicFramePr>
        <p:xfrm>
          <a:off x="706582" y="1247502"/>
          <a:ext cx="7723909" cy="3296790"/>
        </p:xfrm>
        <a:graphic>
          <a:graphicData uri="http://schemas.openxmlformats.org/drawingml/2006/table">
            <a:tbl>
              <a:tblPr>
                <a:tableStyleId>{06838A60-27E2-4BD8-A9B8-6495AA2D1FBC}</a:tableStyleId>
              </a:tblPr>
              <a:tblGrid>
                <a:gridCol w="823813">
                  <a:extLst>
                    <a:ext uri="{9D8B030D-6E8A-4147-A177-3AD203B41FA5}">
                      <a16:colId xmlns:a16="http://schemas.microsoft.com/office/drawing/2014/main" val="1654392397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2095989981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3987430106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3814506135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2863982164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2677346236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2983803569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990646879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2521757393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2682887695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522455981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1682322594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4090170613"/>
                    </a:ext>
                  </a:extLst>
                </a:gridCol>
              </a:tblGrid>
              <a:tr h="10078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Problem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Compression Technique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TensorFlow Model Size (Bytes)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TFLite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Model Size (Bytes)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700" u="none" strike="noStrike">
                          <a:solidFill>
                            <a:schemeClr val="bg1"/>
                          </a:solidFill>
                          <a:effectLst/>
                        </a:rPr>
                        <a:t>TFLite Model Non-Data Buffer Size (Bytes)</a:t>
                      </a:r>
                      <a:endParaRPr lang="it-IT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TFLite Model Total Data Buffer Size (Bytes)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Final C Array File Size (Bytes)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baseline </a:t>
                      </a:r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gzipped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.h5 File Size (Bytes)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Clustered/Pruned </a:t>
                      </a:r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gzipped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.h5 File Size (Bytes)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TFLite Clustered/Pruned gzipped .tflite File Size (Bytes)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baseline accuracy (in %)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compressed algorithm accuracy (in %)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28731"/>
                  </a:ext>
                </a:extLst>
              </a:tr>
              <a:tr h="76298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MNIST numeral recognition (image classification)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MNIST images of handwritten numbers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Qauntization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with quantization aware training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608,215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66,768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4,428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62,340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411,868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96.3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96.4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72132"/>
                  </a:ext>
                </a:extLst>
              </a:tr>
              <a:tr h="76298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MNIST numeral recognition (image classification)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MNIST images of handwritten numbers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Clustering + quantization aware training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608,215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66,760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4,420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62,340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411,888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232,925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12,584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14,388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95.7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94.7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391612"/>
                  </a:ext>
                </a:extLst>
              </a:tr>
              <a:tr h="76298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MNIST numeral recognition (image classification)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MNIST images of handwritten numbers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Pruning + quantization aware training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608,215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66,760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4,420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62,340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411,823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232,908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74,528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</a:rPr>
                        <a:t>25,416</a:t>
                      </a:r>
                      <a:endParaRPr lang="en-US" sz="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96.3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93.3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6" marR="5046" marT="504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9971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54A4-3374-9D8A-8104-C5DA1DDB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1E370-FCBB-146F-2ECA-0E0CF5E6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9" y="1567550"/>
            <a:ext cx="7038899" cy="2911200"/>
          </a:xfrm>
        </p:spPr>
        <p:txBody>
          <a:bodyPr/>
          <a:lstStyle/>
          <a:p>
            <a:r>
              <a:rPr lang="en-US" dirty="0"/>
              <a:t>Quantization is helpful for reducing files sizes. Only integer quantization works for our purposes. </a:t>
            </a:r>
          </a:p>
          <a:p>
            <a:r>
              <a:rPr lang="en-US" dirty="0"/>
              <a:t>To see the impact of clustering and pruning on file compression, it is necessary to compare zipped files. Sadly, this means that the compression does not translate to </a:t>
            </a:r>
            <a:r>
              <a:rPr lang="en-US" dirty="0" err="1"/>
              <a:t>tflite</a:t>
            </a:r>
            <a:r>
              <a:rPr lang="en-US" dirty="0"/>
              <a:t> files (which is what we would want for microcontroller deployment).</a:t>
            </a:r>
          </a:p>
          <a:p>
            <a:r>
              <a:rPr lang="en-US" dirty="0"/>
              <a:t>For all three compression methods explored (quantization, pruning, clustering), the accuracy changes remains stable when compared to the baseline model.</a:t>
            </a:r>
          </a:p>
        </p:txBody>
      </p:sp>
    </p:spTree>
    <p:extLst>
      <p:ext uri="{BB962C8B-B14F-4D97-AF65-F5344CB8AC3E}">
        <p14:creationId xmlns:p14="http://schemas.microsoft.com/office/powerpoint/2010/main" val="31736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1300-FAE8-737E-E829-12915281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to explore: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7B04-5E2B-4B49-8CB9-886386BA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9" y="1567550"/>
            <a:ext cx="6765845" cy="2911200"/>
          </a:xfrm>
        </p:spPr>
        <p:txBody>
          <a:bodyPr/>
          <a:lstStyle/>
          <a:p>
            <a:r>
              <a:rPr lang="en-US" dirty="0"/>
              <a:t>Look into LSTMs.</a:t>
            </a:r>
          </a:p>
          <a:p>
            <a:r>
              <a:rPr lang="en-US" dirty="0"/>
              <a:t>Find a way around compression for zipped files only regarding clustering and pruning.</a:t>
            </a:r>
          </a:p>
          <a:p>
            <a:r>
              <a:rPr lang="en-US" dirty="0"/>
              <a:t>Better understand what causes compression rates to vary for a single operation depending on the model used.</a:t>
            </a:r>
          </a:p>
          <a:p>
            <a:r>
              <a:rPr lang="en-US" dirty="0"/>
              <a:t>Double check Arduino deployment </a:t>
            </a:r>
            <a:r>
              <a:rPr lang="en-US"/>
              <a:t>for each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872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586</Words>
  <Application>Microsoft Office PowerPoint</Application>
  <PresentationFormat>On-screen Show (16:9)</PresentationFormat>
  <Paragraphs>135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Montserrat</vt:lpstr>
      <vt:lpstr>Focus</vt:lpstr>
      <vt:lpstr>Models implemented</vt:lpstr>
      <vt:lpstr>ANN experimentation</vt:lpstr>
      <vt:lpstr>CNN experimentation</vt:lpstr>
      <vt:lpstr>Conclusions</vt:lpstr>
      <vt:lpstr>Future works to explore: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experimentation</dc:title>
  <cp:lastModifiedBy>Alos, Maxime</cp:lastModifiedBy>
  <cp:revision>7</cp:revision>
  <dcterms:modified xsi:type="dcterms:W3CDTF">2022-07-01T18:05:26Z</dcterms:modified>
</cp:coreProperties>
</file>