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embeddedFontLst>
    <p:embeddedFont>
      <p:font typeface="Roboto"/>
      <p:regular r:id="rId32"/>
      <p:bold r:id="rId33"/>
      <p:italic r:id="rId34"/>
      <p:boldItalic r:id="rId35"/>
    </p:embeddedFont>
    <p:embeddedFont>
      <p:font typeface="Montserrat"/>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D7EF50-AF3B-41CC-AD5B-73841BCF1DF0}">
  <a:tblStyle styleId="{45D7EF50-AF3B-41CC-AD5B-73841BCF1DF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3.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5.xml"/><Relationship Id="rId21" Type="http://schemas.openxmlformats.org/officeDocument/2006/relationships/slide" Target="slides/slide14.xml"/><Relationship Id="rId43" Type="http://schemas.openxmlformats.org/officeDocument/2006/relationships/font" Target="fonts/Lato-boldItalic.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bold.fntdata"/><Relationship Id="rId10" Type="http://schemas.openxmlformats.org/officeDocument/2006/relationships/slide" Target="slides/slide3.xml"/><Relationship Id="rId32" Type="http://schemas.openxmlformats.org/officeDocument/2006/relationships/font" Target="fonts/Roboto-regular.fntdata"/><Relationship Id="rId13" Type="http://schemas.openxmlformats.org/officeDocument/2006/relationships/slide" Target="slides/slide6.xml"/><Relationship Id="rId35" Type="http://schemas.openxmlformats.org/officeDocument/2006/relationships/font" Target="fonts/Roboto-boldItalic.fntdata"/><Relationship Id="rId12" Type="http://schemas.openxmlformats.org/officeDocument/2006/relationships/slide" Target="slides/slide5.xml"/><Relationship Id="rId34" Type="http://schemas.openxmlformats.org/officeDocument/2006/relationships/font" Target="fonts/Roboto-italic.fntdata"/><Relationship Id="rId15" Type="http://schemas.openxmlformats.org/officeDocument/2006/relationships/slide" Target="slides/slide8.xml"/><Relationship Id="rId37" Type="http://schemas.openxmlformats.org/officeDocument/2006/relationships/font" Target="fonts/Montserrat-bold.fntdata"/><Relationship Id="rId14" Type="http://schemas.openxmlformats.org/officeDocument/2006/relationships/slide" Target="slides/slide7.xml"/><Relationship Id="rId36" Type="http://schemas.openxmlformats.org/officeDocument/2006/relationships/font" Target="fonts/Montserrat-regular.fntdata"/><Relationship Id="rId17" Type="http://schemas.openxmlformats.org/officeDocument/2006/relationships/slide" Target="slides/slide10.xml"/><Relationship Id="rId39" Type="http://schemas.openxmlformats.org/officeDocument/2006/relationships/font" Target="fonts/Montserrat-boldItalic.fntdata"/><Relationship Id="rId16" Type="http://schemas.openxmlformats.org/officeDocument/2006/relationships/slide" Target="slides/slide9.xml"/><Relationship Id="rId38" Type="http://schemas.openxmlformats.org/officeDocument/2006/relationships/font" Target="fonts/Montserrat-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fa3b8f996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3fa3b8f996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 say</a:t>
            </a:r>
            <a:r>
              <a:rPr lang="en"/>
              <a:t>s his name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3fa2f797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3fa2f797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Akshay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fdd19df3e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fdd19df3e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3fa2f797ed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3fa2f797e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Akshay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4311e8cbd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4311e8cbd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Akshay</a:t>
            </a:r>
            <a:endParaRPr/>
          </a:p>
          <a:p>
            <a:pPr indent="0" lvl="0" marL="0" rtl="0" algn="l">
              <a:spcBef>
                <a:spcPts val="0"/>
              </a:spcBef>
              <a:spcAft>
                <a:spcPts val="0"/>
              </a:spcAft>
              <a:buNone/>
            </a:pPr>
            <a:r>
              <a:rPr lang="en"/>
              <a:t>Classification Metrics:</a:t>
            </a:r>
            <a:endParaRPr/>
          </a:p>
          <a:p>
            <a:pPr indent="-298450" lvl="0" marL="457200" rtl="0" algn="l">
              <a:spcBef>
                <a:spcPts val="0"/>
              </a:spcBef>
              <a:spcAft>
                <a:spcPts val="0"/>
              </a:spcAft>
              <a:buSzPts val="1100"/>
              <a:buChar char="-"/>
            </a:pPr>
            <a:r>
              <a:rPr lang="en"/>
              <a:t>Some binary classification metrics reflect poor performance due to a large proportion of normal-valued points in anomalous turbulence sequences (leading to many false negatives). This is due to the distribution of normal and anomalous points across time being symmetric and having similar mode (only the tails of these distributions show significant differences).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3fa2f797ed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3fa2f797ed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Akshay</a:t>
            </a:r>
            <a:endParaRPr/>
          </a:p>
          <a:p>
            <a:pPr indent="0" lvl="0" marL="0" rtl="0" algn="l">
              <a:spcBef>
                <a:spcPts val="0"/>
              </a:spcBef>
              <a:spcAft>
                <a:spcPts val="0"/>
              </a:spcAft>
              <a:buNone/>
            </a:pPr>
            <a:r>
              <a:rPr lang="en"/>
              <a:t>There are typically no accuracy changes between the conversion methods tested.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3fa2f797ed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3fa2f797ed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Akshay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3fa2f797ed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3fa2f797ed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Akshay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3fa2f797e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3fa2f797e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3fa2f79a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3fa2f79a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3ef8a673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3ef8a673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Venetis</a:t>
            </a:r>
            <a:endParaRPr/>
          </a:p>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Integer quantization is an optimization strategy that converts 32-bit floating-point numbers (such as weights and activation outputs) to the nearest 8-bit fixed-point numbers. This results in a smaller model and increased inferencing speed, which is valuable for low-power devices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fa2f797ed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3fa2f797ed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Akshay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431250290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431250290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Venetis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3fa2f797ed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3fa2f797ed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Venetis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4311e8cbd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4311e8cbd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Venetis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3fa2f797ed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3fa2f797ed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Akshay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fdd19df3e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fdd19df3e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fa3b8f996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3fa3b8f996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Akshay</a:t>
            </a:r>
            <a:endParaRPr>
              <a:solidFill>
                <a:schemeClr val="dk1"/>
              </a:solidFill>
            </a:endParaRPr>
          </a:p>
          <a:p>
            <a:pPr indent="0" lvl="0" marL="0" rtl="0" algn="l">
              <a:spcBef>
                <a:spcPts val="0"/>
              </a:spcBef>
              <a:spcAft>
                <a:spcPts val="0"/>
              </a:spcAft>
              <a:buNone/>
            </a:pPr>
            <a:r>
              <a:t/>
            </a:r>
            <a:endParaRPr>
              <a:solidFill>
                <a:schemeClr val="dk1"/>
              </a:solidFill>
            </a:endParaRPr>
          </a:p>
          <a:p>
            <a:pPr indent="-330200" lvl="0" marL="457200" rtl="0" algn="l">
              <a:lnSpc>
                <a:spcPct val="115000"/>
              </a:lnSpc>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Presently, Prognostic and Reliability problems in industrial settings are attended to using offline sensor data ported to the cloud-based machine learning model</a:t>
            </a:r>
            <a:endParaRPr sz="1600">
              <a:solidFill>
                <a:schemeClr val="dk1"/>
              </a:solidFill>
              <a:latin typeface="Lato"/>
              <a:ea typeface="Lato"/>
              <a:cs typeface="Lato"/>
              <a:sym typeface="Lato"/>
            </a:endParaRPr>
          </a:p>
          <a:p>
            <a:pPr indent="-330200" lvl="0" marL="457200" rtl="0" algn="l">
              <a:lnSpc>
                <a:spcPct val="115000"/>
              </a:lnSpc>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This leads to two primary issues:</a:t>
            </a:r>
            <a:endParaRPr sz="1600">
              <a:solidFill>
                <a:schemeClr val="dk1"/>
              </a:solidFill>
              <a:latin typeface="Lato"/>
              <a:ea typeface="Lato"/>
              <a:cs typeface="Lato"/>
              <a:sym typeface="Lato"/>
            </a:endParaRPr>
          </a:p>
          <a:p>
            <a:pPr indent="-330200" lvl="0" marL="914400" rtl="0" algn="l">
              <a:lnSpc>
                <a:spcPct val="115000"/>
              </a:lnSpc>
              <a:spcBef>
                <a:spcPts val="0"/>
              </a:spcBef>
              <a:spcAft>
                <a:spcPts val="0"/>
              </a:spcAft>
              <a:buClr>
                <a:schemeClr val="dk1"/>
              </a:buClr>
              <a:buSzPts val="1600"/>
              <a:buFont typeface="Lato"/>
              <a:buAutoNum type="arabicPeriod"/>
            </a:pPr>
            <a:r>
              <a:rPr lang="en" sz="1400">
                <a:solidFill>
                  <a:schemeClr val="dk1"/>
                </a:solidFill>
                <a:latin typeface="Lato"/>
                <a:ea typeface="Lato"/>
                <a:cs typeface="Lato"/>
                <a:sym typeface="Lato"/>
              </a:rPr>
              <a:t>Over-reliance on network connectivity (network connections are not very reliable in some locations).</a:t>
            </a:r>
            <a:endParaRPr sz="1400">
              <a:solidFill>
                <a:schemeClr val="dk1"/>
              </a:solidFill>
              <a:latin typeface="Lato"/>
              <a:ea typeface="Lato"/>
              <a:cs typeface="Lato"/>
              <a:sym typeface="Lato"/>
            </a:endParaRPr>
          </a:p>
          <a:p>
            <a:pPr indent="-330200" lvl="0" marL="914400" rtl="0" algn="l">
              <a:lnSpc>
                <a:spcPct val="115000"/>
              </a:lnSpc>
              <a:spcBef>
                <a:spcPts val="0"/>
              </a:spcBef>
              <a:spcAft>
                <a:spcPts val="0"/>
              </a:spcAft>
              <a:buClr>
                <a:schemeClr val="dk1"/>
              </a:buClr>
              <a:buSzPts val="1600"/>
              <a:buFont typeface="Lato"/>
              <a:buAutoNum type="arabicPeriod"/>
            </a:pPr>
            <a:r>
              <a:rPr lang="en" sz="1400">
                <a:solidFill>
                  <a:schemeClr val="dk1"/>
                </a:solidFill>
                <a:latin typeface="Lato"/>
                <a:ea typeface="Lato"/>
                <a:cs typeface="Lato"/>
                <a:sym typeface="Lato"/>
              </a:rPr>
              <a:t> Lag related to data transfer to the cloud</a:t>
            </a:r>
            <a:endParaRPr sz="1400">
              <a:solidFill>
                <a:schemeClr val="dk1"/>
              </a:solidFill>
              <a:latin typeface="Lato"/>
              <a:ea typeface="Lato"/>
              <a:cs typeface="Lato"/>
              <a:sym typeface="Lato"/>
            </a:endParaRPr>
          </a:p>
          <a:p>
            <a:pPr indent="-330200" lvl="1" marL="1371600" rtl="0" algn="l">
              <a:lnSpc>
                <a:spcPct val="115000"/>
              </a:lnSpc>
              <a:spcBef>
                <a:spcPts val="0"/>
              </a:spcBef>
              <a:spcAft>
                <a:spcPts val="0"/>
              </a:spcAft>
              <a:buClr>
                <a:schemeClr val="dk1"/>
              </a:buClr>
              <a:buSzPts val="1600"/>
              <a:buFont typeface="Lato"/>
              <a:buAutoNum type="alphaLcPeriod"/>
            </a:pPr>
            <a:r>
              <a:rPr lang="en" sz="1400">
                <a:solidFill>
                  <a:schemeClr val="dk1"/>
                </a:solidFill>
                <a:latin typeface="Lato"/>
                <a:ea typeface="Lato"/>
                <a:cs typeface="Lato"/>
                <a:sym typeface="Lato"/>
              </a:rPr>
              <a:t>It is infeasible to implement active control (e.g. load limiting, etc.) of machinery if issues are detected due to latency</a:t>
            </a:r>
            <a:endParaRPr sz="1400">
              <a:solidFill>
                <a:schemeClr val="dk1"/>
              </a:solidFill>
              <a:latin typeface="Lato"/>
              <a:ea typeface="Lato"/>
              <a:cs typeface="Lato"/>
              <a:sym typeface="Lato"/>
            </a:endParaRPr>
          </a:p>
          <a:p>
            <a:pPr indent="-317500" lvl="1" marL="1371600" rtl="0" algn="l">
              <a:lnSpc>
                <a:spcPct val="115000"/>
              </a:lnSpc>
              <a:spcBef>
                <a:spcPts val="0"/>
              </a:spcBef>
              <a:spcAft>
                <a:spcPts val="0"/>
              </a:spcAft>
              <a:buClr>
                <a:schemeClr val="dk1"/>
              </a:buClr>
              <a:buSzPts val="1400"/>
              <a:buFont typeface="Lato"/>
              <a:buAutoNum type="alphaLcPeriod"/>
            </a:pPr>
            <a:r>
              <a:rPr lang="en" sz="1400">
                <a:solidFill>
                  <a:schemeClr val="dk1"/>
                </a:solidFill>
                <a:latin typeface="Lato"/>
                <a:ea typeface="Lato"/>
                <a:cs typeface="Lato"/>
                <a:sym typeface="Lato"/>
              </a:rPr>
              <a:t>This leads to further issues regarding the safety and performance of the machinery.</a:t>
            </a:r>
            <a:endParaRPr sz="1400">
              <a:solidFill>
                <a:schemeClr val="dk1"/>
              </a:solidFill>
              <a:latin typeface="Lato"/>
              <a:ea typeface="Lato"/>
              <a:cs typeface="Lato"/>
              <a:sym typeface="Lato"/>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3fa3b8f996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3fa3b8f996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Akshay</a:t>
            </a:r>
            <a:endParaRPr>
              <a:solidFill>
                <a:schemeClr val="dk1"/>
              </a:solidFill>
            </a:endParaRPr>
          </a:p>
          <a:p>
            <a:pPr indent="0" lvl="0" marL="0" rtl="0" algn="l">
              <a:spcBef>
                <a:spcPts val="0"/>
              </a:spcBef>
              <a:spcAft>
                <a:spcPts val="0"/>
              </a:spcAft>
              <a:buNone/>
            </a:pPr>
            <a:r>
              <a:t/>
            </a:r>
            <a:endParaRPr>
              <a:solidFill>
                <a:schemeClr val="dk1"/>
              </a:solidFill>
            </a:endParaRPr>
          </a:p>
          <a:p>
            <a:pPr indent="-330200" lvl="0" marL="457200" rtl="0" algn="l">
              <a:lnSpc>
                <a:spcPct val="115000"/>
              </a:lnSpc>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Machine learning models deployed on low-cost, low-power edge devices can be used to attend to this problem.</a:t>
            </a:r>
            <a:endParaRPr sz="1600">
              <a:solidFill>
                <a:schemeClr val="dk1"/>
              </a:solidFill>
              <a:latin typeface="Lato"/>
              <a:ea typeface="Lato"/>
              <a:cs typeface="Lato"/>
              <a:sym typeface="Lato"/>
            </a:endParaRPr>
          </a:p>
          <a:p>
            <a:pPr indent="-317500" lvl="1" marL="914400" rtl="0" algn="l">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These implementations require models that have incredibly low memory usage while still having strong accuracy</a:t>
            </a:r>
            <a:endParaRPr sz="1400">
              <a:solidFill>
                <a:schemeClr val="dk1"/>
              </a:solidFill>
              <a:latin typeface="Lato"/>
              <a:ea typeface="Lato"/>
              <a:cs typeface="Lato"/>
              <a:sym typeface="Lato"/>
            </a:endParaRPr>
          </a:p>
          <a:p>
            <a:pPr indent="-330200" lvl="0" marL="457200" rtl="0" algn="l">
              <a:lnSpc>
                <a:spcPct val="115000"/>
              </a:lnSpc>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Primarily utilized to minimize latency in the data collection, model inference, and course correction pipeline for industrial machinery.</a:t>
            </a:r>
            <a:endParaRPr sz="1600">
              <a:solidFill>
                <a:schemeClr val="dk1"/>
              </a:solidFill>
              <a:latin typeface="Lato"/>
              <a:ea typeface="Lato"/>
              <a:cs typeface="Lato"/>
              <a:sym typeface="Lato"/>
            </a:endParaRPr>
          </a:p>
          <a:p>
            <a:pPr indent="-330200" lvl="1" marL="914400" rtl="0" algn="l">
              <a:lnSpc>
                <a:spcPct val="115000"/>
              </a:lnSpc>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e.g. collecting accelerometer data while the device is running on a machine, identifying anomalous turbulence whilst attached to the machine, flagging the machine for maintenance and limiting the load on the machine</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fa3b8f996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3fa3b8f996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fa3b8f996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3fa3b8f996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4311e8cb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4311e8cb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Venetis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3fa2f797ed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3fa2f797ed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Akshay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3fa2f797ed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3fa2f797ed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Akshay</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62" name="Google Shape;62;p14"/>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grpSp>
        <p:nvGrpSpPr>
          <p:cNvPr id="65" name="Google Shape;65;p15"/>
          <p:cNvGrpSpPr/>
          <p:nvPr/>
        </p:nvGrpSpPr>
        <p:grpSpPr>
          <a:xfrm>
            <a:off x="4406400" y="0"/>
            <a:ext cx="4737600" cy="5143065"/>
            <a:chOff x="4406400" y="0"/>
            <a:chExt cx="4737600" cy="5143065"/>
          </a:xfrm>
        </p:grpSpPr>
        <p:sp>
          <p:nvSpPr>
            <p:cNvPr id="66" name="Google Shape;66;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 name="Google Shape;8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grpSp>
        <p:nvGrpSpPr>
          <p:cNvPr id="87" name="Google Shape;87;p16"/>
          <p:cNvGrpSpPr/>
          <p:nvPr/>
        </p:nvGrpSpPr>
        <p:grpSpPr>
          <a:xfrm>
            <a:off x="0" y="381001"/>
            <a:ext cx="1037850" cy="1016287"/>
            <a:chOff x="0" y="381001"/>
            <a:chExt cx="1037850" cy="1016287"/>
          </a:xfrm>
        </p:grpSpPr>
        <p:sp>
          <p:nvSpPr>
            <p:cNvPr id="88" name="Google Shape;8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17"/>
          <p:cNvGrpSpPr/>
          <p:nvPr/>
        </p:nvGrpSpPr>
        <p:grpSpPr>
          <a:xfrm>
            <a:off x="0" y="381001"/>
            <a:ext cx="1037850" cy="1016287"/>
            <a:chOff x="0" y="381001"/>
            <a:chExt cx="1037850" cy="1016287"/>
          </a:xfrm>
        </p:grpSpPr>
        <p:sp>
          <p:nvSpPr>
            <p:cNvPr id="95" name="Google Shape;9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 name="Google Shape;98;p1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9" name="Google Shape;99;p1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p18"/>
          <p:cNvGrpSpPr/>
          <p:nvPr/>
        </p:nvGrpSpPr>
        <p:grpSpPr>
          <a:xfrm>
            <a:off x="0" y="381001"/>
            <a:ext cx="1037850" cy="1016287"/>
            <a:chOff x="0" y="381001"/>
            <a:chExt cx="1037850" cy="1016287"/>
          </a:xfrm>
        </p:grpSpPr>
        <p:sp>
          <p:nvSpPr>
            <p:cNvPr id="103" name="Google Shape;10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grpSp>
        <p:nvGrpSpPr>
          <p:cNvPr id="108" name="Google Shape;108;p19"/>
          <p:cNvGrpSpPr/>
          <p:nvPr/>
        </p:nvGrpSpPr>
        <p:grpSpPr>
          <a:xfrm>
            <a:off x="0" y="381001"/>
            <a:ext cx="1037850" cy="1016287"/>
            <a:chOff x="0" y="381001"/>
            <a:chExt cx="1037850" cy="1016287"/>
          </a:xfrm>
        </p:grpSpPr>
        <p:sp>
          <p:nvSpPr>
            <p:cNvPr id="109" name="Google Shape;10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9"/>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2" name="Google Shape;112;p19"/>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4" name="Shape 114"/>
        <p:cNvGrpSpPr/>
        <p:nvPr/>
      </p:nvGrpSpPr>
      <p:grpSpPr>
        <a:xfrm>
          <a:off x="0" y="0"/>
          <a:ext cx="0" cy="0"/>
          <a:chOff x="0" y="0"/>
          <a:chExt cx="0" cy="0"/>
        </a:xfrm>
      </p:grpSpPr>
      <p:grpSp>
        <p:nvGrpSpPr>
          <p:cNvPr id="115" name="Google Shape;115;p20"/>
          <p:cNvGrpSpPr/>
          <p:nvPr/>
        </p:nvGrpSpPr>
        <p:grpSpPr>
          <a:xfrm>
            <a:off x="4406400" y="0"/>
            <a:ext cx="4737600" cy="5143500"/>
            <a:chOff x="4406400" y="0"/>
            <a:chExt cx="4737600" cy="5143500"/>
          </a:xfrm>
        </p:grpSpPr>
        <p:sp>
          <p:nvSpPr>
            <p:cNvPr id="116" name="Google Shape;116;p2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0"/>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5" name="Google Shape;13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6" name="Shape 136"/>
        <p:cNvGrpSpPr/>
        <p:nvPr/>
      </p:nvGrpSpPr>
      <p:grpSpPr>
        <a:xfrm>
          <a:off x="0" y="0"/>
          <a:ext cx="0" cy="0"/>
          <a:chOff x="0" y="0"/>
          <a:chExt cx="0" cy="0"/>
        </a:xfrm>
      </p:grpSpPr>
      <p:grpSp>
        <p:nvGrpSpPr>
          <p:cNvPr id="137" name="Google Shape;137;p21"/>
          <p:cNvGrpSpPr/>
          <p:nvPr/>
        </p:nvGrpSpPr>
        <p:grpSpPr>
          <a:xfrm>
            <a:off x="0" y="381001"/>
            <a:ext cx="1037850" cy="1016287"/>
            <a:chOff x="0" y="381001"/>
            <a:chExt cx="1037850" cy="1016287"/>
          </a:xfrm>
        </p:grpSpPr>
        <p:sp>
          <p:nvSpPr>
            <p:cNvPr id="138" name="Google Shape;13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21"/>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1" name="Google Shape;141;p21"/>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42" name="Google Shape;142;p21"/>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grpSp>
        <p:nvGrpSpPr>
          <p:cNvPr id="145" name="Google Shape;145;p22"/>
          <p:cNvGrpSpPr/>
          <p:nvPr/>
        </p:nvGrpSpPr>
        <p:grpSpPr>
          <a:xfrm>
            <a:off x="0" y="4128572"/>
            <a:ext cx="698925" cy="684657"/>
            <a:chOff x="0" y="3785672"/>
            <a:chExt cx="698925" cy="684657"/>
          </a:xfrm>
        </p:grpSpPr>
        <p:sp>
          <p:nvSpPr>
            <p:cNvPr id="146" name="Google Shape;146;p2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2"/>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0" name="Shape 150"/>
        <p:cNvGrpSpPr/>
        <p:nvPr/>
      </p:nvGrpSpPr>
      <p:grpSpPr>
        <a:xfrm>
          <a:off x="0" y="0"/>
          <a:ext cx="0" cy="0"/>
          <a:chOff x="0" y="0"/>
          <a:chExt cx="0" cy="0"/>
        </a:xfrm>
      </p:grpSpPr>
      <p:grpSp>
        <p:nvGrpSpPr>
          <p:cNvPr id="151" name="Google Shape;151;p23"/>
          <p:cNvGrpSpPr/>
          <p:nvPr/>
        </p:nvGrpSpPr>
        <p:grpSpPr>
          <a:xfrm>
            <a:off x="4406400" y="0"/>
            <a:ext cx="4737600" cy="5143065"/>
            <a:chOff x="4406400" y="0"/>
            <a:chExt cx="4737600" cy="5143065"/>
          </a:xfrm>
        </p:grpSpPr>
        <p:sp>
          <p:nvSpPr>
            <p:cNvPr id="152" name="Google Shape;152;p2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3"/>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71" name="Google Shape;171;p23"/>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72" name="Google Shape;17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3" name="Shape 173"/>
        <p:cNvGrpSpPr/>
        <p:nvPr/>
      </p:nvGrpSpPr>
      <p:grpSpPr>
        <a:xfrm>
          <a:off x="0" y="0"/>
          <a:ext cx="0" cy="0"/>
          <a:chOff x="0" y="0"/>
          <a:chExt cx="0" cy="0"/>
        </a:xfrm>
      </p:grpSpPr>
      <p:sp>
        <p:nvSpPr>
          <p:cNvPr id="174" name="Google Shape;17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hyperlink" Target="http://www.youtube.com/watch?v=4BJx34poSTg" TargetMode="Externa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ctrTitle"/>
          </p:nvPr>
        </p:nvSpPr>
        <p:spPr>
          <a:xfrm>
            <a:off x="3308703" y="704850"/>
            <a:ext cx="5523600" cy="20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MSA Practicum with GE Global Research Final Report</a:t>
            </a:r>
            <a:endParaRPr/>
          </a:p>
        </p:txBody>
      </p:sp>
      <p:sp>
        <p:nvSpPr>
          <p:cNvPr id="180" name="Google Shape;180;p25"/>
          <p:cNvSpPr txBox="1"/>
          <p:nvPr>
            <p:ph idx="1" type="subTitle"/>
          </p:nvPr>
        </p:nvSpPr>
        <p:spPr>
          <a:xfrm>
            <a:off x="311700" y="3482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Montserrat"/>
                <a:ea typeface="Montserrat"/>
                <a:cs typeface="Montserrat"/>
                <a:sym typeface="Montserrat"/>
              </a:rPr>
              <a:t>Maxime Alos, Venetis Pallikaras, Akshay Sridharan</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nvSpPr>
        <p:spPr>
          <a:xfrm>
            <a:off x="302500" y="94700"/>
            <a:ext cx="64845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1"/>
                </a:solidFill>
                <a:latin typeface="Lato"/>
                <a:ea typeface="Lato"/>
                <a:cs typeface="Lato"/>
                <a:sym typeface="Lato"/>
              </a:rPr>
              <a:t>ANN Autoencoder for Accelerometer Anomaly Detection</a:t>
            </a:r>
            <a:endParaRPr sz="1800">
              <a:solidFill>
                <a:schemeClr val="lt1"/>
              </a:solidFill>
            </a:endParaRPr>
          </a:p>
        </p:txBody>
      </p:sp>
      <p:sp>
        <p:nvSpPr>
          <p:cNvPr id="232" name="Google Shape;232;p34"/>
          <p:cNvSpPr/>
          <p:nvPr/>
        </p:nvSpPr>
        <p:spPr>
          <a:xfrm>
            <a:off x="358213" y="971050"/>
            <a:ext cx="1382100" cy="687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4"/>
          <p:cNvSpPr txBox="1"/>
          <p:nvPr/>
        </p:nvSpPr>
        <p:spPr>
          <a:xfrm>
            <a:off x="451663" y="1658350"/>
            <a:ext cx="1195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rPr>
              <a:t>Generating Data</a:t>
            </a:r>
            <a:endParaRPr sz="700">
              <a:solidFill>
                <a:schemeClr val="lt1"/>
              </a:solidFill>
            </a:endParaRPr>
          </a:p>
        </p:txBody>
      </p:sp>
      <p:sp>
        <p:nvSpPr>
          <p:cNvPr id="234" name="Google Shape;234;p34"/>
          <p:cNvSpPr txBox="1"/>
          <p:nvPr/>
        </p:nvSpPr>
        <p:spPr>
          <a:xfrm>
            <a:off x="414313" y="969050"/>
            <a:ext cx="1269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rPr>
              <a:t>Data generated using AdaFruit EdgeBadge Accelerometer example magic_wand.</a:t>
            </a:r>
            <a:endParaRPr sz="800">
              <a:solidFill>
                <a:schemeClr val="lt1"/>
              </a:solidFill>
            </a:endParaRPr>
          </a:p>
        </p:txBody>
      </p:sp>
      <p:sp>
        <p:nvSpPr>
          <p:cNvPr id="235" name="Google Shape;235;p34"/>
          <p:cNvSpPr/>
          <p:nvPr/>
        </p:nvSpPr>
        <p:spPr>
          <a:xfrm>
            <a:off x="2109288" y="971050"/>
            <a:ext cx="1382100" cy="687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4"/>
          <p:cNvSpPr txBox="1"/>
          <p:nvPr/>
        </p:nvSpPr>
        <p:spPr>
          <a:xfrm>
            <a:off x="2202738" y="1658350"/>
            <a:ext cx="1195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rPr>
              <a:t>Transporting Data</a:t>
            </a:r>
            <a:endParaRPr sz="1000">
              <a:solidFill>
                <a:schemeClr val="lt1"/>
              </a:solidFill>
            </a:endParaRPr>
          </a:p>
        </p:txBody>
      </p:sp>
      <p:sp>
        <p:nvSpPr>
          <p:cNvPr id="237" name="Google Shape;237;p34"/>
          <p:cNvSpPr txBox="1"/>
          <p:nvPr/>
        </p:nvSpPr>
        <p:spPr>
          <a:xfrm>
            <a:off x="2165413" y="974300"/>
            <a:ext cx="1269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rPr>
              <a:t>Data is written to the Serial Port and read into Python using pySerial</a:t>
            </a:r>
            <a:endParaRPr sz="800">
              <a:solidFill>
                <a:schemeClr val="lt1"/>
              </a:solidFill>
            </a:endParaRPr>
          </a:p>
        </p:txBody>
      </p:sp>
      <p:sp>
        <p:nvSpPr>
          <p:cNvPr id="238" name="Google Shape;238;p34"/>
          <p:cNvSpPr/>
          <p:nvPr/>
        </p:nvSpPr>
        <p:spPr>
          <a:xfrm>
            <a:off x="3860363" y="971050"/>
            <a:ext cx="1382100" cy="687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4"/>
          <p:cNvSpPr txBox="1"/>
          <p:nvPr/>
        </p:nvSpPr>
        <p:spPr>
          <a:xfrm>
            <a:off x="3953813" y="1658350"/>
            <a:ext cx="1195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rPr>
              <a:t>Data Cleaning</a:t>
            </a:r>
            <a:endParaRPr sz="1000">
              <a:solidFill>
                <a:schemeClr val="lt1"/>
              </a:solidFill>
            </a:endParaRPr>
          </a:p>
        </p:txBody>
      </p:sp>
      <p:sp>
        <p:nvSpPr>
          <p:cNvPr id="240" name="Google Shape;240;p34"/>
          <p:cNvSpPr txBox="1"/>
          <p:nvPr/>
        </p:nvSpPr>
        <p:spPr>
          <a:xfrm>
            <a:off x="3871575" y="907400"/>
            <a:ext cx="13821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rPr>
              <a:t>Data is 3-channel accelerometer readings @ 25Hz. First 60 sec. is normal turbulence, next 30 sec. is anomalous.</a:t>
            </a:r>
            <a:endParaRPr sz="800">
              <a:solidFill>
                <a:schemeClr val="lt1"/>
              </a:solidFill>
            </a:endParaRPr>
          </a:p>
        </p:txBody>
      </p:sp>
      <p:sp>
        <p:nvSpPr>
          <p:cNvPr id="241" name="Google Shape;241;p34"/>
          <p:cNvSpPr txBox="1"/>
          <p:nvPr/>
        </p:nvSpPr>
        <p:spPr>
          <a:xfrm>
            <a:off x="429575" y="3664850"/>
            <a:ext cx="8225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rPr>
              <a:t>Note on Data Generation:</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Training data is generated by shaking EdgeBadge at a fixed frequency to simulate “normal turbulence” for one minute. Test data is generated by shaking device more erratically to simulate “anomalous turbulence” for the next 30 seconds. The generation process was laying the device on a table and rhythmically tapping.</a:t>
            </a:r>
            <a:endParaRPr sz="1000">
              <a:solidFill>
                <a:schemeClr val="lt1"/>
              </a:solidFill>
            </a:endParaRPr>
          </a:p>
        </p:txBody>
      </p:sp>
      <p:grpSp>
        <p:nvGrpSpPr>
          <p:cNvPr id="242" name="Google Shape;242;p34"/>
          <p:cNvGrpSpPr/>
          <p:nvPr/>
        </p:nvGrpSpPr>
        <p:grpSpPr>
          <a:xfrm>
            <a:off x="5633838" y="971050"/>
            <a:ext cx="1382100" cy="1026000"/>
            <a:chOff x="463175" y="1060825"/>
            <a:chExt cx="1382100" cy="1026000"/>
          </a:xfrm>
        </p:grpSpPr>
        <p:sp>
          <p:nvSpPr>
            <p:cNvPr id="243" name="Google Shape;243;p34"/>
            <p:cNvSpPr/>
            <p:nvPr/>
          </p:nvSpPr>
          <p:spPr>
            <a:xfrm>
              <a:off x="463175" y="1060825"/>
              <a:ext cx="1382100" cy="687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4"/>
            <p:cNvSpPr txBox="1"/>
            <p:nvPr/>
          </p:nvSpPr>
          <p:spPr>
            <a:xfrm>
              <a:off x="556625" y="1748125"/>
              <a:ext cx="1195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rPr>
                <a:t>Modeling Data</a:t>
              </a:r>
              <a:endParaRPr sz="1000">
                <a:solidFill>
                  <a:schemeClr val="lt1"/>
                </a:solidFill>
              </a:endParaRPr>
            </a:p>
          </p:txBody>
        </p:sp>
        <p:sp>
          <p:nvSpPr>
            <p:cNvPr id="245" name="Google Shape;245;p34"/>
            <p:cNvSpPr txBox="1"/>
            <p:nvPr/>
          </p:nvSpPr>
          <p:spPr>
            <a:xfrm>
              <a:off x="519288" y="1064075"/>
              <a:ext cx="1269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rPr>
                <a:t>An Autoencoder (three dense Keras layers) is trained on the normal turbulence data.</a:t>
              </a:r>
              <a:endParaRPr sz="800">
                <a:solidFill>
                  <a:schemeClr val="lt1"/>
                </a:solidFill>
              </a:endParaRPr>
            </a:p>
          </p:txBody>
        </p:sp>
      </p:grpSp>
      <p:sp>
        <p:nvSpPr>
          <p:cNvPr id="246" name="Google Shape;246;p34"/>
          <p:cNvSpPr/>
          <p:nvPr/>
        </p:nvSpPr>
        <p:spPr>
          <a:xfrm>
            <a:off x="7384913" y="963950"/>
            <a:ext cx="1382100" cy="687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4"/>
          <p:cNvSpPr txBox="1"/>
          <p:nvPr/>
        </p:nvSpPr>
        <p:spPr>
          <a:xfrm>
            <a:off x="7403663" y="1651250"/>
            <a:ext cx="1382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rPr>
              <a:t>Anomaly Threshold</a:t>
            </a:r>
            <a:endParaRPr sz="1000">
              <a:solidFill>
                <a:schemeClr val="lt1"/>
              </a:solidFill>
            </a:endParaRPr>
          </a:p>
        </p:txBody>
      </p:sp>
      <p:sp>
        <p:nvSpPr>
          <p:cNvPr id="248" name="Google Shape;248;p34"/>
          <p:cNvSpPr txBox="1"/>
          <p:nvPr/>
        </p:nvSpPr>
        <p:spPr>
          <a:xfrm>
            <a:off x="7384913" y="907388"/>
            <a:ext cx="13821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rPr>
              <a:t>The training loss distribution of the model is plotted to determine an appropriate anomaly detection threshold.</a:t>
            </a:r>
            <a:endParaRPr sz="800">
              <a:solidFill>
                <a:schemeClr val="lt1"/>
              </a:solidFill>
            </a:endParaRPr>
          </a:p>
        </p:txBody>
      </p:sp>
      <p:grpSp>
        <p:nvGrpSpPr>
          <p:cNvPr id="249" name="Google Shape;249;p34"/>
          <p:cNvGrpSpPr/>
          <p:nvPr/>
        </p:nvGrpSpPr>
        <p:grpSpPr>
          <a:xfrm>
            <a:off x="1293338" y="2212838"/>
            <a:ext cx="1382100" cy="1026000"/>
            <a:chOff x="463175" y="1060825"/>
            <a:chExt cx="1382100" cy="1026000"/>
          </a:xfrm>
        </p:grpSpPr>
        <p:sp>
          <p:nvSpPr>
            <p:cNvPr id="250" name="Google Shape;250;p34"/>
            <p:cNvSpPr/>
            <p:nvPr/>
          </p:nvSpPr>
          <p:spPr>
            <a:xfrm>
              <a:off x="463175" y="1060825"/>
              <a:ext cx="1382100" cy="687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4"/>
            <p:cNvSpPr txBox="1"/>
            <p:nvPr/>
          </p:nvSpPr>
          <p:spPr>
            <a:xfrm>
              <a:off x="556625" y="1748125"/>
              <a:ext cx="1195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rPr>
                <a:t>Model Verification</a:t>
              </a:r>
              <a:endParaRPr sz="700">
                <a:solidFill>
                  <a:schemeClr val="lt1"/>
                </a:solidFill>
              </a:endParaRPr>
            </a:p>
          </p:txBody>
        </p:sp>
        <p:sp>
          <p:nvSpPr>
            <p:cNvPr id="252" name="Google Shape;252;p34"/>
            <p:cNvSpPr txBox="1"/>
            <p:nvPr/>
          </p:nvSpPr>
          <p:spPr>
            <a:xfrm>
              <a:off x="519275" y="1065925"/>
              <a:ext cx="1269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rPr>
                <a:t>The model is briefly verified by plotting the threshold value over the anomalous test data. </a:t>
              </a:r>
              <a:endParaRPr sz="800">
                <a:solidFill>
                  <a:schemeClr val="lt1"/>
                </a:solidFill>
              </a:endParaRPr>
            </a:p>
          </p:txBody>
        </p:sp>
      </p:grpSp>
      <p:grpSp>
        <p:nvGrpSpPr>
          <p:cNvPr id="253" name="Google Shape;253;p34"/>
          <p:cNvGrpSpPr/>
          <p:nvPr/>
        </p:nvGrpSpPr>
        <p:grpSpPr>
          <a:xfrm>
            <a:off x="2985088" y="2156288"/>
            <a:ext cx="1400850" cy="1082550"/>
            <a:chOff x="463175" y="1004275"/>
            <a:chExt cx="1400850" cy="1082550"/>
          </a:xfrm>
        </p:grpSpPr>
        <p:sp>
          <p:nvSpPr>
            <p:cNvPr id="254" name="Google Shape;254;p34"/>
            <p:cNvSpPr/>
            <p:nvPr/>
          </p:nvSpPr>
          <p:spPr>
            <a:xfrm>
              <a:off x="463175" y="1060825"/>
              <a:ext cx="1382100" cy="687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4"/>
            <p:cNvSpPr txBox="1"/>
            <p:nvPr/>
          </p:nvSpPr>
          <p:spPr>
            <a:xfrm>
              <a:off x="481925" y="1748125"/>
              <a:ext cx="1382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rPr>
                <a:t>Model Conversion</a:t>
              </a:r>
              <a:endParaRPr sz="700">
                <a:solidFill>
                  <a:schemeClr val="lt1"/>
                </a:solidFill>
              </a:endParaRPr>
            </a:p>
          </p:txBody>
        </p:sp>
        <p:sp>
          <p:nvSpPr>
            <p:cNvPr id="256" name="Google Shape;256;p34"/>
            <p:cNvSpPr txBox="1"/>
            <p:nvPr/>
          </p:nvSpPr>
          <p:spPr>
            <a:xfrm>
              <a:off x="528650" y="1004275"/>
              <a:ext cx="12699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rPr>
                <a:t>The Keras model is converted to a TFLite model. This is then converted a C array for deployment.</a:t>
              </a:r>
              <a:endParaRPr sz="800">
                <a:solidFill>
                  <a:schemeClr val="lt1"/>
                </a:solidFill>
              </a:endParaRPr>
            </a:p>
          </p:txBody>
        </p:sp>
      </p:grpSp>
      <p:grpSp>
        <p:nvGrpSpPr>
          <p:cNvPr id="257" name="Google Shape;257;p34"/>
          <p:cNvGrpSpPr/>
          <p:nvPr/>
        </p:nvGrpSpPr>
        <p:grpSpPr>
          <a:xfrm>
            <a:off x="4717475" y="2212838"/>
            <a:ext cx="1382100" cy="1026000"/>
            <a:chOff x="463175" y="1060825"/>
            <a:chExt cx="1382100" cy="1026000"/>
          </a:xfrm>
        </p:grpSpPr>
        <p:sp>
          <p:nvSpPr>
            <p:cNvPr id="258" name="Google Shape;258;p34"/>
            <p:cNvSpPr/>
            <p:nvPr/>
          </p:nvSpPr>
          <p:spPr>
            <a:xfrm>
              <a:off x="463175" y="1060825"/>
              <a:ext cx="1382100" cy="687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4"/>
            <p:cNvSpPr txBox="1"/>
            <p:nvPr/>
          </p:nvSpPr>
          <p:spPr>
            <a:xfrm>
              <a:off x="556625" y="1748125"/>
              <a:ext cx="1195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rPr>
                <a:t>Deployment</a:t>
              </a:r>
              <a:endParaRPr sz="700">
                <a:solidFill>
                  <a:schemeClr val="lt1"/>
                </a:solidFill>
              </a:endParaRPr>
            </a:p>
          </p:txBody>
        </p:sp>
        <p:sp>
          <p:nvSpPr>
            <p:cNvPr id="260" name="Google Shape;260;p34"/>
            <p:cNvSpPr txBox="1"/>
            <p:nvPr/>
          </p:nvSpPr>
          <p:spPr>
            <a:xfrm>
              <a:off x="519275" y="1065925"/>
              <a:ext cx="1269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rPr>
                <a:t>The model is deployed to the AdaFruit EdgeBadge through an Arduino script.</a:t>
              </a:r>
              <a:endParaRPr sz="800">
                <a:solidFill>
                  <a:schemeClr val="lt1"/>
                </a:solidFill>
              </a:endParaRPr>
            </a:p>
          </p:txBody>
        </p:sp>
      </p:grpSp>
      <p:sp>
        <p:nvSpPr>
          <p:cNvPr id="261" name="Google Shape;261;p34"/>
          <p:cNvSpPr/>
          <p:nvPr/>
        </p:nvSpPr>
        <p:spPr>
          <a:xfrm>
            <a:off x="6431138" y="2212838"/>
            <a:ext cx="1382100" cy="687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4"/>
          <p:cNvSpPr txBox="1"/>
          <p:nvPr/>
        </p:nvSpPr>
        <p:spPr>
          <a:xfrm>
            <a:off x="6524588" y="2900138"/>
            <a:ext cx="1195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rPr>
              <a:t>Inference</a:t>
            </a:r>
            <a:endParaRPr sz="700">
              <a:solidFill>
                <a:schemeClr val="lt1"/>
              </a:solidFill>
            </a:endParaRPr>
          </a:p>
        </p:txBody>
      </p:sp>
      <p:sp>
        <p:nvSpPr>
          <p:cNvPr id="263" name="Google Shape;263;p34"/>
          <p:cNvSpPr txBox="1"/>
          <p:nvPr/>
        </p:nvSpPr>
        <p:spPr>
          <a:xfrm>
            <a:off x="6431088" y="2217938"/>
            <a:ext cx="14007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rPr>
              <a:t>Inference is conducted on the device with live data. Buzzer is sounded when anomaly is detected.</a:t>
            </a:r>
            <a:endParaRPr sz="800">
              <a:solidFill>
                <a:schemeClr val="lt1"/>
              </a:solidFill>
            </a:endParaRPr>
          </a:p>
        </p:txBody>
      </p:sp>
      <p:cxnSp>
        <p:nvCxnSpPr>
          <p:cNvPr id="264" name="Google Shape;264;p34"/>
          <p:cNvCxnSpPr>
            <a:stCxn id="232" idx="3"/>
            <a:endCxn id="235" idx="1"/>
          </p:cNvCxnSpPr>
          <p:nvPr/>
        </p:nvCxnSpPr>
        <p:spPr>
          <a:xfrm>
            <a:off x="1740313" y="1314700"/>
            <a:ext cx="369000" cy="0"/>
          </a:xfrm>
          <a:prstGeom prst="straightConnector1">
            <a:avLst/>
          </a:prstGeom>
          <a:noFill/>
          <a:ln cap="flat" cmpd="sng" w="9525">
            <a:solidFill>
              <a:schemeClr val="dk2"/>
            </a:solidFill>
            <a:prstDash val="solid"/>
            <a:round/>
            <a:headEnd len="med" w="med" type="none"/>
            <a:tailEnd len="med" w="med" type="triangle"/>
          </a:ln>
        </p:spPr>
      </p:cxnSp>
      <p:cxnSp>
        <p:nvCxnSpPr>
          <p:cNvPr id="265" name="Google Shape;265;p34"/>
          <p:cNvCxnSpPr>
            <a:stCxn id="235" idx="3"/>
            <a:endCxn id="238" idx="1"/>
          </p:cNvCxnSpPr>
          <p:nvPr/>
        </p:nvCxnSpPr>
        <p:spPr>
          <a:xfrm>
            <a:off x="3491388" y="1314700"/>
            <a:ext cx="369000" cy="0"/>
          </a:xfrm>
          <a:prstGeom prst="straightConnector1">
            <a:avLst/>
          </a:prstGeom>
          <a:noFill/>
          <a:ln cap="flat" cmpd="sng" w="9525">
            <a:solidFill>
              <a:schemeClr val="dk2"/>
            </a:solidFill>
            <a:prstDash val="solid"/>
            <a:round/>
            <a:headEnd len="med" w="med" type="none"/>
            <a:tailEnd len="med" w="med" type="triangle"/>
          </a:ln>
        </p:spPr>
      </p:cxnSp>
      <p:cxnSp>
        <p:nvCxnSpPr>
          <p:cNvPr id="266" name="Google Shape;266;p34"/>
          <p:cNvCxnSpPr>
            <a:stCxn id="240" idx="3"/>
            <a:endCxn id="243" idx="1"/>
          </p:cNvCxnSpPr>
          <p:nvPr/>
        </p:nvCxnSpPr>
        <p:spPr>
          <a:xfrm>
            <a:off x="5253675" y="1307600"/>
            <a:ext cx="380100" cy="7200"/>
          </a:xfrm>
          <a:prstGeom prst="straightConnector1">
            <a:avLst/>
          </a:prstGeom>
          <a:noFill/>
          <a:ln cap="flat" cmpd="sng" w="9525">
            <a:solidFill>
              <a:schemeClr val="dk2"/>
            </a:solidFill>
            <a:prstDash val="solid"/>
            <a:round/>
            <a:headEnd len="med" w="med" type="none"/>
            <a:tailEnd len="med" w="med" type="triangle"/>
          </a:ln>
        </p:spPr>
      </p:cxnSp>
      <p:cxnSp>
        <p:nvCxnSpPr>
          <p:cNvPr id="267" name="Google Shape;267;p34"/>
          <p:cNvCxnSpPr>
            <a:stCxn id="243" idx="3"/>
            <a:endCxn id="246" idx="1"/>
          </p:cNvCxnSpPr>
          <p:nvPr/>
        </p:nvCxnSpPr>
        <p:spPr>
          <a:xfrm flipH="1" rot="10800000">
            <a:off x="7015938" y="1307500"/>
            <a:ext cx="369000" cy="7200"/>
          </a:xfrm>
          <a:prstGeom prst="straightConnector1">
            <a:avLst/>
          </a:prstGeom>
          <a:noFill/>
          <a:ln cap="flat" cmpd="sng" w="9525">
            <a:solidFill>
              <a:schemeClr val="dk2"/>
            </a:solidFill>
            <a:prstDash val="solid"/>
            <a:round/>
            <a:headEnd len="med" w="med" type="none"/>
            <a:tailEnd len="med" w="med" type="triangle"/>
          </a:ln>
        </p:spPr>
      </p:cxnSp>
      <p:cxnSp>
        <p:nvCxnSpPr>
          <p:cNvPr id="268" name="Google Shape;268;p34"/>
          <p:cNvCxnSpPr>
            <a:stCxn id="247" idx="2"/>
            <a:endCxn id="252" idx="0"/>
          </p:cNvCxnSpPr>
          <p:nvPr/>
        </p:nvCxnSpPr>
        <p:spPr>
          <a:xfrm rot="5400000">
            <a:off x="4925513" y="-951250"/>
            <a:ext cx="228000" cy="6110400"/>
          </a:xfrm>
          <a:prstGeom prst="bentConnector3">
            <a:avLst>
              <a:gd fmla="val 49997" name="adj1"/>
            </a:avLst>
          </a:prstGeom>
          <a:noFill/>
          <a:ln cap="flat" cmpd="sng" w="9525">
            <a:solidFill>
              <a:schemeClr val="dk2"/>
            </a:solidFill>
            <a:prstDash val="solid"/>
            <a:round/>
            <a:headEnd len="med" w="med" type="none"/>
            <a:tailEnd len="med" w="med" type="triangle"/>
          </a:ln>
        </p:spPr>
      </p:cxnSp>
      <p:cxnSp>
        <p:nvCxnSpPr>
          <p:cNvPr id="269" name="Google Shape;269;p34"/>
          <p:cNvCxnSpPr>
            <a:endCxn id="254" idx="1"/>
          </p:cNvCxnSpPr>
          <p:nvPr/>
        </p:nvCxnSpPr>
        <p:spPr>
          <a:xfrm>
            <a:off x="2675488" y="2556488"/>
            <a:ext cx="309600" cy="0"/>
          </a:xfrm>
          <a:prstGeom prst="straightConnector1">
            <a:avLst/>
          </a:prstGeom>
          <a:noFill/>
          <a:ln cap="flat" cmpd="sng" w="9525">
            <a:solidFill>
              <a:schemeClr val="dk2"/>
            </a:solidFill>
            <a:prstDash val="solid"/>
            <a:round/>
            <a:headEnd len="med" w="med" type="none"/>
            <a:tailEnd len="med" w="med" type="triangle"/>
          </a:ln>
        </p:spPr>
      </p:cxnSp>
      <p:cxnSp>
        <p:nvCxnSpPr>
          <p:cNvPr id="270" name="Google Shape;270;p34"/>
          <p:cNvCxnSpPr>
            <a:endCxn id="258" idx="1"/>
          </p:cNvCxnSpPr>
          <p:nvPr/>
        </p:nvCxnSpPr>
        <p:spPr>
          <a:xfrm>
            <a:off x="4367075" y="2556488"/>
            <a:ext cx="350400" cy="0"/>
          </a:xfrm>
          <a:prstGeom prst="straightConnector1">
            <a:avLst/>
          </a:prstGeom>
          <a:noFill/>
          <a:ln cap="flat" cmpd="sng" w="9525">
            <a:solidFill>
              <a:schemeClr val="dk2"/>
            </a:solidFill>
            <a:prstDash val="solid"/>
            <a:round/>
            <a:headEnd len="med" w="med" type="none"/>
            <a:tailEnd len="med" w="med" type="triangle"/>
          </a:ln>
        </p:spPr>
      </p:cxnSp>
      <p:cxnSp>
        <p:nvCxnSpPr>
          <p:cNvPr id="271" name="Google Shape;271;p34"/>
          <p:cNvCxnSpPr>
            <a:stCxn id="258" idx="3"/>
            <a:endCxn id="263" idx="1"/>
          </p:cNvCxnSpPr>
          <p:nvPr/>
        </p:nvCxnSpPr>
        <p:spPr>
          <a:xfrm>
            <a:off x="6099575" y="2556488"/>
            <a:ext cx="3315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idx="1" type="body"/>
          </p:nvPr>
        </p:nvSpPr>
        <p:spPr>
          <a:xfrm>
            <a:off x="1297500" y="1423950"/>
            <a:ext cx="7038900" cy="3054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500"/>
              <a:t>The below summarizes the modeling experiment used in the table on the next slide:</a:t>
            </a:r>
            <a:endParaRPr sz="1500"/>
          </a:p>
          <a:p>
            <a:pPr indent="-323850" lvl="0" marL="457200" rtl="0" algn="l">
              <a:lnSpc>
                <a:spcPct val="105000"/>
              </a:lnSpc>
              <a:spcBef>
                <a:spcPts val="1200"/>
              </a:spcBef>
              <a:spcAft>
                <a:spcPts val="0"/>
              </a:spcAft>
              <a:buSzPts val="1500"/>
              <a:buChar char="-"/>
            </a:pPr>
            <a:r>
              <a:rPr lang="en" sz="1500"/>
              <a:t>Models:</a:t>
            </a:r>
            <a:endParaRPr sz="1500"/>
          </a:p>
          <a:p>
            <a:pPr indent="-311150" lvl="1" marL="914400" rtl="0" algn="l">
              <a:lnSpc>
                <a:spcPct val="105000"/>
              </a:lnSpc>
              <a:spcBef>
                <a:spcPts val="0"/>
              </a:spcBef>
              <a:spcAft>
                <a:spcPts val="0"/>
              </a:spcAft>
              <a:buSzPts val="1300"/>
              <a:buChar char="-"/>
            </a:pPr>
            <a:r>
              <a:rPr lang="en" sz="1300"/>
              <a:t>Pointwise ANN autoencoder</a:t>
            </a:r>
            <a:endParaRPr sz="1300"/>
          </a:p>
          <a:p>
            <a:pPr indent="-311150" lvl="1" marL="914400" rtl="0" algn="l">
              <a:lnSpc>
                <a:spcPct val="105000"/>
              </a:lnSpc>
              <a:spcBef>
                <a:spcPts val="0"/>
              </a:spcBef>
              <a:spcAft>
                <a:spcPts val="0"/>
              </a:spcAft>
              <a:buSzPts val="1300"/>
              <a:buChar char="-"/>
            </a:pPr>
            <a:r>
              <a:rPr lang="en" sz="1300"/>
              <a:t>Seq2Seq ANN autoencoder</a:t>
            </a:r>
            <a:endParaRPr sz="1300"/>
          </a:p>
          <a:p>
            <a:pPr indent="-323850" lvl="0" marL="457200" rtl="0" algn="l">
              <a:lnSpc>
                <a:spcPct val="105000"/>
              </a:lnSpc>
              <a:spcBef>
                <a:spcPts val="0"/>
              </a:spcBef>
              <a:spcAft>
                <a:spcPts val="0"/>
              </a:spcAft>
              <a:buSzPts val="1500"/>
              <a:buChar char="-"/>
            </a:pPr>
            <a:r>
              <a:rPr lang="en" sz="1500"/>
              <a:t>Conversion:</a:t>
            </a:r>
            <a:endParaRPr sz="1500"/>
          </a:p>
          <a:p>
            <a:pPr indent="-311150" lvl="1" marL="914400" rtl="0" algn="l">
              <a:lnSpc>
                <a:spcPct val="105000"/>
              </a:lnSpc>
              <a:spcBef>
                <a:spcPts val="0"/>
              </a:spcBef>
              <a:spcAft>
                <a:spcPts val="0"/>
              </a:spcAft>
              <a:buSzPts val="1300"/>
              <a:buChar char="-"/>
            </a:pPr>
            <a:r>
              <a:rPr lang="en" sz="1300"/>
              <a:t>Concrete Function Input Signature with From Saved Model</a:t>
            </a:r>
            <a:endParaRPr sz="1300"/>
          </a:p>
          <a:p>
            <a:pPr indent="-311150" lvl="1" marL="914400" rtl="0" algn="l">
              <a:lnSpc>
                <a:spcPct val="105000"/>
              </a:lnSpc>
              <a:spcBef>
                <a:spcPts val="0"/>
              </a:spcBef>
              <a:spcAft>
                <a:spcPts val="0"/>
              </a:spcAft>
              <a:buSzPts val="1300"/>
              <a:buChar char="-"/>
            </a:pPr>
            <a:r>
              <a:rPr lang="en" sz="1300"/>
              <a:t>From Keras Model</a:t>
            </a:r>
            <a:endParaRPr sz="1300"/>
          </a:p>
          <a:p>
            <a:pPr indent="-323850" lvl="0" marL="457200" rtl="0" algn="l">
              <a:lnSpc>
                <a:spcPct val="105000"/>
              </a:lnSpc>
              <a:spcBef>
                <a:spcPts val="0"/>
              </a:spcBef>
              <a:spcAft>
                <a:spcPts val="0"/>
              </a:spcAft>
              <a:buSzPts val="1500"/>
              <a:buChar char="-"/>
            </a:pPr>
            <a:r>
              <a:rPr lang="en" sz="1500"/>
              <a:t>Model Compression:</a:t>
            </a:r>
            <a:endParaRPr sz="1500"/>
          </a:p>
          <a:p>
            <a:pPr indent="-311150" lvl="1" marL="914400" rtl="0" algn="l">
              <a:lnSpc>
                <a:spcPct val="105000"/>
              </a:lnSpc>
              <a:spcBef>
                <a:spcPts val="0"/>
              </a:spcBef>
              <a:spcAft>
                <a:spcPts val="0"/>
              </a:spcAft>
              <a:buSzPts val="1300"/>
              <a:buChar char="-"/>
            </a:pPr>
            <a:r>
              <a:rPr lang="en" sz="1300"/>
              <a:t>Quantization Aware Training with Integer Quantization</a:t>
            </a:r>
            <a:endParaRPr sz="1300"/>
          </a:p>
          <a:p>
            <a:pPr indent="-311150" lvl="1" marL="914400" rtl="0" algn="l">
              <a:lnSpc>
                <a:spcPct val="105000"/>
              </a:lnSpc>
              <a:spcBef>
                <a:spcPts val="0"/>
              </a:spcBef>
              <a:spcAft>
                <a:spcPts val="0"/>
              </a:spcAft>
              <a:buSzPts val="1300"/>
              <a:buChar char="-"/>
            </a:pPr>
            <a:r>
              <a:rPr lang="en" sz="1300"/>
              <a:t>Weight Clustering</a:t>
            </a:r>
            <a:endParaRPr sz="1300"/>
          </a:p>
          <a:p>
            <a:pPr indent="-311150" lvl="1" marL="914400" rtl="0" algn="l">
              <a:lnSpc>
                <a:spcPct val="105000"/>
              </a:lnSpc>
              <a:spcBef>
                <a:spcPts val="0"/>
              </a:spcBef>
              <a:spcAft>
                <a:spcPts val="0"/>
              </a:spcAft>
              <a:buSzPts val="1300"/>
              <a:buChar char="-"/>
            </a:pPr>
            <a:r>
              <a:rPr lang="en" sz="1300"/>
              <a:t>Weight Pruning</a:t>
            </a:r>
            <a:endParaRPr sz="1300"/>
          </a:p>
          <a:p>
            <a:pPr indent="0" lvl="0" marL="0" rtl="0" algn="l">
              <a:lnSpc>
                <a:spcPct val="105000"/>
              </a:lnSpc>
              <a:spcBef>
                <a:spcPts val="1200"/>
              </a:spcBef>
              <a:spcAft>
                <a:spcPts val="1200"/>
              </a:spcAft>
              <a:buNone/>
            </a:pPr>
            <a:r>
              <a:t/>
            </a:r>
            <a:endParaRPr sz="1500"/>
          </a:p>
        </p:txBody>
      </p:sp>
      <p:sp>
        <p:nvSpPr>
          <p:cNvPr id="277" name="Google Shape;277;p35"/>
          <p:cNvSpPr txBox="1"/>
          <p:nvPr>
            <p:ph type="title"/>
          </p:nvPr>
        </p:nvSpPr>
        <p:spPr>
          <a:xfrm>
            <a:off x="1177950" y="452000"/>
            <a:ext cx="7654500" cy="59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Modelling Experiments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Metrics</a:t>
            </a:r>
            <a:endParaRPr/>
          </a:p>
        </p:txBody>
      </p:sp>
      <p:sp>
        <p:nvSpPr>
          <p:cNvPr id="283" name="Google Shape;283;p36"/>
          <p:cNvSpPr txBox="1"/>
          <p:nvPr>
            <p:ph idx="1" type="body"/>
          </p:nvPr>
        </p:nvSpPr>
        <p:spPr>
          <a:xfrm>
            <a:off x="1297500" y="1030925"/>
            <a:ext cx="7038900" cy="352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Size metrics:</a:t>
            </a:r>
            <a:endParaRPr sz="1700"/>
          </a:p>
          <a:p>
            <a:pPr indent="-330200" lvl="0" marL="457200" rtl="0" algn="l">
              <a:spcBef>
                <a:spcPts val="1200"/>
              </a:spcBef>
              <a:spcAft>
                <a:spcPts val="0"/>
              </a:spcAft>
              <a:buSzPts val="1600"/>
              <a:buChar char="●"/>
            </a:pPr>
            <a:r>
              <a:rPr lang="en" sz="1600"/>
              <a:t>.tflite File Size</a:t>
            </a:r>
            <a:endParaRPr sz="1600"/>
          </a:p>
          <a:p>
            <a:pPr indent="-330200" lvl="1" marL="914400" rtl="0" algn="l">
              <a:spcBef>
                <a:spcPts val="0"/>
              </a:spcBef>
              <a:spcAft>
                <a:spcPts val="0"/>
              </a:spcAft>
              <a:buSzPts val="1600"/>
              <a:buChar char="○"/>
            </a:pPr>
            <a:r>
              <a:rPr lang="en" sz="1600"/>
              <a:t>Non-Data Buffer Size: Operations and architectural characteristics</a:t>
            </a:r>
            <a:endParaRPr sz="1600"/>
          </a:p>
          <a:p>
            <a:pPr indent="-330200" lvl="1" marL="914400" rtl="0" algn="l">
              <a:spcBef>
                <a:spcPts val="0"/>
              </a:spcBef>
              <a:spcAft>
                <a:spcPts val="0"/>
              </a:spcAft>
              <a:buSzPts val="1600"/>
              <a:buChar char="○"/>
            </a:pPr>
            <a:r>
              <a:rPr lang="en" sz="1600"/>
              <a:t>Total Data Buffer Size: Parameter values</a:t>
            </a:r>
            <a:endParaRPr sz="1600"/>
          </a:p>
          <a:p>
            <a:pPr indent="-330200" lvl="0" marL="457200" rtl="0" algn="l">
              <a:spcBef>
                <a:spcPts val="0"/>
              </a:spcBef>
              <a:spcAft>
                <a:spcPts val="0"/>
              </a:spcAft>
              <a:buSzPts val="1600"/>
              <a:buChar char="●"/>
            </a:pPr>
            <a:r>
              <a:rPr lang="en" sz="1600"/>
              <a:t>C Array File Size</a:t>
            </a:r>
            <a:endParaRPr sz="1600"/>
          </a:p>
          <a:p>
            <a:pPr indent="-330200" lvl="1" marL="914400" rtl="0" algn="l">
              <a:spcBef>
                <a:spcPts val="0"/>
              </a:spcBef>
              <a:spcAft>
                <a:spcPts val="0"/>
              </a:spcAft>
              <a:buSzPts val="1600"/>
              <a:buChar char="○"/>
            </a:pPr>
            <a:r>
              <a:rPr lang="en" sz="1600"/>
              <a:t>Size of .h file loaded to device for inference</a:t>
            </a:r>
            <a:endParaRPr sz="1600"/>
          </a:p>
          <a:p>
            <a:pPr indent="-330200" lvl="1" marL="914400" rtl="0" algn="l">
              <a:spcBef>
                <a:spcPts val="0"/>
              </a:spcBef>
              <a:spcAft>
                <a:spcPts val="0"/>
              </a:spcAft>
              <a:buSzPts val="1600"/>
              <a:buChar char="○"/>
            </a:pPr>
            <a:r>
              <a:rPr lang="en" sz="1600"/>
              <a:t>Significantly larger than associated .tflite due to decompression</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Metrics</a:t>
            </a:r>
            <a:endParaRPr/>
          </a:p>
        </p:txBody>
      </p:sp>
      <p:sp>
        <p:nvSpPr>
          <p:cNvPr id="289" name="Google Shape;289;p37"/>
          <p:cNvSpPr txBox="1"/>
          <p:nvPr>
            <p:ph idx="1" type="body"/>
          </p:nvPr>
        </p:nvSpPr>
        <p:spPr>
          <a:xfrm>
            <a:off x="1297500" y="1030925"/>
            <a:ext cx="7038900" cy="3522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t>Classification Performance:</a:t>
            </a:r>
            <a:endParaRPr sz="1700"/>
          </a:p>
          <a:p>
            <a:pPr indent="-329263" lvl="0" marL="457200" rtl="0" algn="l">
              <a:spcBef>
                <a:spcPts val="1200"/>
              </a:spcBef>
              <a:spcAft>
                <a:spcPts val="0"/>
              </a:spcAft>
              <a:buSzPts val="1585"/>
              <a:buChar char="●"/>
            </a:pPr>
            <a:r>
              <a:rPr lang="en" sz="1585"/>
              <a:t>Pointwise threshold classification</a:t>
            </a:r>
            <a:endParaRPr sz="1585"/>
          </a:p>
          <a:p>
            <a:pPr indent="-329263" lvl="1" marL="914400" rtl="0" algn="l">
              <a:spcBef>
                <a:spcPts val="0"/>
              </a:spcBef>
              <a:spcAft>
                <a:spcPts val="0"/>
              </a:spcAft>
              <a:buSzPts val="1585"/>
              <a:buChar char="○"/>
            </a:pPr>
            <a:r>
              <a:rPr lang="en" sz="1585"/>
              <a:t>Conducted using a loss threshold of one standard deviation above the mean of the training loss distribution.</a:t>
            </a:r>
            <a:endParaRPr sz="1600"/>
          </a:p>
          <a:p>
            <a:pPr indent="-330200" lvl="0" marL="457200" rtl="0" algn="l">
              <a:spcBef>
                <a:spcPts val="0"/>
              </a:spcBef>
              <a:spcAft>
                <a:spcPts val="0"/>
              </a:spcAft>
              <a:buSzPts val="1600"/>
              <a:buChar char="●"/>
            </a:pPr>
            <a:r>
              <a:rPr lang="en" sz="1600"/>
              <a:t>Batch voting </a:t>
            </a:r>
            <a:endParaRPr sz="1600"/>
          </a:p>
          <a:p>
            <a:pPr indent="-330200" lvl="1" marL="914400" rtl="0" algn="l">
              <a:spcBef>
                <a:spcPts val="0"/>
              </a:spcBef>
              <a:spcAft>
                <a:spcPts val="0"/>
              </a:spcAft>
              <a:buSzPts val="1600"/>
              <a:buChar char="○"/>
            </a:pPr>
            <a:r>
              <a:rPr lang="en" sz="1600"/>
              <a:t>Batches of size 15</a:t>
            </a:r>
            <a:endParaRPr sz="1600"/>
          </a:p>
          <a:p>
            <a:pPr indent="-330200" lvl="1" marL="914400" rtl="0" algn="l">
              <a:spcBef>
                <a:spcPts val="0"/>
              </a:spcBef>
              <a:spcAft>
                <a:spcPts val="0"/>
              </a:spcAft>
              <a:buSzPts val="1600"/>
              <a:buChar char="○"/>
            </a:pPr>
            <a:r>
              <a:rPr lang="en" sz="1600"/>
              <a:t>Conducted with a threshold of one standard deviation above the mean of training batch vote mean.</a:t>
            </a:r>
            <a:endParaRPr sz="1600"/>
          </a:p>
          <a:p>
            <a:pPr indent="-330200" lvl="0" marL="457200" rtl="0" algn="l">
              <a:spcBef>
                <a:spcPts val="0"/>
              </a:spcBef>
              <a:spcAft>
                <a:spcPts val="0"/>
              </a:spcAft>
              <a:buSzPts val="1600"/>
              <a:buChar char="●"/>
            </a:pPr>
            <a:r>
              <a:rPr lang="en" sz="1600"/>
              <a:t>Below are the chosen metrics:</a:t>
            </a:r>
            <a:endParaRPr sz="1600"/>
          </a:p>
          <a:p>
            <a:pPr indent="-330200" lvl="0" marL="914400" rtl="0" algn="l">
              <a:spcBef>
                <a:spcPts val="0"/>
              </a:spcBef>
              <a:spcAft>
                <a:spcPts val="0"/>
              </a:spcAft>
              <a:buSzPts val="1600"/>
              <a:buAutoNum type="arabicPeriod"/>
            </a:pPr>
            <a:r>
              <a:rPr lang="en" sz="1600"/>
              <a:t>Accuracy</a:t>
            </a:r>
            <a:endParaRPr sz="1600"/>
          </a:p>
          <a:p>
            <a:pPr indent="-330200" lvl="0" marL="914400" rtl="0" algn="l">
              <a:spcBef>
                <a:spcPts val="0"/>
              </a:spcBef>
              <a:spcAft>
                <a:spcPts val="0"/>
              </a:spcAft>
              <a:buSzPts val="1600"/>
              <a:buAutoNum type="arabicPeriod"/>
            </a:pPr>
            <a:r>
              <a:rPr lang="en" sz="1600"/>
              <a:t>Precision</a:t>
            </a:r>
            <a:endParaRPr sz="1600"/>
          </a:p>
          <a:p>
            <a:pPr indent="-330200" lvl="0" marL="914400" rtl="0" algn="l">
              <a:spcBef>
                <a:spcPts val="0"/>
              </a:spcBef>
              <a:spcAft>
                <a:spcPts val="0"/>
              </a:spcAft>
              <a:buSzPts val="1600"/>
              <a:buAutoNum type="arabicPeriod"/>
            </a:pPr>
            <a:r>
              <a:rPr lang="en" sz="1600"/>
              <a:t>Recall</a:t>
            </a:r>
            <a:endParaRPr sz="1600"/>
          </a:p>
          <a:p>
            <a:pPr indent="-330200" lvl="0" marL="914400" rtl="0" algn="l">
              <a:spcBef>
                <a:spcPts val="0"/>
              </a:spcBef>
              <a:spcAft>
                <a:spcPts val="0"/>
              </a:spcAft>
              <a:buSzPts val="1600"/>
              <a:buAutoNum type="arabicPeriod"/>
            </a:pPr>
            <a:r>
              <a:rPr lang="en" sz="1600"/>
              <a:t>F1-Score</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1088575" y="665725"/>
            <a:ext cx="7871100" cy="54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Accuracy Metrics (Pointwise and Batch Voting)</a:t>
            </a:r>
            <a:endParaRPr/>
          </a:p>
        </p:txBody>
      </p:sp>
      <p:graphicFrame>
        <p:nvGraphicFramePr>
          <p:cNvPr id="295" name="Google Shape;295;p38"/>
          <p:cNvGraphicFramePr/>
          <p:nvPr/>
        </p:nvGraphicFramePr>
        <p:xfrm>
          <a:off x="4697063" y="1798925"/>
          <a:ext cx="3000000" cy="3000000"/>
        </p:xfrm>
        <a:graphic>
          <a:graphicData uri="http://schemas.openxmlformats.org/drawingml/2006/table">
            <a:tbl>
              <a:tblPr>
                <a:noFill/>
                <a:tableStyleId>{45D7EF50-AF3B-41CC-AD5B-73841BCF1DF0}</a:tableStyleId>
              </a:tblPr>
              <a:tblGrid>
                <a:gridCol w="671675"/>
                <a:gridCol w="728200"/>
                <a:gridCol w="615150"/>
                <a:gridCol w="671675"/>
                <a:gridCol w="671675"/>
                <a:gridCol w="671675"/>
              </a:tblGrid>
              <a:tr h="521325">
                <a:tc>
                  <a:txBody>
                    <a:bodyPr/>
                    <a:lstStyle/>
                    <a:p>
                      <a:pPr indent="0" lvl="0" marL="0" rtl="0" algn="l">
                        <a:lnSpc>
                          <a:spcPct val="115000"/>
                        </a:lnSpc>
                        <a:spcBef>
                          <a:spcPts val="0"/>
                        </a:spcBef>
                        <a:spcAft>
                          <a:spcPts val="0"/>
                        </a:spcAft>
                        <a:buNone/>
                      </a:pPr>
                      <a:r>
                        <a:rPr lang="en" sz="700"/>
                        <a:t>Conversion Method</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700"/>
                        <a:t>MAE Training Loss (Reconstruction Error)</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700"/>
                        <a:t>Accuracy</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700"/>
                        <a:t>Precision </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700"/>
                        <a:t>Recall </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700"/>
                        <a:t>F1-Score </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593850">
                <a:tc>
                  <a:txBody>
                    <a:bodyPr/>
                    <a:lstStyle/>
                    <a:p>
                      <a:pPr indent="0" lvl="0" marL="0" rtl="0" algn="l">
                        <a:lnSpc>
                          <a:spcPct val="115000"/>
                        </a:lnSpc>
                        <a:spcBef>
                          <a:spcPts val="0"/>
                        </a:spcBef>
                        <a:spcAft>
                          <a:spcPts val="0"/>
                        </a:spcAft>
                        <a:buNone/>
                      </a:pPr>
                      <a:r>
                        <a:rPr lang="en" sz="700"/>
                        <a:t>From Saved Model with Concrete Function Input Signature</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700"/>
                        <a:t>0.0140305</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700"/>
                        <a:t>0.5800000</a:t>
                      </a:r>
                      <a:endParaRPr sz="700"/>
                    </a:p>
                  </a:txBody>
                  <a:tcPr marT="19050" marB="19050" marR="28575" marL="28575" anchor="b">
                    <a:lnL cap="flat" cmpd="sng" w="9525">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700"/>
                        <a:t>0.7303030</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700"/>
                        <a:t>0.3351878</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700"/>
                        <a:t>0.4594852</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258200">
                <a:tc>
                  <a:txBody>
                    <a:bodyPr/>
                    <a:lstStyle/>
                    <a:p>
                      <a:pPr indent="0" lvl="0" marL="0" rtl="0" algn="l">
                        <a:lnSpc>
                          <a:spcPct val="115000"/>
                        </a:lnSpc>
                        <a:spcBef>
                          <a:spcPts val="0"/>
                        </a:spcBef>
                        <a:spcAft>
                          <a:spcPts val="0"/>
                        </a:spcAft>
                        <a:buNone/>
                      </a:pPr>
                      <a:r>
                        <a:rPr lang="en" sz="700"/>
                        <a:t>From Keras Model</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700"/>
                        <a:t>0.0140305</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700"/>
                        <a:t>0.5800000</a:t>
                      </a:r>
                      <a:endParaRPr sz="700"/>
                    </a:p>
                  </a:txBody>
                  <a:tcPr marT="19050" marB="19050" marR="28575" marL="28575" anchor="b">
                    <a:lnL cap="flat" cmpd="sng" w="9525">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700"/>
                        <a:t>0.7303030</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700"/>
                        <a:t>0.3351878</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700"/>
                        <a:t>0.4594852</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bl>
          </a:graphicData>
        </a:graphic>
      </p:graphicFrame>
      <p:graphicFrame>
        <p:nvGraphicFramePr>
          <p:cNvPr id="296" name="Google Shape;296;p38"/>
          <p:cNvGraphicFramePr/>
          <p:nvPr/>
        </p:nvGraphicFramePr>
        <p:xfrm>
          <a:off x="4755638" y="3438150"/>
          <a:ext cx="3000000" cy="3000000"/>
        </p:xfrm>
        <a:graphic>
          <a:graphicData uri="http://schemas.openxmlformats.org/drawingml/2006/table">
            <a:tbl>
              <a:tblPr>
                <a:noFill/>
                <a:tableStyleId>{45D7EF50-AF3B-41CC-AD5B-73841BCF1DF0}</a:tableStyleId>
              </a:tblPr>
              <a:tblGrid>
                <a:gridCol w="782575"/>
                <a:gridCol w="782575"/>
                <a:gridCol w="782575"/>
                <a:gridCol w="782575"/>
                <a:gridCol w="782575"/>
              </a:tblGrid>
              <a:tr h="530325">
                <a:tc>
                  <a:txBody>
                    <a:bodyPr/>
                    <a:lstStyle/>
                    <a:p>
                      <a:pPr indent="0" lvl="0" marL="0" rtl="0" algn="l">
                        <a:lnSpc>
                          <a:spcPct val="115000"/>
                        </a:lnSpc>
                        <a:spcBef>
                          <a:spcPts val="0"/>
                        </a:spcBef>
                        <a:spcAft>
                          <a:spcPts val="0"/>
                        </a:spcAft>
                        <a:buNone/>
                      </a:pPr>
                      <a:r>
                        <a:rPr lang="en" sz="700"/>
                        <a:t>Conversion Method</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700"/>
                        <a:t>Accuracy with Voting</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700"/>
                        <a:t>Precision with Voting</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700"/>
                        <a:t>Recall with Voting</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700"/>
                        <a:t>F1-Score with Voting</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571000">
                <a:tc>
                  <a:txBody>
                    <a:bodyPr/>
                    <a:lstStyle/>
                    <a:p>
                      <a:pPr indent="0" lvl="0" marL="0" rtl="0" algn="l">
                        <a:lnSpc>
                          <a:spcPct val="115000"/>
                        </a:lnSpc>
                        <a:spcBef>
                          <a:spcPts val="0"/>
                        </a:spcBef>
                        <a:spcAft>
                          <a:spcPts val="0"/>
                        </a:spcAft>
                        <a:buNone/>
                      </a:pPr>
                      <a:r>
                        <a:rPr lang="en" sz="700"/>
                        <a:t>From Saved Model with Concrete Function Input Signature</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700"/>
                        <a:t>0.8214815</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700"/>
                        <a:t>0.8064103</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700"/>
                        <a:t>0.8748261</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700"/>
                        <a:t>0.8392262</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248275">
                <a:tc>
                  <a:txBody>
                    <a:bodyPr/>
                    <a:lstStyle/>
                    <a:p>
                      <a:pPr indent="0" lvl="0" marL="0" rtl="0" algn="l">
                        <a:lnSpc>
                          <a:spcPct val="115000"/>
                        </a:lnSpc>
                        <a:spcBef>
                          <a:spcPts val="0"/>
                        </a:spcBef>
                        <a:spcAft>
                          <a:spcPts val="0"/>
                        </a:spcAft>
                        <a:buNone/>
                      </a:pPr>
                      <a:r>
                        <a:rPr lang="en" sz="700"/>
                        <a:t>From Keras Model</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700"/>
                        <a:t>0.8214815</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700"/>
                        <a:t>0.8064103</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700"/>
                        <a:t>0.8748261</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700"/>
                        <a:t>0.8392262</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bl>
          </a:graphicData>
        </a:graphic>
      </p:graphicFrame>
      <p:sp>
        <p:nvSpPr>
          <p:cNvPr id="297" name="Google Shape;297;p38"/>
          <p:cNvSpPr txBox="1"/>
          <p:nvPr/>
        </p:nvSpPr>
        <p:spPr>
          <a:xfrm>
            <a:off x="5499338" y="1383600"/>
            <a:ext cx="242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Model with Weight Pruning</a:t>
            </a:r>
            <a:endParaRPr>
              <a:solidFill>
                <a:schemeClr val="lt1"/>
              </a:solidFill>
              <a:latin typeface="Lato"/>
              <a:ea typeface="Lato"/>
              <a:cs typeface="Lato"/>
              <a:sym typeface="Lato"/>
            </a:endParaRPr>
          </a:p>
        </p:txBody>
      </p:sp>
      <p:sp>
        <p:nvSpPr>
          <p:cNvPr id="298" name="Google Shape;298;p38"/>
          <p:cNvSpPr txBox="1"/>
          <p:nvPr/>
        </p:nvSpPr>
        <p:spPr>
          <a:xfrm>
            <a:off x="716288" y="1383600"/>
            <a:ext cx="306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Baseline </a:t>
            </a:r>
            <a:r>
              <a:rPr lang="en">
                <a:solidFill>
                  <a:schemeClr val="lt1"/>
                </a:solidFill>
                <a:latin typeface="Lato"/>
                <a:ea typeface="Lato"/>
                <a:cs typeface="Lato"/>
                <a:sym typeface="Lato"/>
              </a:rPr>
              <a:t>Seq2Seq ANN Autoencoder</a:t>
            </a:r>
            <a:endParaRPr>
              <a:solidFill>
                <a:schemeClr val="lt1"/>
              </a:solidFill>
              <a:latin typeface="Lato"/>
              <a:ea typeface="Lato"/>
              <a:cs typeface="Lato"/>
              <a:sym typeface="Lato"/>
            </a:endParaRPr>
          </a:p>
        </p:txBody>
      </p:sp>
      <p:graphicFrame>
        <p:nvGraphicFramePr>
          <p:cNvPr id="299" name="Google Shape;299;p38"/>
          <p:cNvGraphicFramePr/>
          <p:nvPr/>
        </p:nvGraphicFramePr>
        <p:xfrm>
          <a:off x="416888" y="1798913"/>
          <a:ext cx="3000000" cy="3000000"/>
        </p:xfrm>
        <a:graphic>
          <a:graphicData uri="http://schemas.openxmlformats.org/drawingml/2006/table">
            <a:tbl>
              <a:tblPr>
                <a:noFill/>
                <a:tableStyleId>{45D7EF50-AF3B-41CC-AD5B-73841BCF1DF0}</a:tableStyleId>
              </a:tblPr>
              <a:tblGrid>
                <a:gridCol w="671675"/>
                <a:gridCol w="740750"/>
                <a:gridCol w="602600"/>
                <a:gridCol w="671675"/>
                <a:gridCol w="671675"/>
                <a:gridCol w="671675"/>
              </a:tblGrid>
              <a:tr h="521325">
                <a:tc>
                  <a:txBody>
                    <a:bodyPr/>
                    <a:lstStyle/>
                    <a:p>
                      <a:pPr indent="0" lvl="0" marL="0" rtl="0" algn="l">
                        <a:lnSpc>
                          <a:spcPct val="115000"/>
                        </a:lnSpc>
                        <a:spcBef>
                          <a:spcPts val="0"/>
                        </a:spcBef>
                        <a:spcAft>
                          <a:spcPts val="0"/>
                        </a:spcAft>
                        <a:buNone/>
                      </a:pPr>
                      <a:r>
                        <a:rPr lang="en" sz="700"/>
                        <a:t>Conversion Method</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700"/>
                        <a:t>MAE Training Loss (Reconstruction Error)</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700"/>
                        <a:t>Accuracy</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700"/>
                        <a:t>Precision </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700"/>
                        <a:t>Recall </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700"/>
                        <a:t>F1-Score </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593850">
                <a:tc>
                  <a:txBody>
                    <a:bodyPr/>
                    <a:lstStyle/>
                    <a:p>
                      <a:pPr indent="0" lvl="0" marL="0" rtl="0" algn="l">
                        <a:lnSpc>
                          <a:spcPct val="115000"/>
                        </a:lnSpc>
                        <a:spcBef>
                          <a:spcPts val="0"/>
                        </a:spcBef>
                        <a:spcAft>
                          <a:spcPts val="0"/>
                        </a:spcAft>
                        <a:buNone/>
                      </a:pPr>
                      <a:r>
                        <a:rPr lang="en" sz="700"/>
                        <a:t>From Saved Model with Concrete Function Input Signature</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700"/>
                        <a:t>0.0029247</a:t>
                      </a:r>
                      <a:endParaRPr sz="7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700"/>
                        <a:t>0.5600000</a:t>
                      </a:r>
                      <a:endParaRPr sz="7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700"/>
                        <a:t>0.7802691</a:t>
                      </a:r>
                      <a:endParaRPr sz="7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700"/>
                        <a:t>0.2420028</a:t>
                      </a:r>
                      <a:endParaRPr sz="7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700"/>
                        <a:t>0.3694268</a:t>
                      </a:r>
                      <a:endParaRPr sz="7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258200">
                <a:tc>
                  <a:txBody>
                    <a:bodyPr/>
                    <a:lstStyle/>
                    <a:p>
                      <a:pPr indent="0" lvl="0" marL="0" rtl="0" algn="l">
                        <a:lnSpc>
                          <a:spcPct val="115000"/>
                        </a:lnSpc>
                        <a:spcBef>
                          <a:spcPts val="0"/>
                        </a:spcBef>
                        <a:spcAft>
                          <a:spcPts val="0"/>
                        </a:spcAft>
                        <a:buNone/>
                      </a:pPr>
                      <a:r>
                        <a:rPr lang="en" sz="700"/>
                        <a:t>From Keras Model</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700"/>
                        <a:t>0.0029247</a:t>
                      </a:r>
                      <a:endParaRPr sz="700"/>
                    </a:p>
                  </a:txBody>
                  <a:tcPr marT="25400" marB="25400" marR="25400" marL="25400" anchor="b">
                    <a:lnL cap="flat" cmpd="sng" w="9525">
                      <a:solidFill>
                        <a:srgbClr val="00000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700"/>
                        <a:t>0.5600000</a:t>
                      </a:r>
                      <a:endParaRPr sz="700"/>
                    </a:p>
                  </a:txBody>
                  <a:tcPr marT="25400" marB="25400" marR="25400" marL="25400" anchor="b">
                    <a:lnL cap="flat" cmpd="sng" w="9525">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700"/>
                        <a:t>0.7802691</a:t>
                      </a:r>
                      <a:endParaRPr sz="7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700"/>
                        <a:t>0.2420028</a:t>
                      </a:r>
                      <a:endParaRPr sz="7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700"/>
                        <a:t>0.3694268</a:t>
                      </a:r>
                      <a:endParaRPr sz="7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bl>
          </a:graphicData>
        </a:graphic>
      </p:graphicFrame>
      <p:graphicFrame>
        <p:nvGraphicFramePr>
          <p:cNvPr id="300" name="Google Shape;300;p38"/>
          <p:cNvGraphicFramePr/>
          <p:nvPr/>
        </p:nvGraphicFramePr>
        <p:xfrm>
          <a:off x="475475" y="3438150"/>
          <a:ext cx="3000000" cy="3000000"/>
        </p:xfrm>
        <a:graphic>
          <a:graphicData uri="http://schemas.openxmlformats.org/drawingml/2006/table">
            <a:tbl>
              <a:tblPr>
                <a:noFill/>
                <a:tableStyleId>{45D7EF50-AF3B-41CC-AD5B-73841BCF1DF0}</a:tableStyleId>
              </a:tblPr>
              <a:tblGrid>
                <a:gridCol w="782575"/>
                <a:gridCol w="782575"/>
                <a:gridCol w="782575"/>
                <a:gridCol w="782575"/>
                <a:gridCol w="782575"/>
              </a:tblGrid>
              <a:tr h="530325">
                <a:tc>
                  <a:txBody>
                    <a:bodyPr/>
                    <a:lstStyle/>
                    <a:p>
                      <a:pPr indent="0" lvl="0" marL="0" rtl="0" algn="l">
                        <a:lnSpc>
                          <a:spcPct val="115000"/>
                        </a:lnSpc>
                        <a:spcBef>
                          <a:spcPts val="0"/>
                        </a:spcBef>
                        <a:spcAft>
                          <a:spcPts val="0"/>
                        </a:spcAft>
                        <a:buNone/>
                      </a:pPr>
                      <a:r>
                        <a:rPr lang="en" sz="700"/>
                        <a:t>Conversion Method</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700"/>
                        <a:t>Accuracy with Voting</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700"/>
                        <a:t>Precision with Voting</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700"/>
                        <a:t>Recall with Voting</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700"/>
                        <a:t>F1-Score with Voting</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571000">
                <a:tc>
                  <a:txBody>
                    <a:bodyPr/>
                    <a:lstStyle/>
                    <a:p>
                      <a:pPr indent="0" lvl="0" marL="0" rtl="0" algn="l">
                        <a:lnSpc>
                          <a:spcPct val="115000"/>
                        </a:lnSpc>
                        <a:spcBef>
                          <a:spcPts val="0"/>
                        </a:spcBef>
                        <a:spcAft>
                          <a:spcPts val="0"/>
                        </a:spcAft>
                        <a:buNone/>
                      </a:pPr>
                      <a:r>
                        <a:rPr lang="en" sz="700"/>
                        <a:t>From Saved Model with Concrete Function Input Signature</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700"/>
                        <a:t>0.8103704</a:t>
                      </a:r>
                      <a:endParaRPr sz="7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700"/>
                        <a:t>0.8764228</a:t>
                      </a:r>
                      <a:endParaRPr sz="7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700"/>
                        <a:t>0.7496523</a:t>
                      </a:r>
                      <a:endParaRPr sz="7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700"/>
                        <a:t>0.8080960</a:t>
                      </a:r>
                      <a:endParaRPr sz="7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248275">
                <a:tc>
                  <a:txBody>
                    <a:bodyPr/>
                    <a:lstStyle/>
                    <a:p>
                      <a:pPr indent="0" lvl="0" marL="0" rtl="0" algn="l">
                        <a:lnSpc>
                          <a:spcPct val="115000"/>
                        </a:lnSpc>
                        <a:spcBef>
                          <a:spcPts val="0"/>
                        </a:spcBef>
                        <a:spcAft>
                          <a:spcPts val="0"/>
                        </a:spcAft>
                        <a:buNone/>
                      </a:pPr>
                      <a:r>
                        <a:rPr lang="en" sz="700"/>
                        <a:t>From Keras Model</a:t>
                      </a:r>
                      <a:endParaRPr sz="7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700"/>
                        <a:t>0.8103704</a:t>
                      </a:r>
                      <a:endParaRPr sz="7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700"/>
                        <a:t>0.8764228</a:t>
                      </a:r>
                      <a:endParaRPr sz="7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700"/>
                        <a:t>0.7496523</a:t>
                      </a:r>
                      <a:endParaRPr sz="7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700"/>
                        <a:t>0.8080960</a:t>
                      </a:r>
                      <a:endParaRPr sz="7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9"/>
          <p:cNvSpPr txBox="1"/>
          <p:nvPr>
            <p:ph type="title"/>
          </p:nvPr>
        </p:nvSpPr>
        <p:spPr>
          <a:xfrm>
            <a:off x="1297500" y="548000"/>
            <a:ext cx="7038900" cy="54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Size</a:t>
            </a:r>
            <a:r>
              <a:rPr lang="en"/>
              <a:t> Metrics</a:t>
            </a:r>
            <a:endParaRPr/>
          </a:p>
        </p:txBody>
      </p:sp>
      <p:graphicFrame>
        <p:nvGraphicFramePr>
          <p:cNvPr id="306" name="Google Shape;306;p39"/>
          <p:cNvGraphicFramePr/>
          <p:nvPr/>
        </p:nvGraphicFramePr>
        <p:xfrm>
          <a:off x="4571988" y="2280325"/>
          <a:ext cx="3000000" cy="3000000"/>
        </p:xfrm>
        <a:graphic>
          <a:graphicData uri="http://schemas.openxmlformats.org/drawingml/2006/table">
            <a:tbl>
              <a:tblPr>
                <a:noFill/>
                <a:tableStyleId>{45D7EF50-AF3B-41CC-AD5B-73841BCF1DF0}</a:tableStyleId>
              </a:tblPr>
              <a:tblGrid>
                <a:gridCol w="762000"/>
                <a:gridCol w="762000"/>
                <a:gridCol w="762000"/>
                <a:gridCol w="762000"/>
                <a:gridCol w="762000"/>
              </a:tblGrid>
              <a:tr h="616575">
                <a:tc>
                  <a:txBody>
                    <a:bodyPr/>
                    <a:lstStyle/>
                    <a:p>
                      <a:pPr indent="0" lvl="0" marL="0" rtl="0" algn="l">
                        <a:lnSpc>
                          <a:spcPct val="115000"/>
                        </a:lnSpc>
                        <a:spcBef>
                          <a:spcPts val="0"/>
                        </a:spcBef>
                        <a:spcAft>
                          <a:spcPts val="0"/>
                        </a:spcAft>
                        <a:buNone/>
                      </a:pPr>
                      <a:r>
                        <a:rPr lang="en" sz="800"/>
                        <a:t>Conversion Method</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800"/>
                        <a:t>TFLite Model Size (Bytes)</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800"/>
                        <a:t>TFLite Model Non-Data Buffer Size (Bytes)</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800"/>
                        <a:t>TFLite Model Total Data Buffer Size (Bytes)</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800"/>
                        <a:t>C Array File Size</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80100">
                <a:tc>
                  <a:txBody>
                    <a:bodyPr/>
                    <a:lstStyle/>
                    <a:p>
                      <a:pPr indent="0" lvl="0" marL="0" rtl="0" algn="l">
                        <a:lnSpc>
                          <a:spcPct val="115000"/>
                        </a:lnSpc>
                        <a:spcBef>
                          <a:spcPts val="0"/>
                        </a:spcBef>
                        <a:spcAft>
                          <a:spcPts val="0"/>
                        </a:spcAft>
                        <a:buNone/>
                      </a:pPr>
                      <a:r>
                        <a:rPr lang="en" sz="800"/>
                        <a:t>From Saved Model with Concrete Function Input Signature</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800"/>
                        <a:t>5,352</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800"/>
                        <a:t>2,136</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800"/>
                        <a:t>3,216</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800"/>
                        <a:t>33,160</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180100">
                <a:tc>
                  <a:txBody>
                    <a:bodyPr/>
                    <a:lstStyle/>
                    <a:p>
                      <a:pPr indent="0" lvl="0" marL="0" rtl="0" algn="l">
                        <a:lnSpc>
                          <a:spcPct val="115000"/>
                        </a:lnSpc>
                        <a:spcBef>
                          <a:spcPts val="0"/>
                        </a:spcBef>
                        <a:spcAft>
                          <a:spcPts val="0"/>
                        </a:spcAft>
                        <a:buNone/>
                      </a:pPr>
                      <a:r>
                        <a:rPr lang="en" sz="800"/>
                        <a:t>From Keras Model</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800"/>
                        <a:t>12,308</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800"/>
                        <a:t>9,064</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800"/>
                        <a:t>3,244</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800"/>
                        <a:t>76,080</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bl>
          </a:graphicData>
        </a:graphic>
      </p:graphicFrame>
      <p:sp>
        <p:nvSpPr>
          <p:cNvPr id="307" name="Google Shape;307;p39"/>
          <p:cNvSpPr txBox="1"/>
          <p:nvPr/>
        </p:nvSpPr>
        <p:spPr>
          <a:xfrm>
            <a:off x="5300400" y="1703500"/>
            <a:ext cx="235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Model with Weight Pruning</a:t>
            </a:r>
            <a:endParaRPr>
              <a:solidFill>
                <a:schemeClr val="lt1"/>
              </a:solidFill>
              <a:latin typeface="Lato"/>
              <a:ea typeface="Lato"/>
              <a:cs typeface="Lato"/>
              <a:sym typeface="Lato"/>
            </a:endParaRPr>
          </a:p>
        </p:txBody>
      </p:sp>
      <p:graphicFrame>
        <p:nvGraphicFramePr>
          <p:cNvPr id="308" name="Google Shape;308;p39"/>
          <p:cNvGraphicFramePr/>
          <p:nvPr/>
        </p:nvGraphicFramePr>
        <p:xfrm>
          <a:off x="478963" y="2280325"/>
          <a:ext cx="3000000" cy="3000000"/>
        </p:xfrm>
        <a:graphic>
          <a:graphicData uri="http://schemas.openxmlformats.org/drawingml/2006/table">
            <a:tbl>
              <a:tblPr>
                <a:noFill/>
                <a:tableStyleId>{45D7EF50-AF3B-41CC-AD5B-73841BCF1DF0}</a:tableStyleId>
              </a:tblPr>
              <a:tblGrid>
                <a:gridCol w="762000"/>
                <a:gridCol w="762000"/>
                <a:gridCol w="762000"/>
                <a:gridCol w="762000"/>
                <a:gridCol w="762000"/>
              </a:tblGrid>
              <a:tr h="616575">
                <a:tc>
                  <a:txBody>
                    <a:bodyPr/>
                    <a:lstStyle/>
                    <a:p>
                      <a:pPr indent="0" lvl="0" marL="0" rtl="0" algn="l">
                        <a:lnSpc>
                          <a:spcPct val="115000"/>
                        </a:lnSpc>
                        <a:spcBef>
                          <a:spcPts val="0"/>
                        </a:spcBef>
                        <a:spcAft>
                          <a:spcPts val="0"/>
                        </a:spcAft>
                        <a:buNone/>
                      </a:pPr>
                      <a:r>
                        <a:rPr lang="en" sz="800"/>
                        <a:t>Conversion Method</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800"/>
                        <a:t>TFLite Model Size (Bytes)</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800"/>
                        <a:t>TFLite Model Non-Data Buffer Size (Bytes)</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800"/>
                        <a:t>TFLite Model Total Data Buffer Size (Bytes)</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800"/>
                        <a:t>C Array File Size</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80100">
                <a:tc>
                  <a:txBody>
                    <a:bodyPr/>
                    <a:lstStyle/>
                    <a:p>
                      <a:pPr indent="0" lvl="0" marL="0" rtl="0" algn="l">
                        <a:lnSpc>
                          <a:spcPct val="115000"/>
                        </a:lnSpc>
                        <a:spcBef>
                          <a:spcPts val="0"/>
                        </a:spcBef>
                        <a:spcAft>
                          <a:spcPts val="0"/>
                        </a:spcAft>
                        <a:buNone/>
                      </a:pPr>
                      <a:r>
                        <a:rPr lang="en" sz="800"/>
                        <a:t>From Saved Model with Concrete Function Input Signature</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800"/>
                        <a:t>5,304</a:t>
                      </a:r>
                      <a:endParaRPr sz="800"/>
                    </a:p>
                  </a:txBody>
                  <a:tcPr marT="19050" marB="19050" marR="28575" marL="28575" anchor="b">
                    <a:lnL cap="flat" cmpd="sng" w="9525">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800"/>
                        <a:t>2,088</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800"/>
                        <a:t>3,216</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800"/>
                        <a:t>32,834</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180100">
                <a:tc>
                  <a:txBody>
                    <a:bodyPr/>
                    <a:lstStyle/>
                    <a:p>
                      <a:pPr indent="0" lvl="0" marL="0" rtl="0" algn="l">
                        <a:lnSpc>
                          <a:spcPct val="115000"/>
                        </a:lnSpc>
                        <a:spcBef>
                          <a:spcPts val="0"/>
                        </a:spcBef>
                        <a:spcAft>
                          <a:spcPts val="0"/>
                        </a:spcAft>
                        <a:buNone/>
                      </a:pPr>
                      <a:r>
                        <a:rPr lang="en" sz="800"/>
                        <a:t>From Keras Model</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800"/>
                        <a:t>12,128</a:t>
                      </a:r>
                      <a:endParaRPr sz="800"/>
                    </a:p>
                  </a:txBody>
                  <a:tcPr marT="19050" marB="19050" marR="28575" marL="28575" anchor="b">
                    <a:lnL cap="flat" cmpd="sng" w="9525">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800"/>
                        <a:t>8,884</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800"/>
                        <a:t>3,244</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800"/>
                        <a:t>74,940</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bl>
          </a:graphicData>
        </a:graphic>
      </p:graphicFrame>
      <p:sp>
        <p:nvSpPr>
          <p:cNvPr id="309" name="Google Shape;309;p39"/>
          <p:cNvSpPr txBox="1"/>
          <p:nvPr/>
        </p:nvSpPr>
        <p:spPr>
          <a:xfrm>
            <a:off x="853963" y="1703500"/>
            <a:ext cx="306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Baseline Seq2Seq ANN Autoencoder</a:t>
            </a:r>
            <a:endParaRPr>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0"/>
          <p:cNvSpPr txBox="1"/>
          <p:nvPr>
            <p:ph type="title"/>
          </p:nvPr>
        </p:nvSpPr>
        <p:spPr>
          <a:xfrm>
            <a:off x="1326750" y="594925"/>
            <a:ext cx="7038900" cy="51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Compression Metrics</a:t>
            </a:r>
            <a:endParaRPr/>
          </a:p>
        </p:txBody>
      </p:sp>
      <p:graphicFrame>
        <p:nvGraphicFramePr>
          <p:cNvPr id="315" name="Google Shape;315;p40"/>
          <p:cNvGraphicFramePr/>
          <p:nvPr/>
        </p:nvGraphicFramePr>
        <p:xfrm>
          <a:off x="4466150" y="2331900"/>
          <a:ext cx="3000000" cy="3000000"/>
        </p:xfrm>
        <a:graphic>
          <a:graphicData uri="http://schemas.openxmlformats.org/drawingml/2006/table">
            <a:tbl>
              <a:tblPr>
                <a:noFill/>
                <a:tableStyleId>{45D7EF50-AF3B-41CC-AD5B-73841BCF1DF0}</a:tableStyleId>
              </a:tblPr>
              <a:tblGrid>
                <a:gridCol w="818300"/>
                <a:gridCol w="818300"/>
                <a:gridCol w="818300"/>
                <a:gridCol w="818300"/>
                <a:gridCol w="818300"/>
              </a:tblGrid>
              <a:tr h="820925">
                <a:tc>
                  <a:txBody>
                    <a:bodyPr/>
                    <a:lstStyle/>
                    <a:p>
                      <a:pPr indent="0" lvl="0" marL="0" rtl="0" algn="l">
                        <a:lnSpc>
                          <a:spcPct val="115000"/>
                        </a:lnSpc>
                        <a:spcBef>
                          <a:spcPts val="0"/>
                        </a:spcBef>
                        <a:spcAft>
                          <a:spcPts val="0"/>
                        </a:spcAft>
                        <a:buNone/>
                      </a:pPr>
                      <a:r>
                        <a:rPr lang="en" sz="800"/>
                        <a:t>Conversion Method</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800"/>
                        <a:t>Compression ratio between .tflite and Original Keras</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800"/>
                        <a:t>Compression ratio between C Array and Original Keras</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800"/>
                        <a:t>Compression ratio between Keras Baseline gzipped .h5 and TFLite Clustered/Pruned gzipped .tflite</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800"/>
                        <a:t>Compression ratio between Original Keras and TFLite Clustered/Pruned gzipped .tflite</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405375">
                <a:tc>
                  <a:txBody>
                    <a:bodyPr/>
                    <a:lstStyle/>
                    <a:p>
                      <a:pPr indent="0" lvl="0" marL="0" rtl="0" algn="l">
                        <a:lnSpc>
                          <a:spcPct val="115000"/>
                        </a:lnSpc>
                        <a:spcBef>
                          <a:spcPts val="0"/>
                        </a:spcBef>
                        <a:spcAft>
                          <a:spcPts val="0"/>
                        </a:spcAft>
                        <a:buNone/>
                      </a:pPr>
                      <a:r>
                        <a:rPr lang="en" sz="800"/>
                        <a:t>From Saved Model with Concrete Function Input Signature</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800"/>
                        <a:t>2.74%</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800"/>
                        <a:t>16.98%</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800"/>
                        <a:t>80.87%</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800"/>
                        <a:t>2.01%</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160250">
                <a:tc>
                  <a:txBody>
                    <a:bodyPr/>
                    <a:lstStyle/>
                    <a:p>
                      <a:pPr indent="0" lvl="0" marL="0" rtl="0" algn="l">
                        <a:lnSpc>
                          <a:spcPct val="115000"/>
                        </a:lnSpc>
                        <a:spcBef>
                          <a:spcPts val="0"/>
                        </a:spcBef>
                        <a:spcAft>
                          <a:spcPts val="0"/>
                        </a:spcAft>
                        <a:buNone/>
                      </a:pPr>
                      <a:r>
                        <a:rPr lang="en" sz="800"/>
                        <a:t>From Keras Model</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800"/>
                        <a:t>6.30%</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800"/>
                        <a:t>38.96%</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800"/>
                        <a:t>121.61%</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800"/>
                        <a:t>3.01%</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bl>
          </a:graphicData>
        </a:graphic>
      </p:graphicFrame>
      <p:sp>
        <p:nvSpPr>
          <p:cNvPr id="316" name="Google Shape;316;p40"/>
          <p:cNvSpPr txBox="1"/>
          <p:nvPr/>
        </p:nvSpPr>
        <p:spPr>
          <a:xfrm>
            <a:off x="5297200" y="1717950"/>
            <a:ext cx="242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Model with Weight Pruning</a:t>
            </a:r>
            <a:endParaRPr>
              <a:solidFill>
                <a:schemeClr val="lt1"/>
              </a:solidFill>
              <a:latin typeface="Lato"/>
              <a:ea typeface="Lato"/>
              <a:cs typeface="Lato"/>
              <a:sym typeface="Lato"/>
            </a:endParaRPr>
          </a:p>
        </p:txBody>
      </p:sp>
      <p:graphicFrame>
        <p:nvGraphicFramePr>
          <p:cNvPr id="317" name="Google Shape;317;p40"/>
          <p:cNvGraphicFramePr/>
          <p:nvPr/>
        </p:nvGraphicFramePr>
        <p:xfrm>
          <a:off x="888900" y="2331900"/>
          <a:ext cx="3000000" cy="3000000"/>
        </p:xfrm>
        <a:graphic>
          <a:graphicData uri="http://schemas.openxmlformats.org/drawingml/2006/table">
            <a:tbl>
              <a:tblPr>
                <a:noFill/>
                <a:tableStyleId>{45D7EF50-AF3B-41CC-AD5B-73841BCF1DF0}</a:tableStyleId>
              </a:tblPr>
              <a:tblGrid>
                <a:gridCol w="842325"/>
                <a:gridCol w="842325"/>
                <a:gridCol w="842325"/>
              </a:tblGrid>
              <a:tr h="914950">
                <a:tc>
                  <a:txBody>
                    <a:bodyPr/>
                    <a:lstStyle/>
                    <a:p>
                      <a:pPr indent="0" lvl="0" marL="0" rtl="0" algn="l">
                        <a:lnSpc>
                          <a:spcPct val="115000"/>
                        </a:lnSpc>
                        <a:spcBef>
                          <a:spcPts val="0"/>
                        </a:spcBef>
                        <a:spcAft>
                          <a:spcPts val="0"/>
                        </a:spcAft>
                        <a:buNone/>
                      </a:pPr>
                      <a:r>
                        <a:rPr lang="en" sz="800"/>
                        <a:t>Conversion Method</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800"/>
                        <a:t>Compression ratio between .tflite and Original Keras</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800"/>
                        <a:t>Compression ratio between C Array and Original Keras</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838650">
                <a:tc>
                  <a:txBody>
                    <a:bodyPr/>
                    <a:lstStyle/>
                    <a:p>
                      <a:pPr indent="0" lvl="0" marL="0" rtl="0" algn="l">
                        <a:lnSpc>
                          <a:spcPct val="115000"/>
                        </a:lnSpc>
                        <a:spcBef>
                          <a:spcPts val="0"/>
                        </a:spcBef>
                        <a:spcAft>
                          <a:spcPts val="0"/>
                        </a:spcAft>
                        <a:buNone/>
                      </a:pPr>
                      <a:r>
                        <a:rPr lang="en" sz="800"/>
                        <a:t>From Saved Model with Concrete Function Input Signature</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800"/>
                        <a:t>2.72%</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800"/>
                        <a:t>16.82%</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360950">
                <a:tc>
                  <a:txBody>
                    <a:bodyPr/>
                    <a:lstStyle/>
                    <a:p>
                      <a:pPr indent="0" lvl="0" marL="0" rtl="0" algn="l">
                        <a:lnSpc>
                          <a:spcPct val="115000"/>
                        </a:lnSpc>
                        <a:spcBef>
                          <a:spcPts val="0"/>
                        </a:spcBef>
                        <a:spcAft>
                          <a:spcPts val="0"/>
                        </a:spcAft>
                        <a:buNone/>
                      </a:pPr>
                      <a:r>
                        <a:rPr lang="en" sz="800"/>
                        <a:t>From Keras Model</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800"/>
                        <a:t>6.21%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800"/>
                        <a:t>38.38%</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bl>
          </a:graphicData>
        </a:graphic>
      </p:graphicFrame>
      <p:sp>
        <p:nvSpPr>
          <p:cNvPr id="318" name="Google Shape;318;p40"/>
          <p:cNvSpPr txBox="1"/>
          <p:nvPr/>
        </p:nvSpPr>
        <p:spPr>
          <a:xfrm>
            <a:off x="586338" y="1717950"/>
            <a:ext cx="306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Baseline Seq2Seq ANN Autoencoder</a:t>
            </a:r>
            <a:endParaRPr>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1"/>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Classification</a:t>
            </a:r>
            <a:r>
              <a:rPr lang="en"/>
              <a:t> in TensorFlow Lite</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Diabetes dataset ANN experimentation results</a:t>
            </a:r>
            <a:endParaRPr/>
          </a:p>
        </p:txBody>
      </p:sp>
      <p:graphicFrame>
        <p:nvGraphicFramePr>
          <p:cNvPr id="329" name="Google Shape;329;p42"/>
          <p:cNvGraphicFramePr/>
          <p:nvPr/>
        </p:nvGraphicFramePr>
        <p:xfrm>
          <a:off x="1395675" y="1085600"/>
          <a:ext cx="3000000" cy="3000000"/>
        </p:xfrm>
        <a:graphic>
          <a:graphicData uri="http://schemas.openxmlformats.org/drawingml/2006/table">
            <a:tbl>
              <a:tblPr>
                <a:noFill/>
                <a:tableStyleId>{45D7EF50-AF3B-41CC-AD5B-73841BCF1DF0}</a:tableStyleId>
              </a:tblPr>
              <a:tblGrid>
                <a:gridCol w="1691575"/>
                <a:gridCol w="1109025"/>
                <a:gridCol w="1120250"/>
                <a:gridCol w="1243475"/>
                <a:gridCol w="1188300"/>
              </a:tblGrid>
              <a:tr h="667050">
                <a:tc>
                  <a:txBody>
                    <a:bodyPr/>
                    <a:lstStyle/>
                    <a:p>
                      <a:pPr indent="0" lvl="0" marL="0" rtl="0" algn="l">
                        <a:spcBef>
                          <a:spcPts val="0"/>
                        </a:spcBef>
                        <a:spcAft>
                          <a:spcPts val="0"/>
                        </a:spcAft>
                        <a:buNone/>
                      </a:pPr>
                      <a:r>
                        <a:rPr lang="en" sz="900"/>
                        <a:t>Compression Technique</a:t>
                      </a:r>
                      <a:endParaRPr sz="9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900"/>
                        <a:t>Original Model Size (in kB)</a:t>
                      </a:r>
                      <a:endParaRPr sz="9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900"/>
                        <a:t>TFLite Model Size (in kB)</a:t>
                      </a:r>
                      <a:endParaRPr sz="9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900"/>
                        <a:t>Final C Array File Size (in kB)</a:t>
                      </a:r>
                      <a:endParaRPr sz="9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900"/>
                        <a:t>Accuracy (in %)</a:t>
                      </a:r>
                      <a:endParaRPr sz="9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315350">
                <a:tc>
                  <a:txBody>
                    <a:bodyPr/>
                    <a:lstStyle/>
                    <a:p>
                      <a:pPr indent="0" lvl="0" marL="0" rtl="0" algn="l">
                        <a:spcBef>
                          <a:spcPts val="0"/>
                        </a:spcBef>
                        <a:spcAft>
                          <a:spcPts val="0"/>
                        </a:spcAft>
                        <a:buNone/>
                      </a:pPr>
                      <a:r>
                        <a:rPr lang="en" sz="900"/>
                        <a:t>Baseline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900"/>
                        <a:t>263</a:t>
                      </a:r>
                      <a:endParaRPr sz="900"/>
                    </a:p>
                  </a:txBody>
                  <a:tcPr marT="91425" marB="91425" marR="91425" marL="91425">
                    <a:lnL cap="flat" cmpd="sng" w="9525">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900"/>
                        <a:t>N/A</a:t>
                      </a:r>
                      <a:endParaRPr sz="9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900"/>
                        <a:t>N/A</a:t>
                      </a:r>
                      <a:endParaRPr sz="9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900"/>
                        <a:t>73.4</a:t>
                      </a:r>
                      <a:endParaRPr sz="900"/>
                    </a:p>
                  </a:txBody>
                  <a:tcPr marT="91425" marB="91425" marR="91425" marL="91425">
                    <a:lnL cap="flat" cmpd="sng" w="9525">
                      <a:solidFill>
                        <a:srgbClr val="CCCCCC"/>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315350">
                <a:tc>
                  <a:txBody>
                    <a:bodyPr/>
                    <a:lstStyle/>
                    <a:p>
                      <a:pPr indent="0" lvl="0" marL="0" rtl="0" algn="l">
                        <a:spcBef>
                          <a:spcPts val="0"/>
                        </a:spcBef>
                        <a:spcAft>
                          <a:spcPts val="0"/>
                        </a:spcAft>
                        <a:buNone/>
                      </a:pPr>
                      <a:r>
                        <a:rPr lang="en" sz="900"/>
                        <a:t>Quantization</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900"/>
                        <a:t>263</a:t>
                      </a:r>
                      <a:endParaRPr sz="900"/>
                    </a:p>
                  </a:txBody>
                  <a:tcPr marT="91425" marB="91425" marR="91425" marL="91425">
                    <a:lnL cap="flat" cmpd="sng" w="9525">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900"/>
                        <a:t>14.8</a:t>
                      </a:r>
                      <a:endParaRPr sz="9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900"/>
                        <a:t>91.2</a:t>
                      </a:r>
                      <a:endParaRPr sz="9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900"/>
                        <a:t>73.4</a:t>
                      </a:r>
                      <a:endParaRPr sz="900"/>
                    </a:p>
                  </a:txBody>
                  <a:tcPr marT="91425" marB="91425" marR="91425" marL="91425">
                    <a:lnL cap="flat" cmpd="sng" w="9525">
                      <a:solidFill>
                        <a:srgbClr val="CCCCCC"/>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447100">
                <a:tc>
                  <a:txBody>
                    <a:bodyPr/>
                    <a:lstStyle/>
                    <a:p>
                      <a:pPr indent="0" lvl="0" marL="0" rtl="0" algn="l">
                        <a:spcBef>
                          <a:spcPts val="0"/>
                        </a:spcBef>
                        <a:spcAft>
                          <a:spcPts val="0"/>
                        </a:spcAft>
                        <a:buNone/>
                      </a:pPr>
                      <a:r>
                        <a:rPr lang="en" sz="900"/>
                        <a:t>Clustering + Quantization</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900"/>
                        <a:t>263</a:t>
                      </a:r>
                      <a:endParaRPr sz="900"/>
                    </a:p>
                  </a:txBody>
                  <a:tcPr marT="91425" marB="91425" marR="91425" marL="91425">
                    <a:lnL cap="flat" cmpd="sng" w="9525">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900"/>
                        <a:t>14.7</a:t>
                      </a:r>
                      <a:endParaRPr sz="9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900"/>
                        <a:t>91.0</a:t>
                      </a:r>
                      <a:endParaRPr sz="9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900"/>
                        <a:t>76.3</a:t>
                      </a:r>
                      <a:endParaRPr sz="900"/>
                    </a:p>
                  </a:txBody>
                  <a:tcPr marT="91425" marB="91425" marR="91425" marL="91425">
                    <a:lnL cap="flat" cmpd="sng" w="9525">
                      <a:solidFill>
                        <a:srgbClr val="CCCCCC"/>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393250">
                <a:tc>
                  <a:txBody>
                    <a:bodyPr/>
                    <a:lstStyle/>
                    <a:p>
                      <a:pPr indent="0" lvl="0" marL="0" rtl="0" algn="l">
                        <a:spcBef>
                          <a:spcPts val="0"/>
                        </a:spcBef>
                        <a:spcAft>
                          <a:spcPts val="0"/>
                        </a:spcAft>
                        <a:buNone/>
                      </a:pPr>
                      <a:r>
                        <a:rPr lang="en" sz="900"/>
                        <a:t>Pruning + Quantization</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900"/>
                        <a:t>263</a:t>
                      </a:r>
                      <a:endParaRPr sz="900"/>
                    </a:p>
                  </a:txBody>
                  <a:tcPr marT="91425" marB="91425" marR="91425" marL="91425">
                    <a:lnL cap="flat" cmpd="sng" w="9525">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900"/>
                        <a:t>14.8</a:t>
                      </a:r>
                      <a:endParaRPr sz="9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900"/>
                        <a:t>91.2</a:t>
                      </a:r>
                      <a:endParaRPr sz="9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900"/>
                        <a:t>69.8</a:t>
                      </a:r>
                      <a:endParaRPr sz="900"/>
                    </a:p>
                  </a:txBody>
                  <a:tcPr marT="91425" marB="91425" marR="91425" marL="91425">
                    <a:lnL cap="flat" cmpd="sng" w="9525">
                      <a:solidFill>
                        <a:srgbClr val="CCCCCC"/>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579750">
                <a:tc>
                  <a:txBody>
                    <a:bodyPr/>
                    <a:lstStyle/>
                    <a:p>
                      <a:pPr indent="0" lvl="0" marL="0" rtl="0" algn="l">
                        <a:spcBef>
                          <a:spcPts val="0"/>
                        </a:spcBef>
                        <a:spcAft>
                          <a:spcPts val="0"/>
                        </a:spcAft>
                        <a:buNone/>
                      </a:pPr>
                      <a:r>
                        <a:rPr lang="en" sz="900"/>
                        <a:t>Quantization + Quantization aware training</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900"/>
                        <a:t>263</a:t>
                      </a:r>
                      <a:endParaRPr sz="900"/>
                    </a:p>
                  </a:txBody>
                  <a:tcPr marT="91425" marB="91425" marR="91425" marL="91425">
                    <a:lnL cap="flat" cmpd="sng" w="9525">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900"/>
                        <a:t>15.7</a:t>
                      </a:r>
                      <a:endParaRPr sz="9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900"/>
                        <a:t>97.2</a:t>
                      </a:r>
                      <a:endParaRPr sz="9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900"/>
                        <a:t>69.2</a:t>
                      </a:r>
                      <a:endParaRPr sz="900"/>
                    </a:p>
                  </a:txBody>
                  <a:tcPr marT="91425" marB="91425" marR="91425" marL="91425">
                    <a:lnL cap="flat" cmpd="sng" w="9525">
                      <a:solidFill>
                        <a:srgbClr val="CCCCCC"/>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579750">
                <a:tc>
                  <a:txBody>
                    <a:bodyPr/>
                    <a:lstStyle/>
                    <a:p>
                      <a:pPr indent="0" lvl="0" marL="0" rtl="0" algn="l">
                        <a:spcBef>
                          <a:spcPts val="0"/>
                        </a:spcBef>
                        <a:spcAft>
                          <a:spcPts val="0"/>
                        </a:spcAft>
                        <a:buNone/>
                      </a:pPr>
                      <a:r>
                        <a:rPr lang="en" sz="900"/>
                        <a:t>Clustering + Quantization aware training</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900"/>
                        <a:t>263</a:t>
                      </a:r>
                      <a:endParaRPr sz="900"/>
                    </a:p>
                  </a:txBody>
                  <a:tcPr marT="91425" marB="91425" marR="91425" marL="91425">
                    <a:lnL cap="flat" cmpd="sng" w="9525">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900"/>
                        <a:t>15.7</a:t>
                      </a:r>
                      <a:endParaRPr sz="9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900"/>
                        <a:t>97.2</a:t>
                      </a:r>
                      <a:endParaRPr sz="9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900"/>
                        <a:t>74.0</a:t>
                      </a:r>
                      <a:endParaRPr sz="900"/>
                    </a:p>
                  </a:txBody>
                  <a:tcPr marT="91425" marB="91425" marR="91425" marL="91425">
                    <a:lnL cap="flat" cmpd="sng" w="9525">
                      <a:solidFill>
                        <a:srgbClr val="CCCCCC"/>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530150">
                <a:tc>
                  <a:txBody>
                    <a:bodyPr/>
                    <a:lstStyle/>
                    <a:p>
                      <a:pPr indent="0" lvl="0" marL="0" rtl="0" algn="l">
                        <a:spcBef>
                          <a:spcPts val="0"/>
                        </a:spcBef>
                        <a:spcAft>
                          <a:spcPts val="0"/>
                        </a:spcAft>
                        <a:buNone/>
                      </a:pPr>
                      <a:r>
                        <a:rPr lang="en" sz="900"/>
                        <a:t>Pruning + Quantization aware training</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900"/>
                        <a:t>263</a:t>
                      </a:r>
                      <a:endParaRPr sz="900"/>
                    </a:p>
                  </a:txBody>
                  <a:tcPr marT="91425" marB="91425" marR="91425" marL="91425">
                    <a:lnL cap="flat" cmpd="sng" w="9525">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900"/>
                        <a:t>15.7</a:t>
                      </a:r>
                      <a:endParaRPr sz="9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900"/>
                        <a:t>97.2</a:t>
                      </a:r>
                      <a:endParaRPr sz="9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900"/>
                        <a:t>78.6</a:t>
                      </a:r>
                      <a:endParaRPr sz="900"/>
                    </a:p>
                  </a:txBody>
                  <a:tcPr marT="91425" marB="91425" marR="91425" marL="91425">
                    <a:lnL cap="flat" cmpd="sng" w="9525">
                      <a:solidFill>
                        <a:srgbClr val="CCCCCC"/>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1"/>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Fire Detection - CNN Binary Classification</a:t>
            </a:r>
            <a:endParaRPr/>
          </a:p>
        </p:txBody>
      </p:sp>
      <p:sp>
        <p:nvSpPr>
          <p:cNvPr id="335" name="Google Shape;335;p4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 Original accuracy at 0.83 and size 291KB</a:t>
            </a:r>
            <a:endParaRPr sz="1900"/>
          </a:p>
          <a:p>
            <a:pPr indent="-336550" lvl="0" marL="457200" rtl="0" algn="l">
              <a:spcBef>
                <a:spcPts val="0"/>
              </a:spcBef>
              <a:spcAft>
                <a:spcPts val="0"/>
              </a:spcAft>
              <a:buSzPts val="1700"/>
              <a:buChar char="●"/>
            </a:pPr>
            <a:r>
              <a:rPr lang="en" sz="1700"/>
              <a:t>Best performance </a:t>
            </a:r>
            <a:r>
              <a:rPr lang="en" sz="1700"/>
              <a:t>occurred</a:t>
            </a:r>
            <a:r>
              <a:rPr lang="en" sz="1700"/>
              <a:t> via Clustering and Integer Quantization</a:t>
            </a:r>
            <a:endParaRPr sz="1700"/>
          </a:p>
          <a:p>
            <a:pPr indent="-323850" lvl="1" marL="914400" rtl="0" algn="l">
              <a:spcBef>
                <a:spcPts val="0"/>
              </a:spcBef>
              <a:spcAft>
                <a:spcPts val="0"/>
              </a:spcAft>
              <a:buSzPts val="1500"/>
              <a:buChar char="○"/>
            </a:pPr>
            <a:r>
              <a:rPr lang="en" sz="1500"/>
              <a:t>Resulting accuracy 0.86 and size 86.6 KB</a:t>
            </a:r>
            <a:endParaRPr sz="1500"/>
          </a:p>
          <a:p>
            <a:pPr indent="-336550" lvl="0" marL="457200" rtl="0" algn="l">
              <a:spcBef>
                <a:spcPts val="0"/>
              </a:spcBef>
              <a:spcAft>
                <a:spcPts val="0"/>
              </a:spcAft>
              <a:buSzPts val="1700"/>
              <a:buChar char="●"/>
            </a:pPr>
            <a:r>
              <a:rPr lang="en" sz="1700"/>
              <a:t>Worst performance </a:t>
            </a:r>
            <a:r>
              <a:rPr lang="en" sz="1700"/>
              <a:t>occurred</a:t>
            </a:r>
            <a:r>
              <a:rPr lang="en" sz="1700"/>
              <a:t> via Quantization Aware Training and Integer Quantization</a:t>
            </a:r>
            <a:endParaRPr sz="1700"/>
          </a:p>
          <a:p>
            <a:pPr indent="-323850" lvl="1" marL="914400" rtl="0" algn="l">
              <a:spcBef>
                <a:spcPts val="0"/>
              </a:spcBef>
              <a:spcAft>
                <a:spcPts val="0"/>
              </a:spcAft>
              <a:buSzPts val="1500"/>
              <a:buChar char="○"/>
            </a:pPr>
            <a:r>
              <a:rPr lang="en" sz="1500"/>
              <a:t>Resulting accuracy 0.8 and size 87.47KB</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Fruit Detection - CNN MultiClass Classification</a:t>
            </a:r>
            <a:endParaRPr/>
          </a:p>
          <a:p>
            <a:pPr indent="0" lvl="0" marL="0" rtl="0" algn="l">
              <a:spcBef>
                <a:spcPts val="0"/>
              </a:spcBef>
              <a:spcAft>
                <a:spcPts val="0"/>
              </a:spcAft>
              <a:buNone/>
            </a:pPr>
            <a:r>
              <a:t/>
            </a:r>
            <a:endParaRPr/>
          </a:p>
        </p:txBody>
      </p:sp>
      <p:sp>
        <p:nvSpPr>
          <p:cNvPr id="341" name="Google Shape;341;p4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 Original accuracy at 0.83 and size 291KB</a:t>
            </a:r>
            <a:endParaRPr sz="1700"/>
          </a:p>
          <a:p>
            <a:pPr indent="-336550" lvl="0" marL="457200" rtl="0" algn="l">
              <a:spcBef>
                <a:spcPts val="0"/>
              </a:spcBef>
              <a:spcAft>
                <a:spcPts val="0"/>
              </a:spcAft>
              <a:buSzPts val="1700"/>
              <a:buChar char="●"/>
            </a:pPr>
            <a:r>
              <a:rPr lang="en" sz="1700"/>
              <a:t>Best performance occurred via Clustering and Integer Quantization</a:t>
            </a:r>
            <a:endParaRPr sz="1700"/>
          </a:p>
          <a:p>
            <a:pPr indent="-323850" lvl="1" marL="914400" rtl="0" algn="l">
              <a:spcBef>
                <a:spcPts val="0"/>
              </a:spcBef>
              <a:spcAft>
                <a:spcPts val="0"/>
              </a:spcAft>
              <a:buSzPts val="1500"/>
              <a:buChar char="○"/>
            </a:pPr>
            <a:r>
              <a:rPr lang="en" sz="1500"/>
              <a:t>Resulting accuracy 0.86 and size 86.6 KB</a:t>
            </a:r>
            <a:endParaRPr sz="1700"/>
          </a:p>
          <a:p>
            <a:pPr indent="-336550" lvl="0" marL="457200" rtl="0" algn="l">
              <a:spcBef>
                <a:spcPts val="0"/>
              </a:spcBef>
              <a:spcAft>
                <a:spcPts val="0"/>
              </a:spcAft>
              <a:buSzPts val="1700"/>
              <a:buChar char="●"/>
            </a:pPr>
            <a:r>
              <a:rPr lang="en" sz="1700"/>
              <a:t>Worst performance occurred via Quantization Aware Training and Integer Quantization</a:t>
            </a:r>
            <a:endParaRPr sz="1700"/>
          </a:p>
          <a:p>
            <a:pPr indent="-323850" lvl="1" marL="914400" rtl="0" algn="l">
              <a:spcBef>
                <a:spcPts val="0"/>
              </a:spcBef>
              <a:spcAft>
                <a:spcPts val="0"/>
              </a:spcAft>
              <a:buSzPts val="1500"/>
              <a:buChar char="○"/>
            </a:pPr>
            <a:r>
              <a:rPr lang="en" sz="1500"/>
              <a:t>Resulting accuracy 0.82 and size 89.16KB</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6"/>
          <p:cNvSpPr txBox="1"/>
          <p:nvPr>
            <p:ph type="title"/>
          </p:nvPr>
        </p:nvSpPr>
        <p:spPr>
          <a:xfrm>
            <a:off x="1273050" y="614750"/>
            <a:ext cx="7087800" cy="61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Major</a:t>
            </a:r>
            <a:r>
              <a:rPr lang="en"/>
              <a:t> Takeaways</a:t>
            </a:r>
            <a:endParaRPr/>
          </a:p>
        </p:txBody>
      </p:sp>
      <p:sp>
        <p:nvSpPr>
          <p:cNvPr id="352" name="Google Shape;352;p4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D</a:t>
            </a:r>
            <a:r>
              <a:rPr lang="en" sz="1600"/>
              <a:t>eployment of custom ANN and CNN architectures is </a:t>
            </a:r>
            <a:r>
              <a:rPr lang="en" sz="1600"/>
              <a:t>possible</a:t>
            </a:r>
            <a:endParaRPr sz="1600"/>
          </a:p>
          <a:p>
            <a:pPr indent="-330200" lvl="0" marL="457200" rtl="0" algn="l">
              <a:spcBef>
                <a:spcPts val="0"/>
              </a:spcBef>
              <a:spcAft>
                <a:spcPts val="0"/>
              </a:spcAft>
              <a:buSzPts val="1600"/>
              <a:buChar char="●"/>
            </a:pPr>
            <a:r>
              <a:rPr lang="en" sz="1600"/>
              <a:t>Regression, classification and anomaly detection problems have been implemented and documented</a:t>
            </a:r>
            <a:endParaRPr sz="1600"/>
          </a:p>
          <a:p>
            <a:pPr indent="-330200" lvl="0" marL="457200" rtl="0" algn="l">
              <a:spcBef>
                <a:spcPts val="0"/>
              </a:spcBef>
              <a:spcAft>
                <a:spcPts val="0"/>
              </a:spcAft>
              <a:buSzPts val="1600"/>
              <a:buChar char="●"/>
            </a:pPr>
            <a:r>
              <a:rPr lang="en" sz="1600"/>
              <a:t>Models can be deployed on the edge, with very small energy, size and computation requirements</a:t>
            </a:r>
            <a:endParaRPr sz="1600"/>
          </a:p>
          <a:p>
            <a:pPr indent="-330200" lvl="0" marL="457200" rtl="0" algn="l">
              <a:spcBef>
                <a:spcPts val="0"/>
              </a:spcBef>
              <a:spcAft>
                <a:spcPts val="0"/>
              </a:spcAft>
              <a:buSzPts val="1600"/>
              <a:buChar char="●"/>
            </a:pPr>
            <a:r>
              <a:rPr lang="en" sz="1600"/>
              <a:t>Model inference can be conducted in real-time as data is generated</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7"/>
          <p:cNvSpPr txBox="1"/>
          <p:nvPr>
            <p:ph type="title"/>
          </p:nvPr>
        </p:nvSpPr>
        <p:spPr>
          <a:xfrm>
            <a:off x="1297500" y="682100"/>
            <a:ext cx="7038900" cy="518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Primary Issues and Pitfalls</a:t>
            </a:r>
            <a:endParaRPr/>
          </a:p>
        </p:txBody>
      </p:sp>
      <p:sp>
        <p:nvSpPr>
          <p:cNvPr id="358" name="Google Shape;358;p47"/>
          <p:cNvSpPr txBox="1"/>
          <p:nvPr>
            <p:ph idx="1" type="body"/>
          </p:nvPr>
        </p:nvSpPr>
        <p:spPr>
          <a:xfrm>
            <a:off x="1298448" y="1534025"/>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Increase in Non-Data Buffer Size when using integer quantization </a:t>
            </a:r>
            <a:endParaRPr sz="1600"/>
          </a:p>
          <a:p>
            <a:pPr indent="-330200" lvl="1" marL="914400" rtl="0" algn="l">
              <a:spcBef>
                <a:spcPts val="0"/>
              </a:spcBef>
              <a:spcAft>
                <a:spcPts val="0"/>
              </a:spcAft>
              <a:buSzPts val="1600"/>
              <a:buChar char="○"/>
            </a:pPr>
            <a:r>
              <a:rPr lang="en" sz="1500"/>
              <a:t>Offsets decreases in parameter storage requirements for small models.</a:t>
            </a:r>
            <a:endParaRPr sz="1500"/>
          </a:p>
          <a:p>
            <a:pPr indent="-330200" lvl="0" marL="457200" rtl="0" algn="l">
              <a:spcBef>
                <a:spcPts val="0"/>
              </a:spcBef>
              <a:spcAft>
                <a:spcPts val="0"/>
              </a:spcAft>
              <a:buSzPts val="1600"/>
              <a:buChar char="●"/>
            </a:pPr>
            <a:r>
              <a:rPr lang="en" sz="1600"/>
              <a:t>No support for hybrid quantization</a:t>
            </a:r>
            <a:endParaRPr sz="1600"/>
          </a:p>
          <a:p>
            <a:pPr indent="-330200" lvl="0" marL="457200" rtl="0" algn="l">
              <a:spcBef>
                <a:spcPts val="0"/>
              </a:spcBef>
              <a:spcAft>
                <a:spcPts val="0"/>
              </a:spcAft>
              <a:buSzPts val="1600"/>
              <a:buChar char="●"/>
            </a:pPr>
            <a:r>
              <a:rPr lang="en" sz="1600"/>
              <a:t>Standard Compression requirement of weight clustering and pruning</a:t>
            </a:r>
            <a:endParaRPr sz="1600"/>
          </a:p>
          <a:p>
            <a:pPr indent="-330200" lvl="1" marL="914400" rtl="0" algn="l">
              <a:spcBef>
                <a:spcPts val="0"/>
              </a:spcBef>
              <a:spcAft>
                <a:spcPts val="0"/>
              </a:spcAft>
              <a:buSzPts val="1600"/>
              <a:buChar char="○"/>
            </a:pPr>
            <a:r>
              <a:rPr lang="en" sz="1600"/>
              <a:t>Effectively nullifies the primary compression benefits</a:t>
            </a:r>
            <a:endParaRPr sz="1600"/>
          </a:p>
          <a:p>
            <a:pPr indent="-330200" lvl="0" marL="457200" rtl="0" algn="l">
              <a:spcBef>
                <a:spcPts val="0"/>
              </a:spcBef>
              <a:spcAft>
                <a:spcPts val="0"/>
              </a:spcAft>
              <a:buSzPts val="1600"/>
              <a:buChar char="●"/>
            </a:pPr>
            <a:r>
              <a:rPr lang="en" sz="1600"/>
              <a:t>Issue with the RNN and LSTM Implementation in TensorFlow Lite for Arduino</a:t>
            </a:r>
            <a:endParaRPr sz="1600"/>
          </a:p>
          <a:p>
            <a:pPr indent="-330200" lvl="0" marL="457200" rtl="0" algn="l">
              <a:spcBef>
                <a:spcPts val="0"/>
              </a:spcBef>
              <a:spcAft>
                <a:spcPts val="0"/>
              </a:spcAft>
              <a:buSzPts val="1600"/>
              <a:buChar char="●"/>
            </a:pPr>
            <a:r>
              <a:rPr lang="en" sz="1600"/>
              <a:t>Lack of well-maintained libraries for Arduino TensorFlow Lite support</a:t>
            </a:r>
            <a:endParaRPr sz="1600"/>
          </a:p>
          <a:p>
            <a:pPr indent="-330200" lvl="0" marL="457200" rtl="0" algn="l">
              <a:spcBef>
                <a:spcPts val="0"/>
              </a:spcBef>
              <a:spcAft>
                <a:spcPts val="0"/>
              </a:spcAft>
              <a:buSzPts val="1600"/>
              <a:buChar char="●"/>
            </a:pPr>
            <a:r>
              <a:rPr lang="en" sz="1600"/>
              <a:t>No pretrained models can fit</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8"/>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Primary Problem Statement</a:t>
            </a:r>
            <a:endParaRPr/>
          </a:p>
        </p:txBody>
      </p:sp>
      <p:sp>
        <p:nvSpPr>
          <p:cNvPr id="191" name="Google Shape;191;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Prognostic and Reliability problems in industrial settings</a:t>
            </a:r>
            <a:endParaRPr sz="1600"/>
          </a:p>
          <a:p>
            <a:pPr indent="-330200" lvl="1" marL="914400" rtl="0" algn="l">
              <a:spcBef>
                <a:spcPts val="0"/>
              </a:spcBef>
              <a:spcAft>
                <a:spcPts val="0"/>
              </a:spcAft>
              <a:buSzPts val="1600"/>
              <a:buChar char="○"/>
            </a:pPr>
            <a:r>
              <a:rPr lang="en" sz="1600"/>
              <a:t>Use offline sensor data</a:t>
            </a:r>
            <a:endParaRPr sz="1600"/>
          </a:p>
          <a:p>
            <a:pPr indent="-330200" lvl="1" marL="914400" rtl="0" algn="l">
              <a:spcBef>
                <a:spcPts val="0"/>
              </a:spcBef>
              <a:spcAft>
                <a:spcPts val="0"/>
              </a:spcAft>
              <a:buSzPts val="1600"/>
              <a:buChar char="○"/>
            </a:pPr>
            <a:r>
              <a:rPr lang="en" sz="1600"/>
              <a:t>Ports data to the cloud-based machine learning model for inference</a:t>
            </a:r>
            <a:endParaRPr sz="1600"/>
          </a:p>
          <a:p>
            <a:pPr indent="-330200" lvl="0" marL="457200" rtl="0" algn="l">
              <a:spcBef>
                <a:spcPts val="0"/>
              </a:spcBef>
              <a:spcAft>
                <a:spcPts val="0"/>
              </a:spcAft>
              <a:buSzPts val="1600"/>
              <a:buChar char="●"/>
            </a:pPr>
            <a:r>
              <a:rPr lang="en" sz="1600"/>
              <a:t>This leads to two primary issues:</a:t>
            </a:r>
            <a:endParaRPr sz="1600"/>
          </a:p>
          <a:p>
            <a:pPr indent="-330200" lvl="0" marL="914400" rtl="0" algn="l">
              <a:spcBef>
                <a:spcPts val="0"/>
              </a:spcBef>
              <a:spcAft>
                <a:spcPts val="0"/>
              </a:spcAft>
              <a:buSzPts val="1600"/>
              <a:buAutoNum type="arabicPeriod"/>
            </a:pPr>
            <a:r>
              <a:rPr lang="en" sz="1400"/>
              <a:t>Over-reliance on network connectivity</a:t>
            </a:r>
            <a:endParaRPr sz="1400"/>
          </a:p>
          <a:p>
            <a:pPr indent="-330200" lvl="0" marL="914400" rtl="0" algn="l">
              <a:spcBef>
                <a:spcPts val="0"/>
              </a:spcBef>
              <a:spcAft>
                <a:spcPts val="0"/>
              </a:spcAft>
              <a:buSzPts val="1600"/>
              <a:buAutoNum type="arabicPeriod"/>
            </a:pPr>
            <a:r>
              <a:rPr lang="en" sz="1400"/>
              <a:t> Laggy inference related to data transfer to the cloud</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TinyML Introduction</a:t>
            </a:r>
            <a:endParaRPr/>
          </a:p>
        </p:txBody>
      </p:sp>
      <p:sp>
        <p:nvSpPr>
          <p:cNvPr id="197" name="Google Shape;197;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Machine learning models deployed on low-cost, low-power edge devices </a:t>
            </a:r>
            <a:endParaRPr sz="1600"/>
          </a:p>
          <a:p>
            <a:pPr indent="-317500" lvl="1" marL="914400" rtl="0" algn="l">
              <a:spcBef>
                <a:spcPts val="0"/>
              </a:spcBef>
              <a:spcAft>
                <a:spcPts val="0"/>
              </a:spcAft>
              <a:buSzPts val="1400"/>
              <a:buChar char="○"/>
            </a:pPr>
            <a:r>
              <a:rPr lang="en" sz="1400"/>
              <a:t>R</a:t>
            </a:r>
            <a:r>
              <a:rPr lang="en" sz="1400"/>
              <a:t>equires models that have incredibly low memory usage </a:t>
            </a:r>
            <a:endParaRPr sz="1400"/>
          </a:p>
          <a:p>
            <a:pPr indent="-317500" lvl="1" marL="914400" rtl="0" algn="l">
              <a:spcBef>
                <a:spcPts val="0"/>
              </a:spcBef>
              <a:spcAft>
                <a:spcPts val="0"/>
              </a:spcAft>
              <a:buSzPts val="1400"/>
              <a:buChar char="○"/>
            </a:pPr>
            <a:r>
              <a:rPr lang="en" sz="1400"/>
              <a:t>Still requires strong accuracy for inference</a:t>
            </a:r>
            <a:endParaRPr sz="1400"/>
          </a:p>
          <a:p>
            <a:pPr indent="-330200" lvl="0" marL="457200" rtl="0" algn="l">
              <a:spcBef>
                <a:spcPts val="0"/>
              </a:spcBef>
              <a:spcAft>
                <a:spcPts val="0"/>
              </a:spcAft>
              <a:buSzPts val="1600"/>
              <a:buChar char="●"/>
            </a:pPr>
            <a:r>
              <a:rPr lang="en" sz="1600"/>
              <a:t>Overcomes primary latency and connectivity issues</a:t>
            </a:r>
            <a:endParaRPr sz="1600"/>
          </a:p>
          <a:p>
            <a:pPr indent="-317500" lvl="1" marL="914400" rtl="0" algn="l">
              <a:spcBef>
                <a:spcPts val="0"/>
              </a:spcBef>
              <a:spcAft>
                <a:spcPts val="0"/>
              </a:spcAft>
              <a:buSzPts val="1400"/>
              <a:buChar char="○"/>
            </a:pPr>
            <a:r>
              <a:rPr lang="en" sz="1400"/>
              <a:t>Data collection, model inference, and course correction can occur efficiently on-device</a:t>
            </a:r>
            <a:endParaRPr sz="1400"/>
          </a:p>
          <a:p>
            <a:pPr indent="-330200" lvl="0" marL="457200" rtl="0" algn="l">
              <a:spcBef>
                <a:spcPts val="0"/>
              </a:spcBef>
              <a:spcAft>
                <a:spcPts val="0"/>
              </a:spcAft>
              <a:buSzPts val="1600"/>
              <a:buChar char="●"/>
            </a:pPr>
            <a:r>
              <a:rPr lang="en" sz="1600"/>
              <a:t>Within this project we concentrated on implementations using Arduino hardware and TensorFlow Lite</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Outline</a:t>
            </a:r>
            <a:endParaRPr/>
          </a:p>
        </p:txBody>
      </p:sp>
      <p:sp>
        <p:nvSpPr>
          <p:cNvPr id="203" name="Google Shape;203;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Deploying Deep-Learning based inference models on low-power edge devices</a:t>
            </a:r>
            <a:endParaRPr sz="1700"/>
          </a:p>
          <a:p>
            <a:pPr indent="-330200" lvl="0" marL="457200" rtl="0" algn="l">
              <a:spcBef>
                <a:spcPts val="1200"/>
              </a:spcBef>
              <a:spcAft>
                <a:spcPts val="0"/>
              </a:spcAft>
              <a:buSzPts val="1600"/>
              <a:buChar char="●"/>
            </a:pPr>
            <a:r>
              <a:rPr lang="en" sz="1600"/>
              <a:t>Implemented deep learning models</a:t>
            </a:r>
            <a:endParaRPr sz="1600"/>
          </a:p>
          <a:p>
            <a:pPr indent="-330200" lvl="0" marL="457200" rtl="0" algn="l">
              <a:spcBef>
                <a:spcPts val="0"/>
              </a:spcBef>
              <a:spcAft>
                <a:spcPts val="0"/>
              </a:spcAft>
              <a:buSzPts val="1600"/>
              <a:buChar char="●"/>
            </a:pPr>
            <a:r>
              <a:rPr lang="en" sz="1600"/>
              <a:t>Compressed and deployed models on microcontroller</a:t>
            </a:r>
            <a:endParaRPr sz="1600"/>
          </a:p>
          <a:p>
            <a:pPr indent="-330200" lvl="1" marL="914400" rtl="0" algn="l">
              <a:spcBef>
                <a:spcPts val="0"/>
              </a:spcBef>
              <a:spcAft>
                <a:spcPts val="0"/>
              </a:spcAft>
              <a:buSzPts val="1600"/>
              <a:buChar char="○"/>
            </a:pPr>
            <a:r>
              <a:rPr lang="en" sz="1600"/>
              <a:t>Compressed models with tflite library</a:t>
            </a:r>
            <a:endParaRPr sz="1600"/>
          </a:p>
          <a:p>
            <a:pPr indent="-330200" lvl="1" marL="914400" rtl="0" algn="l">
              <a:spcBef>
                <a:spcPts val="0"/>
              </a:spcBef>
              <a:spcAft>
                <a:spcPts val="0"/>
              </a:spcAft>
              <a:buSzPts val="1600"/>
              <a:buChar char="○"/>
            </a:pPr>
            <a:r>
              <a:rPr lang="en" sz="1600"/>
              <a:t>Converted tflite file into usable C array file</a:t>
            </a:r>
            <a:endParaRPr sz="1600"/>
          </a:p>
          <a:p>
            <a:pPr indent="-330200" lvl="0" marL="457200" rtl="0" algn="l">
              <a:spcBef>
                <a:spcPts val="0"/>
              </a:spcBef>
              <a:spcAft>
                <a:spcPts val="0"/>
              </a:spcAft>
              <a:buSzPts val="1600"/>
              <a:buChar char="●"/>
            </a:pPr>
            <a:r>
              <a:rPr lang="en" sz="1600"/>
              <a:t>Compared performance of deployed model to its baseline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1297500" y="393750"/>
            <a:ext cx="7038900" cy="54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Outline</a:t>
            </a:r>
            <a:endParaRPr/>
          </a:p>
          <a:p>
            <a:pPr indent="0" lvl="0" marL="0" rtl="0" algn="l">
              <a:spcBef>
                <a:spcPts val="0"/>
              </a:spcBef>
              <a:spcAft>
                <a:spcPts val="0"/>
              </a:spcAft>
              <a:buNone/>
            </a:pPr>
            <a:r>
              <a:t/>
            </a:r>
            <a:endParaRPr/>
          </a:p>
        </p:txBody>
      </p:sp>
      <p:sp>
        <p:nvSpPr>
          <p:cNvPr id="209" name="Google Shape;209;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Post-Deployment Analyses</a:t>
            </a:r>
            <a:endParaRPr sz="1700"/>
          </a:p>
          <a:p>
            <a:pPr indent="-330200" lvl="0" marL="457200" rtl="0" algn="l">
              <a:spcBef>
                <a:spcPts val="1200"/>
              </a:spcBef>
              <a:spcAft>
                <a:spcPts val="0"/>
              </a:spcAft>
              <a:buSzPts val="1600"/>
              <a:buChar char="●"/>
            </a:pPr>
            <a:r>
              <a:rPr lang="en" sz="1600"/>
              <a:t>Metrics used:</a:t>
            </a:r>
            <a:endParaRPr sz="1600"/>
          </a:p>
          <a:p>
            <a:pPr indent="-330200" lvl="1" marL="914400" rtl="0" algn="l">
              <a:spcBef>
                <a:spcPts val="0"/>
              </a:spcBef>
              <a:spcAft>
                <a:spcPts val="0"/>
              </a:spcAft>
              <a:buSzPts val="1600"/>
              <a:buChar char="○"/>
            </a:pPr>
            <a:r>
              <a:rPr lang="en" sz="1600"/>
              <a:t>SWAP-C (Size, Weight, Power and Cost) measurements</a:t>
            </a:r>
            <a:endParaRPr sz="1600"/>
          </a:p>
          <a:p>
            <a:pPr indent="-330200" lvl="1" marL="914400" rtl="0" algn="l">
              <a:spcBef>
                <a:spcPts val="0"/>
              </a:spcBef>
              <a:spcAft>
                <a:spcPts val="0"/>
              </a:spcAft>
              <a:buSzPts val="1600"/>
              <a:buChar char="○"/>
            </a:pPr>
            <a:r>
              <a:rPr lang="en" sz="1600"/>
              <a:t>Accuracy</a:t>
            </a:r>
            <a:endParaRPr sz="1600"/>
          </a:p>
          <a:p>
            <a:pPr indent="-330200" lvl="0" marL="457200" rtl="0" algn="l">
              <a:spcBef>
                <a:spcPts val="0"/>
              </a:spcBef>
              <a:spcAft>
                <a:spcPts val="0"/>
              </a:spcAft>
              <a:buSzPts val="1600"/>
              <a:buChar char="●"/>
            </a:pPr>
            <a:r>
              <a:rPr lang="en" sz="1600"/>
              <a:t>Focused on the impact of:</a:t>
            </a:r>
            <a:endParaRPr sz="1600"/>
          </a:p>
          <a:p>
            <a:pPr indent="-330200" lvl="1" marL="914400" rtl="0" algn="l">
              <a:spcBef>
                <a:spcPts val="0"/>
              </a:spcBef>
              <a:spcAft>
                <a:spcPts val="0"/>
              </a:spcAft>
              <a:buSzPts val="1600"/>
              <a:buChar char="○"/>
            </a:pPr>
            <a:r>
              <a:rPr lang="en" sz="1600"/>
              <a:t>Model architecture</a:t>
            </a:r>
            <a:endParaRPr sz="1600"/>
          </a:p>
          <a:p>
            <a:pPr indent="-330200" lvl="1" marL="914400" rtl="0" algn="l">
              <a:spcBef>
                <a:spcPts val="0"/>
              </a:spcBef>
              <a:spcAft>
                <a:spcPts val="0"/>
              </a:spcAft>
              <a:buSzPts val="1600"/>
              <a:buChar char="○"/>
            </a:pPr>
            <a:r>
              <a:rPr lang="en" sz="1600"/>
              <a:t>Hyperparameters</a:t>
            </a:r>
            <a:endParaRPr sz="1600"/>
          </a:p>
          <a:p>
            <a:pPr indent="-330200" lvl="1" marL="914400" rtl="0" algn="l">
              <a:spcBef>
                <a:spcPts val="0"/>
              </a:spcBef>
              <a:spcAft>
                <a:spcPts val="0"/>
              </a:spcAft>
              <a:buSzPts val="1600"/>
              <a:buChar char="○"/>
            </a:pPr>
            <a:r>
              <a:rPr lang="en" sz="1600"/>
              <a:t>Compression methods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Size Reduction Methods Considered</a:t>
            </a:r>
            <a:endParaRPr/>
          </a:p>
        </p:txBody>
      </p:sp>
      <p:sp>
        <p:nvSpPr>
          <p:cNvPr id="215" name="Google Shape;215;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Full Integer Quantization</a:t>
            </a:r>
            <a:endParaRPr sz="1600"/>
          </a:p>
          <a:p>
            <a:pPr indent="-330200" lvl="1" marL="914400" rtl="0" algn="l">
              <a:spcBef>
                <a:spcPts val="0"/>
              </a:spcBef>
              <a:spcAft>
                <a:spcPts val="0"/>
              </a:spcAft>
              <a:buSzPts val="1600"/>
              <a:buChar char="○"/>
            </a:pPr>
            <a:r>
              <a:rPr lang="en" sz="1400"/>
              <a:t> Full Integer Quantization</a:t>
            </a:r>
            <a:endParaRPr sz="1600"/>
          </a:p>
          <a:p>
            <a:pPr indent="-317500" lvl="1" marL="914400" rtl="0" algn="l">
              <a:spcBef>
                <a:spcPts val="0"/>
              </a:spcBef>
              <a:spcAft>
                <a:spcPts val="0"/>
              </a:spcAft>
              <a:buSzPts val="1400"/>
              <a:buChar char="○"/>
            </a:pPr>
            <a:r>
              <a:rPr lang="en" sz="1400"/>
              <a:t>Quantization Aware Training + Full Integer Quantization</a:t>
            </a:r>
            <a:endParaRPr sz="1400"/>
          </a:p>
          <a:p>
            <a:pPr indent="-330200" lvl="0" marL="457200" rtl="0" algn="l">
              <a:spcBef>
                <a:spcPts val="0"/>
              </a:spcBef>
              <a:spcAft>
                <a:spcPts val="0"/>
              </a:spcAft>
              <a:buSzPts val="1600"/>
              <a:buChar char="●"/>
            </a:pPr>
            <a:r>
              <a:rPr lang="en" sz="1600"/>
              <a:t>Weight Pruning</a:t>
            </a:r>
            <a:endParaRPr sz="1600"/>
          </a:p>
          <a:p>
            <a:pPr indent="-317500" lvl="1" marL="914400" rtl="0" algn="l">
              <a:spcBef>
                <a:spcPts val="0"/>
              </a:spcBef>
              <a:spcAft>
                <a:spcPts val="0"/>
              </a:spcAft>
              <a:buSzPts val="1400"/>
              <a:buChar char="○"/>
            </a:pPr>
            <a:r>
              <a:rPr lang="en" sz="1400"/>
              <a:t>Weight Pruning + Full Integer Quantization</a:t>
            </a:r>
            <a:endParaRPr sz="1400"/>
          </a:p>
          <a:p>
            <a:pPr indent="-317500" lvl="1" marL="914400" rtl="0" algn="l">
              <a:spcBef>
                <a:spcPts val="0"/>
              </a:spcBef>
              <a:spcAft>
                <a:spcPts val="0"/>
              </a:spcAft>
              <a:buSzPts val="1400"/>
              <a:buChar char="○"/>
            </a:pPr>
            <a:r>
              <a:rPr lang="en" sz="1400"/>
              <a:t>Weight Pruning + Quantization Aware Training + Full Integer Quantization</a:t>
            </a:r>
            <a:endParaRPr sz="1400"/>
          </a:p>
          <a:p>
            <a:pPr indent="-330200" lvl="0" marL="457200" rtl="0" algn="l">
              <a:spcBef>
                <a:spcPts val="0"/>
              </a:spcBef>
              <a:spcAft>
                <a:spcPts val="0"/>
              </a:spcAft>
              <a:buSzPts val="1600"/>
              <a:buChar char="●"/>
            </a:pPr>
            <a:r>
              <a:rPr lang="en" sz="1600"/>
              <a:t>Weight Clustering</a:t>
            </a:r>
            <a:endParaRPr sz="1600"/>
          </a:p>
          <a:p>
            <a:pPr indent="-317500" lvl="1" marL="914400" rtl="0" algn="l">
              <a:spcBef>
                <a:spcPts val="0"/>
              </a:spcBef>
              <a:spcAft>
                <a:spcPts val="0"/>
              </a:spcAft>
              <a:buSzPts val="1400"/>
              <a:buChar char="○"/>
            </a:pPr>
            <a:r>
              <a:rPr lang="en" sz="1400"/>
              <a:t>Weight Clustering + Full Integer Quantization</a:t>
            </a:r>
            <a:endParaRPr sz="1400"/>
          </a:p>
          <a:p>
            <a:pPr indent="-317500" lvl="1" marL="914400" rtl="0" algn="l">
              <a:spcBef>
                <a:spcPts val="0"/>
              </a:spcBef>
              <a:spcAft>
                <a:spcPts val="0"/>
              </a:spcAft>
              <a:buSzPts val="1400"/>
              <a:buChar char="○"/>
            </a:pPr>
            <a:r>
              <a:rPr lang="en" sz="1400"/>
              <a:t>Weight Clustering + Quantization Aware Training + Full Integer Quantization</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Anomaly Detection in TensorFlow Lite</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descr="This video contains a live demo of an anomaly detection implementation on the Adafruit EdgeBadge. Code for the implementation may be found at https://github.com/shah-tapan-r/GEGEORGIATECH-tinyml/tree/main/Anomaly_Detection_Milestone_1&#10;&#10;The autoencoder neural network model conducting inference on the device's live accelerometer data has been trained on repetitive, rhythmic 'normal turbulence' data. In the case that 'anomalous turbulence' occurs, the model is unable to effectively recreate the input, leading to the piezo buzzer speaker attached to the device producing an audible beeping to notify that an anomaly was detected.&#10;&#10;Thanks for watching!" id="225" name="Google Shape;225;p33" title="Milestone 1 Live Demo (MSA Practicum Project with GE Global Research)">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
        <p:nvSpPr>
          <p:cNvPr id="226" name="Google Shape;226;p33"/>
          <p:cNvSpPr txBox="1"/>
          <p:nvPr/>
        </p:nvSpPr>
        <p:spPr>
          <a:xfrm>
            <a:off x="2164500" y="457050"/>
            <a:ext cx="4815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lt1"/>
                </a:solidFill>
                <a:latin typeface="Lato"/>
                <a:ea typeface="Lato"/>
                <a:cs typeface="Lato"/>
                <a:sym typeface="Lato"/>
              </a:rPr>
              <a:t>Anomaly Detection Implementation Live Demo</a:t>
            </a:r>
            <a:endParaRPr sz="13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