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handoutMasterIdLst>
    <p:handoutMasterId r:id="rId30"/>
  </p:handoutMasterIdLst>
  <p:sldIdLst>
    <p:sldId id="318" r:id="rId2"/>
    <p:sldId id="341" r:id="rId3"/>
    <p:sldId id="380" r:id="rId4"/>
    <p:sldId id="404" r:id="rId5"/>
    <p:sldId id="381" r:id="rId6"/>
    <p:sldId id="405" r:id="rId7"/>
    <p:sldId id="406" r:id="rId8"/>
    <p:sldId id="407" r:id="rId9"/>
    <p:sldId id="408" r:id="rId10"/>
    <p:sldId id="409" r:id="rId11"/>
    <p:sldId id="410" r:id="rId12"/>
    <p:sldId id="411" r:id="rId13"/>
    <p:sldId id="388" r:id="rId14"/>
    <p:sldId id="385" r:id="rId15"/>
    <p:sldId id="384" r:id="rId16"/>
    <p:sldId id="383" r:id="rId17"/>
    <p:sldId id="391" r:id="rId18"/>
    <p:sldId id="390" r:id="rId19"/>
    <p:sldId id="413" r:id="rId20"/>
    <p:sldId id="414" r:id="rId21"/>
    <p:sldId id="415" r:id="rId22"/>
    <p:sldId id="399" r:id="rId23"/>
    <p:sldId id="416" r:id="rId24"/>
    <p:sldId id="398" r:id="rId25"/>
    <p:sldId id="417" r:id="rId26"/>
    <p:sldId id="403" r:id="rId27"/>
    <p:sldId id="402" r:id="rId28"/>
  </p:sldIdLst>
  <p:sldSz cx="12188825"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2" d="100"/>
          <a:sy n="82" d="100"/>
        </p:scale>
        <p:origin x="720"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2/10/2023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2/10/2023</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2/10/2023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2/10/2023</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2/10/2023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2/10/2023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2/10/2023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2/10/2023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2/10/2023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2/10/2023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2/10/2023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2/10/2023</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550291" y="1484784"/>
            <a:ext cx="8928498" cy="1584176"/>
          </a:xfrm>
          <a:scene3d>
            <a:camera prst="orthographicFront"/>
            <a:lightRig rig="threePt" dir="t"/>
          </a:scene3d>
          <a:sp3d>
            <a:bevelT/>
          </a:sp3d>
        </p:spPr>
        <p:txBody>
          <a:bodyPr>
            <a:normAutofit/>
          </a:bodyPr>
          <a:lstStyle/>
          <a:p>
            <a:pPr algn="ctr"/>
            <a:r>
              <a:rPr lang="en-US" sz="4000" b="1" cap="none" dirty="0">
                <a:ln w="12700" cmpd="sng">
                  <a:solidFill>
                    <a:schemeClr val="accent4"/>
                  </a:solidFill>
                  <a:prstDash val="solid"/>
                </a:ln>
                <a:solidFill>
                  <a:schemeClr val="accent4">
                    <a:lumMod val="75000"/>
                  </a:schemeClr>
                </a:solidFill>
                <a:latin typeface="Arial" panose="020B0604020202020204" pitchFamily="34" charset="0"/>
                <a:cs typeface="Arial" panose="020B0604020202020204" pitchFamily="34" charset="0"/>
              </a:rPr>
              <a:t>Project Report on Used car prediction using Machine Learning</a:t>
            </a:r>
            <a:endParaRPr lang="en-IN" sz="4000" b="1" cap="none" dirty="0">
              <a:ln w="12700" cmpd="sng">
                <a:solidFill>
                  <a:schemeClr val="accent4"/>
                </a:solidFill>
                <a:prstDash val="solid"/>
              </a:ln>
              <a:solidFill>
                <a:schemeClr val="accent4">
                  <a:lumMod val="75000"/>
                </a:schemeClr>
              </a:solidFill>
              <a:latin typeface="Arial" panose="020B0604020202020204" pitchFamily="34" charset="0"/>
              <a:cs typeface="Arial" panose="020B0604020202020204" pitchFamily="34" charset="0"/>
            </a:endParaRPr>
          </a:p>
        </p:txBody>
      </p:sp>
      <p:sp>
        <p:nvSpPr>
          <p:cNvPr id="3" name="Subtitle 2"/>
          <p:cNvSpPr>
            <a:spLocks noGrp="1"/>
          </p:cNvSpPr>
          <p:nvPr>
            <p:ph type="body" idx="1"/>
          </p:nvPr>
        </p:nvSpPr>
        <p:spPr>
          <a:xfrm>
            <a:off x="550291" y="3933056"/>
            <a:ext cx="9360545" cy="888588"/>
          </a:xfrm>
        </p:spPr>
        <p:txBody>
          <a:bodyPr>
            <a:normAutofit fontScale="92500" lnSpcReduction="10000"/>
          </a:bodyPr>
          <a:lstStyle/>
          <a:p>
            <a:pPr algn="ctr"/>
            <a:r>
              <a:rPr lang="en-US"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cap="none" dirty="0">
                <a:ln w="0"/>
                <a:solidFill>
                  <a:schemeClr val="accent4"/>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rPr>
              <a:t>By : Shahnawaz Hussain  </a:t>
            </a:r>
          </a:p>
          <a:p>
            <a:pPr algn="ctr"/>
            <a:r>
              <a:rPr lang="en-US" sz="2400" cap="none" dirty="0">
                <a:ln w="0"/>
                <a:solidFill>
                  <a:schemeClr val="accent4"/>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rPr>
              <a:t>Batch : DS0522</a:t>
            </a:r>
            <a:endParaRPr lang="en-US" sz="2400" dirty="0">
              <a:solidFill>
                <a:schemeClr val="accent4"/>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E5BB-793A-4D69-8A9F-D057BD725D73}"/>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Label Encoding of categorical data</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C7DC8E7-55FB-482A-A07E-3BBD4D472CA4}"/>
              </a:ext>
            </a:extLst>
          </p:cNvPr>
          <p:cNvSpPr>
            <a:spLocks noGrp="1"/>
          </p:cNvSpPr>
          <p:nvPr>
            <p:ph idx="1"/>
          </p:nvPr>
        </p:nvSpPr>
        <p:spPr/>
        <p:txBody>
          <a:bodyPr anchor="t"/>
          <a:lstStyle/>
          <a:p>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dirty="0"/>
          </a:p>
        </p:txBody>
      </p:sp>
      <p:pic>
        <p:nvPicPr>
          <p:cNvPr id="4" name="Picture 3">
            <a:extLst>
              <a:ext uri="{FF2B5EF4-FFF2-40B4-BE49-F238E27FC236}">
                <a16:creationId xmlns:a16="http://schemas.microsoft.com/office/drawing/2014/main" id="{128D5E58-FAEE-4CBC-BE08-6A8CDE742214}"/>
              </a:ext>
            </a:extLst>
          </p:cNvPr>
          <p:cNvPicPr>
            <a:picLocks noChangeAspect="1"/>
          </p:cNvPicPr>
          <p:nvPr/>
        </p:nvPicPr>
        <p:blipFill>
          <a:blip r:embed="rId2"/>
          <a:stretch>
            <a:fillRect/>
          </a:stretch>
        </p:blipFill>
        <p:spPr>
          <a:xfrm>
            <a:off x="1701924" y="3068960"/>
            <a:ext cx="7981401" cy="1664638"/>
          </a:xfrm>
          <a:prstGeom prst="rect">
            <a:avLst/>
          </a:prstGeom>
          <a:ln w="12700">
            <a:solidFill>
              <a:schemeClr val="tx1"/>
            </a:solidFill>
          </a:ln>
        </p:spPr>
      </p:pic>
    </p:spTree>
    <p:extLst>
      <p:ext uri="{BB962C8B-B14F-4D97-AF65-F5344CB8AC3E}">
        <p14:creationId xmlns:p14="http://schemas.microsoft.com/office/powerpoint/2010/main" val="8963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A685-E4C9-4191-A8AA-E906DE85EE48}"/>
              </a:ext>
            </a:extLst>
          </p:cNvPr>
          <p:cNvSpPr>
            <a:spLocks noGrp="1"/>
          </p:cNvSpPr>
          <p:nvPr>
            <p:ph type="title"/>
          </p:nvPr>
        </p:nvSpPr>
        <p:spPr/>
        <p:txBody>
          <a:bodyPr>
            <a:normAutofit/>
          </a:bodyPr>
          <a:lstStyle/>
          <a:p>
            <a:pPr algn="ctr"/>
            <a:r>
              <a:rPr lang="en-US" sz="3000" dirty="0">
                <a:solidFill>
                  <a:schemeClr val="accent4">
                    <a:lumMod val="75000"/>
                  </a:schemeClr>
                </a:solidFill>
                <a:latin typeface="Arial" panose="020B0604020202020204" pitchFamily="34" charset="0"/>
                <a:cs typeface="Arial" panose="020B0604020202020204" pitchFamily="34" charset="0"/>
              </a:rPr>
              <a:t>Data Inputs- Logic- Output Relationships</a:t>
            </a:r>
            <a:endParaRPr lang="en-IN" sz="3000" dirty="0">
              <a:solidFill>
                <a:schemeClr val="accent4">
                  <a:lumMod val="75000"/>
                </a:schemeClr>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28B86B95-4E42-47AC-BF3C-FFD9B0E68162}"/>
              </a:ext>
            </a:extLst>
          </p:cNvPr>
          <p:cNvPicPr>
            <a:picLocks noGrp="1" noChangeAspect="1"/>
          </p:cNvPicPr>
          <p:nvPr>
            <p:ph idx="1"/>
          </p:nvPr>
        </p:nvPicPr>
        <p:blipFill>
          <a:blip r:embed="rId2"/>
          <a:stretch>
            <a:fillRect/>
          </a:stretch>
        </p:blipFill>
        <p:spPr>
          <a:xfrm>
            <a:off x="477789" y="2195359"/>
            <a:ext cx="8312486" cy="3950980"/>
          </a:xfrm>
          <a:prstGeom prst="rect">
            <a:avLst/>
          </a:prstGeom>
          <a:ln w="12700">
            <a:solidFill>
              <a:schemeClr val="tx1"/>
            </a:solidFill>
          </a:ln>
        </p:spPr>
      </p:pic>
      <p:sp>
        <p:nvSpPr>
          <p:cNvPr id="5" name="TextBox 4">
            <a:extLst>
              <a:ext uri="{FF2B5EF4-FFF2-40B4-BE49-F238E27FC236}">
                <a16:creationId xmlns:a16="http://schemas.microsoft.com/office/drawing/2014/main" id="{3B58F563-8511-48D8-A676-5E6ED53B4D89}"/>
              </a:ext>
            </a:extLst>
          </p:cNvPr>
          <p:cNvSpPr txBox="1"/>
          <p:nvPr/>
        </p:nvSpPr>
        <p:spPr>
          <a:xfrm>
            <a:off x="8974732" y="2276872"/>
            <a:ext cx="2736304" cy="2032864"/>
          </a:xfrm>
          <a:prstGeom prst="rect">
            <a:avLst/>
          </a:prstGeom>
          <a:noFill/>
        </p:spPr>
        <p:txBody>
          <a:bodyPr wrap="square" rtlCol="0">
            <a:spAutoFit/>
          </a:bodyPr>
          <a:lstStyle/>
          <a:p>
            <a:pPr>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9601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E80B-5F3E-4423-8D02-4619A88F6116}"/>
              </a:ext>
            </a:extLst>
          </p:cNvPr>
          <p:cNvSpPr>
            <a:spLocks noGrp="1"/>
          </p:cNvSpPr>
          <p:nvPr>
            <p:ph type="title"/>
          </p:nvPr>
        </p:nvSpPr>
        <p:spPr/>
        <p:txBody>
          <a:bodyPr>
            <a:normAutofit/>
          </a:bodyPr>
          <a:lstStyle/>
          <a:p>
            <a:pPr algn="ctr"/>
            <a:r>
              <a:rPr lang="en-IN" sz="3000" dirty="0">
                <a:solidFill>
                  <a:schemeClr val="accent4">
                    <a:lumMod val="75000"/>
                  </a:schemeClr>
                </a:solidFill>
                <a:latin typeface="Arial" panose="020B0604020202020204" pitchFamily="34" charset="0"/>
                <a:cs typeface="Arial" panose="020B0604020202020204" pitchFamily="34" charset="0"/>
              </a:rPr>
              <a:t>PYTHON Libraries USED IN THIS PROJECT</a:t>
            </a:r>
          </a:p>
        </p:txBody>
      </p:sp>
      <p:pic>
        <p:nvPicPr>
          <p:cNvPr id="6" name="Content Placeholder 5">
            <a:extLst>
              <a:ext uri="{FF2B5EF4-FFF2-40B4-BE49-F238E27FC236}">
                <a16:creationId xmlns:a16="http://schemas.microsoft.com/office/drawing/2014/main" id="{299BD4BE-E5DA-4CF6-9A4E-1AF57FCC3E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698" y="2804715"/>
            <a:ext cx="5745714" cy="1248570"/>
          </a:xfrm>
          <a:prstGeom prst="rect">
            <a:avLst/>
          </a:prstGeom>
          <a:ln w="12700">
            <a:solidFill>
              <a:schemeClr val="tx1"/>
            </a:solidFill>
          </a:ln>
        </p:spPr>
      </p:pic>
      <p:pic>
        <p:nvPicPr>
          <p:cNvPr id="7" name="Picture 6">
            <a:extLst>
              <a:ext uri="{FF2B5EF4-FFF2-40B4-BE49-F238E27FC236}">
                <a16:creationId xmlns:a16="http://schemas.microsoft.com/office/drawing/2014/main" id="{BF0B5104-F91A-4510-89FA-B53828AE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75" y="4912111"/>
            <a:ext cx="5745714" cy="1500107"/>
          </a:xfrm>
          <a:prstGeom prst="rect">
            <a:avLst/>
          </a:prstGeom>
          <a:ln w="12700">
            <a:solidFill>
              <a:schemeClr val="tx1"/>
            </a:solidFill>
          </a:ln>
        </p:spPr>
      </p:pic>
      <p:pic>
        <p:nvPicPr>
          <p:cNvPr id="8" name="Picture 7">
            <a:extLst>
              <a:ext uri="{FF2B5EF4-FFF2-40B4-BE49-F238E27FC236}">
                <a16:creationId xmlns:a16="http://schemas.microsoft.com/office/drawing/2014/main" id="{9FB33255-8BC4-44D5-AB17-5B78EC2F8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444" y="3556201"/>
            <a:ext cx="5506085" cy="1813560"/>
          </a:xfrm>
          <a:prstGeom prst="rect">
            <a:avLst/>
          </a:prstGeom>
          <a:ln w="12700">
            <a:solidFill>
              <a:schemeClr val="tx1"/>
            </a:solidFill>
          </a:ln>
        </p:spPr>
      </p:pic>
      <p:sp>
        <p:nvSpPr>
          <p:cNvPr id="9" name="TextBox 8">
            <a:extLst>
              <a:ext uri="{FF2B5EF4-FFF2-40B4-BE49-F238E27FC236}">
                <a16:creationId xmlns:a16="http://schemas.microsoft.com/office/drawing/2014/main" id="{B3F8EAF5-1971-4BC6-825B-E0806140E42D}"/>
              </a:ext>
            </a:extLst>
          </p:cNvPr>
          <p:cNvSpPr txBox="1"/>
          <p:nvPr/>
        </p:nvSpPr>
        <p:spPr>
          <a:xfrm>
            <a:off x="348698" y="2197594"/>
            <a:ext cx="5506085"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sz="2800" dirty="0">
              <a:solidFill>
                <a:schemeClr val="accent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DA613E7-6B16-4E54-AF65-CD2014AC02B3}"/>
              </a:ext>
            </a:extLst>
          </p:cNvPr>
          <p:cNvSpPr txBox="1"/>
          <p:nvPr/>
        </p:nvSpPr>
        <p:spPr>
          <a:xfrm>
            <a:off x="300296" y="4221088"/>
            <a:ext cx="5348799"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Visualisation libraries used</a:t>
            </a:r>
            <a:endParaRPr lang="en-IN" sz="2800" dirty="0">
              <a:solidFill>
                <a:schemeClr val="accent1"/>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id="{DB408EFE-D085-4B3A-8358-33061A578DBE}"/>
              </a:ext>
            </a:extLst>
          </p:cNvPr>
          <p:cNvSpPr txBox="1"/>
          <p:nvPr/>
        </p:nvSpPr>
        <p:spPr>
          <a:xfrm>
            <a:off x="6382444" y="2804715"/>
            <a:ext cx="5457683"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800" dirty="0">
              <a:solidFill>
                <a:schemeClr val="accent1"/>
              </a:solidFill>
              <a:latin typeface="Bahnschrift Condensed" panose="020B0502040204020203" pitchFamily="34" charset="0"/>
            </a:endParaRPr>
          </a:p>
        </p:txBody>
      </p:sp>
      <p:cxnSp>
        <p:nvCxnSpPr>
          <p:cNvPr id="13" name="Straight Connector 12">
            <a:extLst>
              <a:ext uri="{FF2B5EF4-FFF2-40B4-BE49-F238E27FC236}">
                <a16:creationId xmlns:a16="http://schemas.microsoft.com/office/drawing/2014/main" id="{7F624181-18A1-457E-B6FC-A3EB28BF94DD}"/>
              </a:ext>
            </a:extLst>
          </p:cNvPr>
          <p:cNvCxnSpPr/>
          <p:nvPr/>
        </p:nvCxnSpPr>
        <p:spPr>
          <a:xfrm>
            <a:off x="6238428" y="2197594"/>
            <a:ext cx="0" cy="4543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7B33EC-9D95-4772-8A10-3978AE8B7701}"/>
              </a:ext>
            </a:extLst>
          </p:cNvPr>
          <p:cNvCxnSpPr>
            <a:cxnSpLocks/>
          </p:cNvCxnSpPr>
          <p:nvPr/>
        </p:nvCxnSpPr>
        <p:spPr>
          <a:xfrm flipH="1">
            <a:off x="189756" y="4221088"/>
            <a:ext cx="6048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7D8811-6CBB-42DF-9E3B-EB6CA90517C5}"/>
              </a:ext>
            </a:extLst>
          </p:cNvPr>
          <p:cNvCxnSpPr/>
          <p:nvPr/>
        </p:nvCxnSpPr>
        <p:spPr>
          <a:xfrm>
            <a:off x="6238428" y="219759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EC8E6E-D381-4EB5-BB8A-58770125F359}"/>
              </a:ext>
            </a:extLst>
          </p:cNvPr>
          <p:cNvCxnSpPr/>
          <p:nvPr/>
        </p:nvCxnSpPr>
        <p:spPr>
          <a:xfrm>
            <a:off x="6238428" y="67413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28B62-385D-47B7-B71E-EE6645C7DC50}"/>
              </a:ext>
            </a:extLst>
          </p:cNvPr>
          <p:cNvCxnSpPr>
            <a:cxnSpLocks/>
          </p:cNvCxnSpPr>
          <p:nvPr/>
        </p:nvCxnSpPr>
        <p:spPr>
          <a:xfrm>
            <a:off x="189756" y="3066325"/>
            <a:ext cx="0" cy="2378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p:txBody>
          <a:bodyPr>
            <a:normAutofit fontScale="90000"/>
          </a:bodyPr>
          <a:lstStyle/>
          <a:p>
            <a:pPr algn="ctr">
              <a:lnSpc>
                <a:spcPct val="150000"/>
              </a:lnSpc>
            </a:pPr>
            <a:r>
              <a:rPr lang="en-IN" sz="3300" dirty="0">
                <a:solidFill>
                  <a:schemeClr val="accent4">
                    <a:lumMod val="75000"/>
                  </a:schemeClr>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Fuel Type Distribution</a:t>
            </a:r>
          </a:p>
        </p:txBody>
      </p:sp>
      <p:sp>
        <p:nvSpPr>
          <p:cNvPr id="7" name="Content Placeholder 6">
            <a:extLst>
              <a:ext uri="{FF2B5EF4-FFF2-40B4-BE49-F238E27FC236}">
                <a16:creationId xmlns:a16="http://schemas.microsoft.com/office/drawing/2014/main" id="{63BCF39C-EEA4-41D5-B9EF-C2C0C66197DD}"/>
              </a:ext>
            </a:extLst>
          </p:cNvPr>
          <p:cNvSpPr>
            <a:spLocks noGrp="1"/>
          </p:cNvSpPr>
          <p:nvPr>
            <p:ph sz="half" idx="2"/>
          </p:nvPr>
        </p:nvSpPr>
        <p:spPr>
          <a:xfrm>
            <a:off x="8114703" y="2695354"/>
            <a:ext cx="3497148" cy="2863139"/>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p>
        </p:txBody>
      </p:sp>
      <p:pic>
        <p:nvPicPr>
          <p:cNvPr id="8" name="Picture 7">
            <a:extLst>
              <a:ext uri="{FF2B5EF4-FFF2-40B4-BE49-F238E27FC236}">
                <a16:creationId xmlns:a16="http://schemas.microsoft.com/office/drawing/2014/main" id="{CAB1E2CB-D6D3-400A-9DEB-0B864F2C0FEA}"/>
              </a:ext>
            </a:extLst>
          </p:cNvPr>
          <p:cNvPicPr>
            <a:picLocks noChangeAspect="1"/>
          </p:cNvPicPr>
          <p:nvPr/>
        </p:nvPicPr>
        <p:blipFill>
          <a:blip r:embed="rId2"/>
          <a:stretch>
            <a:fillRect/>
          </a:stretch>
        </p:blipFill>
        <p:spPr>
          <a:xfrm>
            <a:off x="693812" y="2503489"/>
            <a:ext cx="7056784" cy="324687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p:txBody>
          <a:bodyPr>
            <a:normAutofit fontScale="90000"/>
          </a:bodyPr>
          <a:lstStyle/>
          <a:p>
            <a:pPr algn="ctr">
              <a:lnSpc>
                <a:spcPct val="150000"/>
              </a:lnSpc>
            </a:pPr>
            <a:r>
              <a:rPr lang="en-IN" sz="3300" dirty="0">
                <a:solidFill>
                  <a:schemeClr val="accent4">
                    <a:lumMod val="75000"/>
                  </a:schemeClr>
                </a:solidFill>
                <a:latin typeface="Arial" panose="020B0604020202020204" pitchFamily="34" charset="0"/>
                <a:cs typeface="Arial" panose="020B0604020202020204" pitchFamily="34" charset="0"/>
              </a:rPr>
              <a:t>Exploratory Data Analysis</a:t>
            </a:r>
            <a:br>
              <a:rPr lang="en-IN" dirty="0"/>
            </a:br>
            <a:r>
              <a:rPr lang="en-IN" sz="2400" dirty="0">
                <a:solidFill>
                  <a:srgbClr val="00B0F0"/>
                </a:solidFill>
                <a:latin typeface="Arial" panose="020B0604020202020204" pitchFamily="34" charset="0"/>
                <a:cs typeface="Arial" panose="020B0604020202020204" pitchFamily="34" charset="0"/>
              </a:rPr>
              <a:t>Price  vs FUEL TYPE distribution</a:t>
            </a:r>
          </a:p>
        </p:txBody>
      </p:sp>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7665078" y="2681858"/>
            <a:ext cx="3929197" cy="3073164"/>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pic>
        <p:nvPicPr>
          <p:cNvPr id="10" name="Content Placeholder 9">
            <a:extLst>
              <a:ext uri="{FF2B5EF4-FFF2-40B4-BE49-F238E27FC236}">
                <a16:creationId xmlns:a16="http://schemas.microsoft.com/office/drawing/2014/main" id="{8040FE61-EDE6-4AC0-B0CB-7D15CA9A3D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420888"/>
            <a:ext cx="6449780" cy="3595105"/>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p:txBody>
          <a:bodyPr>
            <a:normAutofit fontScale="90000"/>
          </a:bodyPr>
          <a:lstStyle/>
          <a:p>
            <a:pPr algn="ctr">
              <a:lnSpc>
                <a:spcPct val="150000"/>
              </a:lnSpc>
            </a:pPr>
            <a:r>
              <a:rPr lang="en-IN" sz="3300" dirty="0">
                <a:solidFill>
                  <a:srgbClr val="0070C0"/>
                </a:solidFill>
                <a:latin typeface="Arial" panose="020B0604020202020204" pitchFamily="34" charset="0"/>
                <a:cs typeface="Arial" panose="020B0604020202020204" pitchFamily="34" charset="0"/>
              </a:rPr>
              <a:t>Exploratory Data Analysis</a:t>
            </a:r>
            <a:br>
              <a:rPr lang="en-IN" dirty="0"/>
            </a:br>
            <a:r>
              <a:rPr lang="en-IN" sz="2400" dirty="0">
                <a:solidFill>
                  <a:srgbClr val="00B0F0"/>
                </a:solidFill>
                <a:latin typeface="Arial" panose="020B0604020202020204" pitchFamily="34" charset="0"/>
                <a:cs typeface="Arial" panose="020B0604020202020204" pitchFamily="34" charset="0"/>
              </a:rPr>
              <a:t>STEERING TYPE DISTRIBUTION</a:t>
            </a:r>
          </a:p>
        </p:txBody>
      </p:sp>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8542684" y="2924944"/>
            <a:ext cx="2804025" cy="2520279"/>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sz="2800" dirty="0">
              <a:solidFill>
                <a:schemeClr val="accent6"/>
              </a:solidFill>
              <a:latin typeface="Bahnschrift Condensed" panose="020B0502040204020203" pitchFamily="34" charset="0"/>
            </a:endParaRPr>
          </a:p>
        </p:txBody>
      </p:sp>
      <p:pic>
        <p:nvPicPr>
          <p:cNvPr id="8" name="Content Placeholder 7">
            <a:extLst>
              <a:ext uri="{FF2B5EF4-FFF2-40B4-BE49-F238E27FC236}">
                <a16:creationId xmlns:a16="http://schemas.microsoft.com/office/drawing/2014/main" id="{34BA090A-8E44-4D13-B408-88C8950C42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780928"/>
            <a:ext cx="7587421" cy="316835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a:xfrm>
            <a:off x="581040" y="476672"/>
            <a:ext cx="11026744" cy="1363040"/>
          </a:xfrm>
        </p:spPr>
        <p:txBody>
          <a:bodyPr>
            <a:normAutofit/>
          </a:bodyPr>
          <a:lstStyle/>
          <a:p>
            <a:pPr algn="ctr">
              <a:lnSpc>
                <a:spcPct val="150000"/>
              </a:lnSpc>
            </a:pP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price VS STEERING TYPE DISTRIBUTION</a:t>
            </a:r>
          </a:p>
        </p:txBody>
      </p:sp>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7678588" y="2261604"/>
            <a:ext cx="3929197" cy="3633047"/>
          </a:xfrm>
        </p:spPr>
        <p:txBody>
          <a:bodyPr>
            <a:normAutofit/>
          </a:bodyPr>
          <a:lstStyle/>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p:txBody>
      </p:sp>
      <p:pic>
        <p:nvPicPr>
          <p:cNvPr id="8" name="Content Placeholder 7">
            <a:extLst>
              <a:ext uri="{FF2B5EF4-FFF2-40B4-BE49-F238E27FC236}">
                <a16:creationId xmlns:a16="http://schemas.microsoft.com/office/drawing/2014/main" id="{08603E2A-736D-4018-AC29-C9EE89CC6C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417720"/>
            <a:ext cx="6521499" cy="347693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p:txBody>
          <a:bodyPr>
            <a:normAutofit fontScale="90000"/>
          </a:bodyPr>
          <a:lstStyle/>
          <a:p>
            <a:pPr algn="ctr">
              <a:lnSpc>
                <a:spcPct val="150000"/>
              </a:lnSpc>
            </a:pPr>
            <a:r>
              <a:rPr lang="en-IN" sz="33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Maximum Number of loan taken VS Average payback time in last 30 days</a:t>
            </a:r>
          </a:p>
        </p:txBody>
      </p:sp>
      <p:sp>
        <p:nvSpPr>
          <p:cNvPr id="4" name="Content Placeholder 3">
            <a:extLst>
              <a:ext uri="{FF2B5EF4-FFF2-40B4-BE49-F238E27FC236}">
                <a16:creationId xmlns:a16="http://schemas.microsoft.com/office/drawing/2014/main" id="{93C188C8-F2F5-4287-8F7C-40ED41D8B4B8}"/>
              </a:ext>
            </a:extLst>
          </p:cNvPr>
          <p:cNvSpPr>
            <a:spLocks noGrp="1"/>
          </p:cNvSpPr>
          <p:nvPr>
            <p:ph sz="half" idx="2"/>
          </p:nvPr>
        </p:nvSpPr>
        <p:spPr>
          <a:xfrm>
            <a:off x="7894612" y="2228004"/>
            <a:ext cx="3713172" cy="3633047"/>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2400" u="sng"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sz="2800" u="sng" dirty="0">
              <a:solidFill>
                <a:schemeClr val="accent6"/>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id="{83375401-D99F-4E68-B05D-786982B6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2228004"/>
            <a:ext cx="6887977" cy="3900338"/>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Turbocharger vs price</a:t>
            </a:r>
          </a:p>
        </p:txBody>
      </p:sp>
      <p:sp>
        <p:nvSpPr>
          <p:cNvPr id="4" name="Content Placeholder 3">
            <a:extLst>
              <a:ext uri="{FF2B5EF4-FFF2-40B4-BE49-F238E27FC236}">
                <a16:creationId xmlns:a16="http://schemas.microsoft.com/office/drawing/2014/main" id="{255FA097-905A-4E7E-8B6C-36FAE7A15026}"/>
              </a:ext>
            </a:extLst>
          </p:cNvPr>
          <p:cNvSpPr>
            <a:spLocks noGrp="1"/>
          </p:cNvSpPr>
          <p:nvPr>
            <p:ph sz="half" idx="2"/>
          </p:nvPr>
        </p:nvSpPr>
        <p:spPr>
          <a:xfrm>
            <a:off x="915413" y="5098702"/>
            <a:ext cx="5616624" cy="1152128"/>
          </a:xfrm>
        </p:spPr>
        <p:txBody>
          <a:bodyPr>
            <a:normAutofit/>
          </a:bodyPr>
          <a:lstStyle/>
          <a:p>
            <a:pPr>
              <a:buFont typeface="Wingdings" panose="05000000000000000000" pitchFamily="2"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2000"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FEC5910F-6F6E-4F96-A236-FE33E127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2187995"/>
            <a:ext cx="6716806" cy="2713164"/>
          </a:xfrm>
          <a:prstGeom prst="rect">
            <a:avLst/>
          </a:prstGeom>
          <a:ln w="12700">
            <a:solidFill>
              <a:schemeClr val="tx1"/>
            </a:solidFill>
          </a:ln>
        </p:spPr>
      </p:pic>
      <p:pic>
        <p:nvPicPr>
          <p:cNvPr id="8" name="Picture 7">
            <a:extLst>
              <a:ext uri="{FF2B5EF4-FFF2-40B4-BE49-F238E27FC236}">
                <a16:creationId xmlns:a16="http://schemas.microsoft.com/office/drawing/2014/main" id="{BDE5D73B-00A4-4151-B46A-1A56C918B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48" y="2187995"/>
            <a:ext cx="4424371" cy="2713164"/>
          </a:xfrm>
          <a:prstGeom prst="rect">
            <a:avLst/>
          </a:prstGeom>
          <a:ln w="12700">
            <a:solidFill>
              <a:schemeClr val="tx1"/>
            </a:solidFill>
          </a:ln>
        </p:spPr>
      </p:pic>
      <p:sp>
        <p:nvSpPr>
          <p:cNvPr id="9" name="Content Placeholder 3">
            <a:extLst>
              <a:ext uri="{FF2B5EF4-FFF2-40B4-BE49-F238E27FC236}">
                <a16:creationId xmlns:a16="http://schemas.microsoft.com/office/drawing/2014/main" id="{5B626235-6FBE-4554-A780-19EBA5950B7F}"/>
              </a:ext>
            </a:extLst>
          </p:cNvPr>
          <p:cNvSpPr txBox="1">
            <a:spLocks/>
          </p:cNvSpPr>
          <p:nvPr/>
        </p:nvSpPr>
        <p:spPr>
          <a:xfrm>
            <a:off x="7586517" y="4901159"/>
            <a:ext cx="3888432" cy="1547214"/>
          </a:xfrm>
          <a:prstGeom prst="rect">
            <a:avLst/>
          </a:prstGeom>
        </p:spPr>
        <p:txBody>
          <a:bodyPr vert="horz" lIns="91440" tIns="45720" rIns="91440" bIns="45720" rtlCol="0" anchor="ctr">
            <a:normAutofit/>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cxnSp>
        <p:nvCxnSpPr>
          <p:cNvPr id="15" name="Straight Connector 14">
            <a:extLst>
              <a:ext uri="{FF2B5EF4-FFF2-40B4-BE49-F238E27FC236}">
                <a16:creationId xmlns:a16="http://schemas.microsoft.com/office/drawing/2014/main" id="{DB214699-67D8-4068-81CC-C2103DE89DFA}"/>
              </a:ext>
            </a:extLst>
          </p:cNvPr>
          <p:cNvCxnSpPr/>
          <p:nvPr/>
        </p:nvCxnSpPr>
        <p:spPr>
          <a:xfrm>
            <a:off x="7174532" y="1988840"/>
            <a:ext cx="0" cy="4536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627B5DB8-8FAC-4F13-BC5D-B9DE7860C8B9}"/>
              </a:ext>
            </a:extLst>
          </p:cNvPr>
          <p:cNvCxnSpPr>
            <a:cxnSpLocks/>
          </p:cNvCxnSpPr>
          <p:nvPr/>
        </p:nvCxnSpPr>
        <p:spPr>
          <a:xfrm>
            <a:off x="5806380" y="6525344"/>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80068F-C483-45DB-BEE5-3C295A3913C2}"/>
              </a:ext>
            </a:extLst>
          </p:cNvPr>
          <p:cNvCxnSpPr>
            <a:cxnSpLocks/>
          </p:cNvCxnSpPr>
          <p:nvPr/>
        </p:nvCxnSpPr>
        <p:spPr>
          <a:xfrm>
            <a:off x="5446340" y="1988839"/>
            <a:ext cx="37444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4CEA87-23C1-482F-AD8F-58262C7A7CDB}"/>
              </a:ext>
            </a:extLst>
          </p:cNvPr>
          <p:cNvSpPr>
            <a:spLocks noGrp="1"/>
          </p:cNvSpPr>
          <p:nvPr>
            <p:ph sz="half" idx="2"/>
          </p:nvPr>
        </p:nvSpPr>
        <p:spPr>
          <a:xfrm>
            <a:off x="6598467" y="2228004"/>
            <a:ext cx="5009317" cy="3633047"/>
          </a:xfrm>
        </p:spPr>
        <p:txBody>
          <a:bodyPr/>
          <a:lstStyle/>
          <a:p>
            <a:pPr marL="342900" lvl="0" indent="-342900" algn="just">
              <a:lnSpc>
                <a:spcPct val="107000"/>
              </a:lnSpc>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342900" lvl="0" indent="-342900" algn="just">
              <a:lnSpc>
                <a:spcPct val="107000"/>
              </a:lnSpc>
              <a:spcAft>
                <a:spcPts val="800"/>
              </a:spcAft>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
        <p:nvSpPr>
          <p:cNvPr id="5" name="Title 1">
            <a:extLst>
              <a:ext uri="{FF2B5EF4-FFF2-40B4-BE49-F238E27FC236}">
                <a16:creationId xmlns:a16="http://schemas.microsoft.com/office/drawing/2014/main" id="{A37E48F1-A77C-463A-AD23-FB310D63B2FA}"/>
              </a:ext>
            </a:extLst>
          </p:cNvPr>
          <p:cNvSpPr>
            <a:spLocks noGrp="1"/>
          </p:cNvSpPr>
          <p:nvPr>
            <p:ph type="title"/>
          </p:nvPr>
        </p:nvSpPr>
        <p:spPr>
          <a:xfrm>
            <a:off x="581025" y="730250"/>
            <a:ext cx="11026775" cy="987425"/>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sz="3000" dirty="0">
                <a:solidFill>
                  <a:srgbClr val="0070C0"/>
                </a:solidFill>
                <a:latin typeface="Arial" panose="020B0604020202020204" pitchFamily="34" charset="0"/>
                <a:cs typeface="Arial" panose="020B0604020202020204" pitchFamily="34" charset="0"/>
              </a:rPr>
            </a:br>
            <a:r>
              <a:rPr lang="en-IN" sz="2200" dirty="0">
                <a:solidFill>
                  <a:srgbClr val="00B0F0"/>
                </a:solidFill>
                <a:latin typeface="Arial" panose="020B0604020202020204" pitchFamily="34" charset="0"/>
                <a:cs typeface="Arial" panose="020B0604020202020204" pitchFamily="34" charset="0"/>
              </a:rPr>
              <a:t>NO OF CYLINDER  vs price</a:t>
            </a:r>
          </a:p>
        </p:txBody>
      </p:sp>
      <p:pic>
        <p:nvPicPr>
          <p:cNvPr id="6" name="Content Placeholder 5">
            <a:extLst>
              <a:ext uri="{FF2B5EF4-FFF2-40B4-BE49-F238E27FC236}">
                <a16:creationId xmlns:a16="http://schemas.microsoft.com/office/drawing/2014/main" id="{7A699005-A0FB-41D4-92A6-1F726C6D733C}"/>
              </a:ext>
            </a:extLst>
          </p:cNvPr>
          <p:cNvPicPr>
            <a:picLocks noGrp="1" noChangeAspect="1"/>
          </p:cNvPicPr>
          <p:nvPr>
            <p:ph sz="half" idx="1"/>
          </p:nvPr>
        </p:nvPicPr>
        <p:blipFill>
          <a:blip r:embed="rId2"/>
          <a:stretch>
            <a:fillRect/>
          </a:stretch>
        </p:blipFill>
        <p:spPr>
          <a:xfrm>
            <a:off x="581025" y="2466251"/>
            <a:ext cx="5831872" cy="3394799"/>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9011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normAutofit/>
          </a:bodyPr>
          <a:lstStyle/>
          <a:p>
            <a:pPr algn="ctr"/>
            <a:r>
              <a:rPr lang="en-IN" sz="3200" dirty="0">
                <a:solidFill>
                  <a:schemeClr val="accent4">
                    <a:lumMod val="75000"/>
                  </a:schemeClr>
                </a:solidFill>
                <a:latin typeface="Arial" panose="020B0604020202020204" pitchFamily="34" charset="0"/>
                <a:cs typeface="Arial" panose="020B0604020202020204" pitchFamily="34" charset="0"/>
              </a:rPr>
              <a:t>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1844" y="2204864"/>
            <a:ext cx="5974396" cy="4032448"/>
          </a:xfrm>
        </p:spPr>
        <p:txBody>
          <a:bodyPr>
            <a:normAutofit/>
          </a:bodyPr>
          <a:lstStyle/>
          <a:p>
            <a:pPr>
              <a:buFont typeface="Wingdings" panose="05000000000000000000" pitchFamily="2" charset="2"/>
              <a:buChar char="ü"/>
            </a:pPr>
            <a:r>
              <a:rPr lang="en-US" sz="24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a:buFont typeface="Wingdings" panose="05000000000000000000" pitchFamily="2" charset="2"/>
              <a:buChar char="ü"/>
            </a:pPr>
            <a:r>
              <a:rPr lang="en-US" sz="2400"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a:buFont typeface="Wingdings" panose="05000000000000000000" pitchFamily="2" charset="2"/>
              <a:buChar char="ü"/>
            </a:pPr>
            <a:r>
              <a:rPr lang="en-US" sz="2400" dirty="0">
                <a:solidFill>
                  <a:schemeClr val="tx1"/>
                </a:solidFill>
                <a:latin typeface="Bahnschrift Condensed" panose="020B0502040204020203" pitchFamily="34" charset="0"/>
              </a:rPr>
              <a:t> In fact, seller also has no idea about the car’s existing value or the price he should be selling the car at</a:t>
            </a:r>
            <a:endParaRPr lang="en-IN" sz="2400"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id="{304285EA-5487-4021-9B70-A57E027F2ADA}"/>
              </a:ext>
            </a:extLst>
          </p:cNvPr>
          <p:cNvPicPr>
            <a:picLocks noGrp="1" noChangeAspect="1"/>
          </p:cNvPicPr>
          <p:nvPr>
            <p:ph sz="half" idx="2"/>
          </p:nvPr>
        </p:nvPicPr>
        <p:blipFill>
          <a:blip r:embed="rId2"/>
          <a:stretch>
            <a:fillRect/>
          </a:stretch>
        </p:blipFill>
        <p:spPr>
          <a:xfrm>
            <a:off x="7718426" y="2204864"/>
            <a:ext cx="3633787" cy="3633787"/>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2DA22-D3B9-4263-AF45-7A961F2A6873}"/>
              </a:ext>
            </a:extLst>
          </p:cNvPr>
          <p:cNvSpPr>
            <a:spLocks noGrp="1"/>
          </p:cNvSpPr>
          <p:nvPr>
            <p:ph sz="half" idx="2"/>
          </p:nvPr>
        </p:nvSpPr>
        <p:spPr>
          <a:xfrm>
            <a:off x="2710036" y="5877272"/>
            <a:ext cx="6768752" cy="879032"/>
          </a:xfrm>
        </p:spPr>
        <p:txBody>
          <a:bodyPr>
            <a:normAutofit/>
          </a:bodyPr>
          <a:lstStyle/>
          <a:p>
            <a:pPr marL="0" indent="0" algn="ctr">
              <a:buNone/>
            </a:pPr>
            <a:r>
              <a:rPr lang="en-IN" sz="28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pic>
        <p:nvPicPr>
          <p:cNvPr id="5" name="Content Placeholder 4">
            <a:extLst>
              <a:ext uri="{FF2B5EF4-FFF2-40B4-BE49-F238E27FC236}">
                <a16:creationId xmlns:a16="http://schemas.microsoft.com/office/drawing/2014/main" id="{FB884CE6-2877-4412-9999-19FF8C0B4E8F}"/>
              </a:ext>
            </a:extLst>
          </p:cNvPr>
          <p:cNvPicPr>
            <a:picLocks noGrp="1" noChangeAspect="1"/>
          </p:cNvPicPr>
          <p:nvPr>
            <p:ph sz="half" idx="1"/>
          </p:nvPr>
        </p:nvPicPr>
        <p:blipFill>
          <a:blip r:embed="rId2"/>
          <a:stretch>
            <a:fillRect/>
          </a:stretch>
        </p:blipFill>
        <p:spPr>
          <a:xfrm>
            <a:off x="1845940" y="2348880"/>
            <a:ext cx="8208912" cy="3630520"/>
          </a:xfrm>
          <a:prstGeom prst="rect">
            <a:avLst/>
          </a:prstGeom>
          <a:ln w="12700">
            <a:solidFill>
              <a:schemeClr val="tx1"/>
            </a:solidFill>
          </a:ln>
        </p:spPr>
      </p:pic>
      <p:sp>
        <p:nvSpPr>
          <p:cNvPr id="6" name="Title 1">
            <a:extLst>
              <a:ext uri="{FF2B5EF4-FFF2-40B4-BE49-F238E27FC236}">
                <a16:creationId xmlns:a16="http://schemas.microsoft.com/office/drawing/2014/main" id="{0D768F98-2EF9-49BD-B10B-6D16F1ECCD34}"/>
              </a:ext>
            </a:extLst>
          </p:cNvPr>
          <p:cNvSpPr>
            <a:spLocks noGrp="1"/>
          </p:cNvSpPr>
          <p:nvPr>
            <p:ph type="title"/>
          </p:nvPr>
        </p:nvSpPr>
        <p:spPr>
          <a:xfrm>
            <a:off x="581025" y="730250"/>
            <a:ext cx="11026775" cy="987425"/>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CAR AGE vs price</a:t>
            </a:r>
          </a:p>
        </p:txBody>
      </p:sp>
    </p:spTree>
    <p:extLst>
      <p:ext uri="{BB962C8B-B14F-4D97-AF65-F5344CB8AC3E}">
        <p14:creationId xmlns:p14="http://schemas.microsoft.com/office/powerpoint/2010/main" val="41621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F6E49AF-0486-4CFE-BE33-6F14087A31E2}"/>
              </a:ext>
            </a:extLst>
          </p:cNvPr>
          <p:cNvSpPr>
            <a:spLocks noGrp="1"/>
          </p:cNvSpPr>
          <p:nvPr>
            <p:ph sz="half" idx="2"/>
          </p:nvPr>
        </p:nvSpPr>
        <p:spPr>
          <a:xfrm>
            <a:off x="7678589" y="2228004"/>
            <a:ext cx="3929196" cy="3633047"/>
          </a:xfrm>
        </p:spPr>
        <p:txBody>
          <a:bodyPr>
            <a:normAutofit/>
          </a:bodyPr>
          <a:lstStyle/>
          <a:p>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 </a:t>
            </a:r>
            <a:endParaRPr lang="en-IN" sz="2000" dirty="0">
              <a:solidFill>
                <a:srgbClr val="FF0000"/>
              </a:solidFill>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1FFA292E-B1DA-426B-8CC7-A012D98A1D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5860" y="2348880"/>
            <a:ext cx="6048672" cy="3900338"/>
          </a:xfrm>
          <a:prstGeom prst="rect">
            <a:avLst/>
          </a:prstGeom>
          <a:ln w="12700">
            <a:solidFill>
              <a:schemeClr val="tx1"/>
            </a:solidFill>
          </a:ln>
          <a:effectLst>
            <a:glow rad="228600">
              <a:schemeClr val="accent2">
                <a:satMod val="175000"/>
                <a:alpha val="40000"/>
              </a:schemeClr>
            </a:glow>
          </a:effectLst>
        </p:spPr>
      </p:pic>
      <p:sp>
        <p:nvSpPr>
          <p:cNvPr id="6" name="Title 1">
            <a:extLst>
              <a:ext uri="{FF2B5EF4-FFF2-40B4-BE49-F238E27FC236}">
                <a16:creationId xmlns:a16="http://schemas.microsoft.com/office/drawing/2014/main" id="{55B76F85-A9EE-498F-8D47-FD019ECBF545}"/>
              </a:ext>
            </a:extLst>
          </p:cNvPr>
          <p:cNvSpPr>
            <a:spLocks noGrp="1"/>
          </p:cNvSpPr>
          <p:nvPr>
            <p:ph type="title"/>
          </p:nvPr>
        </p:nvSpPr>
        <p:spPr>
          <a:xfrm>
            <a:off x="581025" y="730250"/>
            <a:ext cx="11026775" cy="987425"/>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MILEAGE(KMPL)  vs price</a:t>
            </a:r>
          </a:p>
        </p:txBody>
      </p:sp>
    </p:spTree>
    <p:extLst>
      <p:ext uri="{BB962C8B-B14F-4D97-AF65-F5344CB8AC3E}">
        <p14:creationId xmlns:p14="http://schemas.microsoft.com/office/powerpoint/2010/main" val="33959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a:xfrm>
            <a:off x="581041" y="702156"/>
            <a:ext cx="11026744" cy="854636"/>
          </a:xfrm>
        </p:spPr>
        <p:txBody>
          <a:bodyPr>
            <a:normAutofit/>
          </a:bodyPr>
          <a:lstStyle/>
          <a:p>
            <a:pPr algn="ctr"/>
            <a:r>
              <a:rPr lang="en-IN" sz="3200" dirty="0">
                <a:solidFill>
                  <a:srgbClr val="0070C0"/>
                </a:solidFill>
                <a:latin typeface="Arial" panose="020B0604020202020204" pitchFamily="34" charset="0"/>
                <a:cs typeface="Arial" panose="020B0604020202020204" pitchFamily="34" charset="0"/>
              </a:rPr>
              <a:t>MACHINE LEARNING MODEL BUILDING</a:t>
            </a:r>
          </a:p>
        </p:txBody>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581041" y="2060848"/>
            <a:ext cx="11026743" cy="4392488"/>
          </a:xfrm>
        </p:spPr>
        <p:txBody>
          <a:bodyPr>
            <a:normAutofit fontScale="92500" lnSpcReduction="10000"/>
          </a:bodyPr>
          <a:lstStyle/>
          <a:p>
            <a:r>
              <a:rPr lang="en-IN" sz="2800" dirty="0">
                <a:solidFill>
                  <a:schemeClr val="accent4">
                    <a:lumMod val="75000"/>
                  </a:schemeClr>
                </a:solidFill>
                <a:latin typeface="Bahnschrift Condensed" panose="020B0502040204020203" pitchFamily="34" charset="0"/>
              </a:rPr>
              <a:t>Objective is to predict price of used car . It can be solve by application of regression  ML algorithm.</a:t>
            </a:r>
          </a:p>
          <a:p>
            <a:r>
              <a:rPr lang="en-IN" sz="2800" dirty="0">
                <a:solidFill>
                  <a:schemeClr val="accent4">
                    <a:lumMod val="75000"/>
                  </a:schemeClr>
                </a:solidFill>
                <a:latin typeface="Bahnschrift Condensed" panose="020B0502040204020203" pitchFamily="34" charset="0"/>
              </a:rPr>
              <a:t>Different Regression algorithm used to train model, in order build ML model with maximum R2 Score.</a:t>
            </a:r>
          </a:p>
          <a:p>
            <a:r>
              <a:rPr lang="en-IN" sz="2800" dirty="0">
                <a:solidFill>
                  <a:schemeClr val="accent4">
                    <a:lumMod val="75000"/>
                  </a:schemeClr>
                </a:solidFill>
                <a:latin typeface="Bahnschrift Condensed" panose="020B0502040204020203" pitchFamily="34" charset="0"/>
              </a:rPr>
              <a:t>Machine learning classification algorithms used in this project are –</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Gradient Boosting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Bagging Regressor</a:t>
            </a: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8F5C-8C63-46EB-AB60-1439E4B5F959}"/>
              </a:ext>
            </a:extLst>
          </p:cNvPr>
          <p:cNvSpPr>
            <a:spLocks noGrp="1"/>
          </p:cNvSpPr>
          <p:nvPr>
            <p:ph type="title"/>
          </p:nvPr>
        </p:nvSpPr>
        <p:spPr/>
        <p:txBody>
          <a:bodyPr>
            <a:normAutofit/>
          </a:bodyPr>
          <a:lstStyle/>
          <a:p>
            <a:pPr algn="ctr"/>
            <a:r>
              <a:rPr lang="en-IN" sz="2800" dirty="0">
                <a:solidFill>
                  <a:srgbClr val="0070C0"/>
                </a:solidFill>
                <a:effectLst/>
                <a:latin typeface="Arial" panose="020B0604020202020204" pitchFamily="34" charset="0"/>
                <a:ea typeface="Calibri" panose="020F0502020204030204" pitchFamily="34" charset="0"/>
                <a:cs typeface="Arial" panose="020B0604020202020204" pitchFamily="34" charset="0"/>
              </a:rPr>
              <a:t>KEY METRICS FOR SUCCESS IN SOLVING PROBLEM UNDER CONSIDERATION</a:t>
            </a:r>
            <a:endParaRPr lang="en-IN" sz="3600"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90E0B2-232F-4D9F-AEDD-755F1277A1E3}"/>
              </a:ext>
            </a:extLst>
          </p:cNvPr>
          <p:cNvSpPr>
            <a:spLocks noGrp="1"/>
          </p:cNvSpPr>
          <p:nvPr>
            <p:ph idx="1"/>
          </p:nvPr>
        </p:nvSpPr>
        <p:spPr/>
        <p:txBody>
          <a:bodyPr/>
          <a:lstStyle/>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Mean absolute error which gives magnitude of difference between the prediction of an observation and the true value of that observation.</a:t>
            </a:r>
          </a:p>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Root mean square error is one of the most commonly used measures for evaluating the quality of predictions.</a:t>
            </a:r>
          </a:p>
          <a:p>
            <a:pPr marL="342900" lvl="0" indent="-342900" algn="just">
              <a:lnSpc>
                <a:spcPct val="107000"/>
              </a:lnSpc>
              <a:spcAft>
                <a:spcPts val="800"/>
              </a:spcAft>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R2 score which tells us how accurate our model predict result, is going to important evaluation criteria along with Cross validation score.</a:t>
            </a:r>
          </a:p>
          <a:p>
            <a:pPr marL="0" indent="0">
              <a:buNone/>
            </a:pPr>
            <a:endParaRPr lang="en-IN" dirty="0"/>
          </a:p>
        </p:txBody>
      </p:sp>
    </p:spTree>
    <p:extLst>
      <p:ext uri="{BB962C8B-B14F-4D97-AF65-F5344CB8AC3E}">
        <p14:creationId xmlns:p14="http://schemas.microsoft.com/office/powerpoint/2010/main" val="52785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a:xfrm>
            <a:off x="581041" y="702156"/>
            <a:ext cx="11026744" cy="710620"/>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8398667" y="2180497"/>
            <a:ext cx="3456385" cy="3975347"/>
          </a:xfrm>
        </p:spPr>
        <p:txBody>
          <a:bodyPr>
            <a:normAutofit/>
          </a:bodyPr>
          <a:lstStyle/>
          <a:p>
            <a:pPr marL="342900" lvl="0" indent="-342900">
              <a:lnSpc>
                <a:spcPct val="115000"/>
              </a:lnSpc>
              <a:buFont typeface="Wingdings" panose="05000000000000000000" pitchFamily="2" charset="2"/>
              <a:buChar char=""/>
            </a:pPr>
            <a:r>
              <a:rPr lang="en-IN" sz="20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0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20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endPar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graphicFrame>
        <p:nvGraphicFramePr>
          <p:cNvPr id="2" name="Table 1">
            <a:extLst>
              <a:ext uri="{FF2B5EF4-FFF2-40B4-BE49-F238E27FC236}">
                <a16:creationId xmlns:a16="http://schemas.microsoft.com/office/drawing/2014/main" id="{7666CD78-870A-4693-B56B-518F8C78726E}"/>
              </a:ext>
            </a:extLst>
          </p:cNvPr>
          <p:cNvGraphicFramePr>
            <a:graphicFrameLocks noGrp="1"/>
          </p:cNvGraphicFramePr>
          <p:nvPr>
            <p:extLst>
              <p:ext uri="{D42A27DB-BD31-4B8C-83A1-F6EECF244321}">
                <p14:modId xmlns:p14="http://schemas.microsoft.com/office/powerpoint/2010/main" val="1028287243"/>
              </p:ext>
            </p:extLst>
          </p:nvPr>
        </p:nvGraphicFramePr>
        <p:xfrm>
          <a:off x="549163" y="2184464"/>
          <a:ext cx="7741849" cy="3948888"/>
        </p:xfrm>
        <a:graphic>
          <a:graphicData uri="http://schemas.openxmlformats.org/drawingml/2006/table">
            <a:tbl>
              <a:tblPr firstRow="1" firstCol="1" bandRow="1">
                <a:tableStyleId>{69CF1AB2-1976-4502-BF36-3FF5EA218861}</a:tableStyleId>
              </a:tblPr>
              <a:tblGrid>
                <a:gridCol w="2626270">
                  <a:extLst>
                    <a:ext uri="{9D8B030D-6E8A-4147-A177-3AD203B41FA5}">
                      <a16:colId xmlns:a16="http://schemas.microsoft.com/office/drawing/2014/main" val="2204835289"/>
                    </a:ext>
                  </a:extLst>
                </a:gridCol>
                <a:gridCol w="1438593">
                  <a:extLst>
                    <a:ext uri="{9D8B030D-6E8A-4147-A177-3AD203B41FA5}">
                      <a16:colId xmlns:a16="http://schemas.microsoft.com/office/drawing/2014/main" val="2693038372"/>
                    </a:ext>
                  </a:extLst>
                </a:gridCol>
                <a:gridCol w="1521187">
                  <a:extLst>
                    <a:ext uri="{9D8B030D-6E8A-4147-A177-3AD203B41FA5}">
                      <a16:colId xmlns:a16="http://schemas.microsoft.com/office/drawing/2014/main" val="2938184016"/>
                    </a:ext>
                  </a:extLst>
                </a:gridCol>
                <a:gridCol w="2155799">
                  <a:extLst>
                    <a:ext uri="{9D8B030D-6E8A-4147-A177-3AD203B41FA5}">
                      <a16:colId xmlns:a16="http://schemas.microsoft.com/office/drawing/2014/main" val="4239999408"/>
                    </a:ext>
                  </a:extLst>
                </a:gridCol>
              </a:tblGrid>
              <a:tr h="658148">
                <a:tc>
                  <a:txBody>
                    <a:bodyPr/>
                    <a:lstStyle/>
                    <a:p>
                      <a:pPr algn="just">
                        <a:lnSpc>
                          <a:spcPct val="107000"/>
                        </a:lnSpc>
                        <a:spcAft>
                          <a:spcPts val="800"/>
                        </a:spcAft>
                      </a:pPr>
                      <a:r>
                        <a:rPr lang="en-IN" sz="1600" dirty="0">
                          <a:solidFill>
                            <a:srgbClr val="00B0F0"/>
                          </a:solidFill>
                          <a:effectLst/>
                        </a:rPr>
                        <a:t>Algorithm</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 - 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350732403"/>
                  </a:ext>
                </a:extLst>
              </a:tr>
              <a:tr h="658148">
                <a:tc>
                  <a:txBody>
                    <a:bodyPr/>
                    <a:lstStyle/>
                    <a:p>
                      <a:pPr>
                        <a:lnSpc>
                          <a:spcPct val="107000"/>
                        </a:lnSpc>
                        <a:spcAft>
                          <a:spcPts val="800"/>
                        </a:spcAft>
                      </a:pPr>
                      <a:r>
                        <a:rPr lang="en-IN" sz="1600">
                          <a:solidFill>
                            <a:srgbClr val="002060"/>
                          </a:solidFill>
                          <a:effectLst/>
                        </a:rPr>
                        <a:t>Random Forest Regressor </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3.4337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611035829"/>
                  </a:ext>
                </a:extLst>
              </a:tr>
              <a:tr h="658148">
                <a:tc>
                  <a:txBody>
                    <a:bodyPr/>
                    <a:lstStyle/>
                    <a:p>
                      <a:pPr>
                        <a:lnSpc>
                          <a:spcPct val="107000"/>
                        </a:lnSpc>
                        <a:spcAft>
                          <a:spcPts val="800"/>
                        </a:spcAft>
                      </a:pPr>
                      <a:r>
                        <a:rPr lang="en-IN" sz="1600" dirty="0">
                          <a:solidFill>
                            <a:srgbClr val="002060"/>
                          </a:solidFill>
                          <a:effectLst/>
                        </a:rPr>
                        <a:t>XGB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96.85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3.6109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69750369"/>
                  </a:ext>
                </a:extLst>
              </a:tr>
              <a:tr h="658148">
                <a:tc>
                  <a:txBody>
                    <a:bodyPr/>
                    <a:lstStyle/>
                    <a:p>
                      <a:pPr>
                        <a:lnSpc>
                          <a:spcPct val="107000"/>
                        </a:lnSpc>
                        <a:spcAft>
                          <a:spcPts val="800"/>
                        </a:spcAft>
                      </a:pPr>
                      <a:r>
                        <a:rPr lang="en-IN" sz="1600">
                          <a:solidFill>
                            <a:srgbClr val="002060"/>
                          </a:solidFill>
                          <a:effectLst/>
                        </a:rPr>
                        <a:t>Gradient Boosting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94.93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4.7391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495385728"/>
                  </a:ext>
                </a:extLst>
              </a:tr>
              <a:tr h="658148">
                <a:tc>
                  <a:txBody>
                    <a:bodyPr/>
                    <a:lstStyle/>
                    <a:p>
                      <a:pPr>
                        <a:lnSpc>
                          <a:spcPct val="107000"/>
                        </a:lnSpc>
                        <a:spcAft>
                          <a:spcPts val="800"/>
                        </a:spcAft>
                      </a:pPr>
                      <a:r>
                        <a:rPr lang="en-IN" sz="1600">
                          <a:solidFill>
                            <a:srgbClr val="002060"/>
                          </a:solidFill>
                          <a:effectLst/>
                        </a:rPr>
                        <a:t>Decision Tree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88.83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2.955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94698803"/>
                  </a:ext>
                </a:extLst>
              </a:tr>
              <a:tr h="658148">
                <a:tc>
                  <a:txBody>
                    <a:bodyPr/>
                    <a:lstStyle/>
                    <a:p>
                      <a:pPr>
                        <a:lnSpc>
                          <a:spcPct val="107000"/>
                        </a:lnSpc>
                        <a:spcAft>
                          <a:spcPts val="800"/>
                        </a:spcAft>
                      </a:pPr>
                      <a:r>
                        <a:rPr lang="en-IN" sz="1600" dirty="0">
                          <a:solidFill>
                            <a:srgbClr val="002060"/>
                          </a:solidFill>
                          <a:effectLst/>
                        </a:rPr>
                        <a:t>Bagging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95.67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92.60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766974141"/>
                  </a:ext>
                </a:extLst>
              </a:tr>
            </a:tbl>
          </a:graphicData>
        </a:graphic>
      </p:graphicFrame>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018-70C0-4F49-92DC-CD45F09AC141}"/>
              </a:ext>
            </a:extLst>
          </p:cNvPr>
          <p:cNvSpPr>
            <a:spLocks noGrp="1"/>
          </p:cNvSpPr>
          <p:nvPr>
            <p:ph type="title"/>
          </p:nvPr>
        </p:nvSpPr>
        <p:spPr>
          <a:xfrm>
            <a:off x="581041" y="702156"/>
            <a:ext cx="11026744" cy="813180"/>
          </a:xfrm>
        </p:spPr>
        <p:txBody>
          <a:bodyPr>
            <a:normAutofit/>
          </a:bodyPr>
          <a:lstStyle/>
          <a:p>
            <a:pPr algn="ctr"/>
            <a:r>
              <a:rPr lang="en-US" sz="3200" dirty="0">
                <a:solidFill>
                  <a:srgbClr val="0070C0"/>
                </a:solidFill>
                <a:latin typeface="Arial" panose="020B0604020202020204" pitchFamily="34" charset="0"/>
                <a:cs typeface="Arial" panose="020B0604020202020204" pitchFamily="34" charset="0"/>
              </a:rPr>
              <a:t>Final Hyper parameter tuned ml model</a:t>
            </a:r>
            <a:endParaRPr lang="en-IN" sz="3200"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7FCFD4-39CF-4BDB-BE60-284255BC7343}"/>
              </a:ext>
            </a:extLst>
          </p:cNvPr>
          <p:cNvSpPr>
            <a:spLocks noGrp="1"/>
          </p:cNvSpPr>
          <p:nvPr>
            <p:ph idx="1"/>
          </p:nvPr>
        </p:nvSpPr>
        <p:spPr/>
        <p:txBody>
          <a:bodyPr anchor="t"/>
          <a:lstStyle/>
          <a:p>
            <a:r>
              <a:rPr lang="en-IN" sz="21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1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1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a:t>
            </a:r>
          </a:p>
          <a:p>
            <a:r>
              <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Hyper Parameter tuning is performed over this model.</a:t>
            </a:r>
          </a:p>
          <a:p>
            <a:r>
              <a:rPr lang="en-IN" sz="2100" b="1" dirty="0">
                <a:solidFill>
                  <a:schemeClr val="accent4">
                    <a:lumMod val="75000"/>
                  </a:schemeClr>
                </a:solidFill>
                <a:latin typeface="Bahnschrift Condensed" panose="020B0502040204020203" pitchFamily="34" charset="0"/>
                <a:ea typeface="Calibri" panose="020F0502020204030204" pitchFamily="34" charset="0"/>
                <a:cs typeface="Mangal" panose="02040503050203030202" pitchFamily="18" charset="0"/>
              </a:rPr>
              <a:t>Final model after Hyper parameter tuning as follow </a:t>
            </a:r>
            <a:endPar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a:extLst>
              <a:ext uri="{FF2B5EF4-FFF2-40B4-BE49-F238E27FC236}">
                <a16:creationId xmlns:a16="http://schemas.microsoft.com/office/drawing/2014/main" id="{C973A005-E40A-49F0-B04C-DB720DEF1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26" y="3645024"/>
            <a:ext cx="6250972" cy="2878937"/>
          </a:xfrm>
          <a:prstGeom prst="rect">
            <a:avLst/>
          </a:prstGeom>
          <a:ln w="12700">
            <a:solidFill>
              <a:schemeClr val="tx1"/>
            </a:solidFill>
          </a:ln>
        </p:spPr>
      </p:pic>
    </p:spTree>
    <p:extLst>
      <p:ext uri="{BB962C8B-B14F-4D97-AF65-F5344CB8AC3E}">
        <p14:creationId xmlns:p14="http://schemas.microsoft.com/office/powerpoint/2010/main" val="329851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a:xfrm>
            <a:off x="581041" y="702156"/>
            <a:ext cx="11026744" cy="710620"/>
          </a:xfrm>
        </p:spPr>
        <p:txBody>
          <a:bodyPr>
            <a:normAutofit/>
          </a:bodyPr>
          <a:lstStyle/>
          <a:p>
            <a:pPr algn="ctr"/>
            <a:r>
              <a:rPr lang="en-IN" sz="3200" dirty="0">
                <a:solidFill>
                  <a:srgbClr val="0070C0"/>
                </a:solidFill>
                <a:effectLst/>
                <a:latin typeface="Arial" panose="020B0604020202020204" pitchFamily="34" charset="0"/>
                <a:ea typeface="Calibri" panose="020F0502020204030204" pitchFamily="34" charset="0"/>
                <a:cs typeface="Arial" panose="020B0604020202020204" pitchFamily="34" charset="0"/>
              </a:rPr>
              <a:t>Limitations &amp; Scope for Future OF THIS Work</a:t>
            </a:r>
            <a:endParaRPr lang="en-IN" sz="3200" dirty="0">
              <a:solidFill>
                <a:srgbClr val="0070C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p:txBody>
          <a:bodyPr/>
          <a:lstStyle/>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400" dirty="0" err="1">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dirty="0">
                <a:solidFill>
                  <a:schemeClr val="accent4">
                    <a:lumMod val="75000"/>
                  </a:schemeClr>
                </a:solidFill>
                <a:latin typeface="Arial" panose="020B0604020202020204" pitchFamily="34" charset="0"/>
                <a:cs typeface="Arial" panose="020B0604020202020204" pitchFamily="34" charset="0"/>
              </a:rPr>
              <a:t>Problem Statement</a:t>
            </a:r>
          </a:p>
        </p:txBody>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1053853" y="1916832"/>
            <a:ext cx="10298360" cy="4560168"/>
          </a:xfrm>
        </p:spPr>
        <p:txBody>
          <a:bodyPr>
            <a:normAutofit/>
          </a:bodyPr>
          <a:lstStyle/>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 price of a new car in the industry is </a:t>
            </a:r>
            <a:r>
              <a:rPr lang="en-US" sz="2400" u="sng" dirty="0">
                <a:solidFill>
                  <a:schemeClr val="tx1"/>
                </a:solidFill>
                <a:latin typeface="Bahnschrift SemiLight" panose="020B0502040204020203" pitchFamily="34" charset="0"/>
                <a:cs typeface="Times New Roman" panose="02020603050405020304" pitchFamily="18" charset="0"/>
              </a:rPr>
              <a:t>fixed by the manufacturer </a:t>
            </a:r>
            <a:r>
              <a:rPr lang="en-US" sz="2400" dirty="0">
                <a:solidFill>
                  <a:schemeClr val="tx1"/>
                </a:solidFill>
                <a:latin typeface="Bahnschrift SemiLight" panose="020B0502040204020203" pitchFamily="34" charset="0"/>
                <a:cs typeface="Times New Roman" panose="02020603050405020304" pitchFamily="18" charset="0"/>
              </a:rPr>
              <a:t>with some additional taxes.</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With the covid 19 impact in the market, we have seen lot of changes in the car market.</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In fact, seller also has no idea about the car’s existing value or the price he should be selling the car at. </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Therefore, there is an </a:t>
            </a:r>
            <a:r>
              <a:rPr lang="en-US" sz="2400" b="1" u="sng" dirty="0">
                <a:solidFill>
                  <a:schemeClr val="tx1"/>
                </a:solidFill>
                <a:latin typeface="Bahnschrift SemiLight" panose="020B0502040204020203" pitchFamily="34" charset="0"/>
                <a:cs typeface="Times New Roman" panose="02020603050405020304" pitchFamily="18" charset="0"/>
              </a:rPr>
              <a:t>Urgent Need For A Used Car Price Prediction System</a:t>
            </a:r>
            <a:r>
              <a:rPr lang="en-US" sz="2400" dirty="0">
                <a:solidFill>
                  <a:schemeClr val="tx1"/>
                </a:solidFill>
                <a:latin typeface="Bahnschrift SemiLight" panose="020B0502040204020203" pitchFamily="34" charset="0"/>
                <a:cs typeface="Times New Roman" panose="02020603050405020304" pitchFamily="18" charset="0"/>
              </a:rPr>
              <a:t> which effectively determines the worthiness of the car </a:t>
            </a:r>
            <a:r>
              <a:rPr lang="en-US" sz="2400" b="1" dirty="0">
                <a:solidFill>
                  <a:schemeClr val="tx1"/>
                </a:solidFill>
                <a:latin typeface="Bahnschrift SemiLight" panose="020B0502040204020203" pitchFamily="34" charset="0"/>
                <a:cs typeface="Times New Roman" panose="02020603050405020304" pitchFamily="18" charset="0"/>
              </a:rPr>
              <a:t>Using A Variety of Features.</a:t>
            </a:r>
          </a:p>
          <a:p>
            <a:pPr>
              <a:buFont typeface="Wingdings" panose="05000000000000000000" pitchFamily="2" charset="2"/>
              <a:buChar char="§"/>
            </a:pPr>
            <a:endParaRPr lang="en-US" sz="2400" dirty="0">
              <a:solidFill>
                <a:schemeClr val="tx1"/>
              </a:solidFill>
              <a:latin typeface="Bahnschrift Semi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1A03-9348-4018-8250-B7432DAAF9DC}"/>
              </a:ext>
            </a:extLst>
          </p:cNvPr>
          <p:cNvSpPr>
            <a:spLocks noGrp="1"/>
          </p:cNvSpPr>
          <p:nvPr>
            <p:ph type="title"/>
          </p:nvPr>
        </p:nvSpPr>
        <p:spPr/>
        <p:txBody>
          <a:bodyPr>
            <a:normAutofit/>
          </a:bodyPr>
          <a:lstStyle/>
          <a:p>
            <a:pPr algn="ctr"/>
            <a:r>
              <a:rPr lang="en-US" sz="3600" dirty="0">
                <a:solidFill>
                  <a:schemeClr val="accent4">
                    <a:lumMod val="75000"/>
                  </a:schemeClr>
                </a:solidFill>
                <a:latin typeface="Arial" panose="020B0604020202020204" pitchFamily="34" charset="0"/>
                <a:cs typeface="Arial" panose="020B0604020202020204" pitchFamily="34" charset="0"/>
              </a:rPr>
              <a:t>Objective</a:t>
            </a:r>
            <a:endParaRPr lang="en-IN" sz="36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B4A93F7-D488-4620-97A1-0FD2E2ECC82C}"/>
              </a:ext>
            </a:extLst>
          </p:cNvPr>
          <p:cNvSpPr>
            <a:spLocks noGrp="1"/>
          </p:cNvSpPr>
          <p:nvPr>
            <p:ph idx="1"/>
          </p:nvPr>
        </p:nvSpPr>
        <p:spPr/>
        <p:txBody>
          <a:bodyPr>
            <a:normAutofit/>
          </a:bodyPr>
          <a:lstStyle/>
          <a:p>
            <a:r>
              <a:rPr lang="en-US" sz="3200" dirty="0">
                <a:solidFill>
                  <a:schemeClr val="tx1"/>
                </a:solidFill>
                <a:latin typeface="Bahnschrift Condensed" panose="020B0502040204020203" pitchFamily="34" charset="0"/>
              </a:rPr>
              <a:t>To scrap used car data of at least 5000 cars from cardekho.com</a:t>
            </a:r>
          </a:p>
          <a:p>
            <a:r>
              <a:rPr lang="en-US" sz="3200" dirty="0">
                <a:solidFill>
                  <a:schemeClr val="tx1"/>
                </a:solidFill>
                <a:latin typeface="Bahnschrift Condensed" panose="020B0502040204020203" pitchFamily="34" charset="0"/>
              </a:rPr>
              <a:t>To Analyze data to gain key insights about current used car market</a:t>
            </a:r>
          </a:p>
          <a:p>
            <a:r>
              <a:rPr lang="en-US" sz="3200" dirty="0">
                <a:solidFill>
                  <a:schemeClr val="tx1"/>
                </a:solidFill>
                <a:latin typeface="Bahnschrift Condensed" panose="020B0502040204020203" pitchFamily="34" charset="0"/>
              </a:rPr>
              <a:t>To build Machine Learning model to predict price of used car.</a:t>
            </a:r>
            <a:endParaRPr lang="en-IN" sz="32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9838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p:txBody>
          <a:bodyPr>
            <a:normAutofit/>
          </a:bodyPr>
          <a:lstStyle/>
          <a:p>
            <a:pPr algn="ctr"/>
            <a:r>
              <a:rPr lang="en-IN" sz="3300" dirty="0">
                <a:solidFill>
                  <a:schemeClr val="accent4">
                    <a:lumMod val="75000"/>
                  </a:schemeClr>
                </a:solidFill>
                <a:latin typeface="Arial" panose="020B0604020202020204" pitchFamily="34" charset="0"/>
                <a:cs typeface="Arial" panose="020B0604020202020204" pitchFamily="34" charset="0"/>
              </a:rPr>
              <a:t>DATASET Information</a:t>
            </a:r>
          </a:p>
        </p:txBody>
      </p:sp>
      <p:sp>
        <p:nvSpPr>
          <p:cNvPr id="4" name="Content Placeholder 3">
            <a:extLst>
              <a:ext uri="{FF2B5EF4-FFF2-40B4-BE49-F238E27FC236}">
                <a16:creationId xmlns:a16="http://schemas.microsoft.com/office/drawing/2014/main" id="{6377B5E0-8378-4534-85B0-043462D3F1CC}"/>
              </a:ext>
            </a:extLst>
          </p:cNvPr>
          <p:cNvSpPr>
            <a:spLocks noGrp="1"/>
          </p:cNvSpPr>
          <p:nvPr>
            <p:ph idx="1"/>
          </p:nvPr>
        </p:nvSpPr>
        <p:spPr>
          <a:xfrm>
            <a:off x="581041" y="2060849"/>
            <a:ext cx="11026743" cy="3797952"/>
          </a:xfrm>
        </p:spPr>
        <p:txBody>
          <a:bodyPr>
            <a:normAutofit/>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Dataset is Scrap from </a:t>
            </a:r>
            <a:r>
              <a:rPr lang="en-IN" sz="2800" dirty="0">
                <a:solidFill>
                  <a:schemeClr val="tx1"/>
                </a:solidFill>
                <a:latin typeface="Bahnschrift Condensed" panose="020B0502040204020203" pitchFamily="34" charset="0"/>
                <a:hlinkClick r:id="rId2"/>
              </a:rPr>
              <a:t>www.cardheko.com</a:t>
            </a:r>
            <a:endParaRPr lang="en-IN" sz="2800" dirty="0">
              <a:solidFill>
                <a:schemeClr val="tx1"/>
              </a:solidFill>
              <a:latin typeface="Bahnschrift Condensed" panose="020B0502040204020203" pitchFamily="34" charset="0"/>
            </a:endParaRP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Selenium web driver is used to Scrap data of around 10544 cars</a:t>
            </a: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Raw data in excel file contain 10544 rows and 24 feature .</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Dataset contain some errors,  </a:t>
            </a:r>
            <a:r>
              <a:rPr lang="en-US" sz="2800" u="sng" dirty="0">
                <a:solidFill>
                  <a:schemeClr val="tx1"/>
                </a:solidFill>
                <a:latin typeface="Bahnschrift Condensed" panose="020B0502040204020203" pitchFamily="34" charset="0"/>
              </a:rPr>
              <a:t>so data cleaning operation was performed.</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 integrity check is perform </a:t>
            </a:r>
            <a:r>
              <a:rPr lang="en-US" sz="2800" u="sng" dirty="0">
                <a:solidFill>
                  <a:schemeClr val="tx1"/>
                </a:solidFill>
                <a:latin typeface="Bahnschrift Condensed" panose="020B0502040204020203" pitchFamily="34" charset="0"/>
              </a:rPr>
              <a:t>for missing values, duplicate data, data error.</a:t>
            </a:r>
            <a:endParaRPr lang="en-US" sz="2400" u="sng" dirty="0">
              <a:solidFill>
                <a:schemeClr val="tx1"/>
              </a:solidFill>
            </a:endParaRPr>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5C0F-F866-4405-A5A6-6CC8B7C76A78}"/>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Methodology of project </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256CDC6-6764-4F4A-8FC4-7E0B66EE573C}"/>
              </a:ext>
            </a:extLst>
          </p:cNvPr>
          <p:cNvSpPr>
            <a:spLocks noGrp="1"/>
          </p:cNvSpPr>
          <p:nvPr>
            <p:ph idx="1"/>
          </p:nvPr>
        </p:nvSpPr>
        <p:spPr/>
        <p:txBody>
          <a:bodyPr>
            <a:normAutofit/>
          </a:bodyPr>
          <a:lstStyle/>
          <a:p>
            <a:r>
              <a:rPr lang="en-US" sz="2800" dirty="0">
                <a:solidFill>
                  <a:schemeClr val="tx1"/>
                </a:solidFill>
                <a:latin typeface="Bahnschrift Condensed" panose="020B0502040204020203" pitchFamily="34" charset="0"/>
              </a:rPr>
              <a:t>Phase 1 Web Scraping of Used Car Data from </a:t>
            </a:r>
            <a:r>
              <a:rPr lang="en-US" sz="2800"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www.cardheko.com</a:t>
            </a:r>
            <a:endParaRPr lang="en-US" sz="2800" dirty="0">
              <a:solidFill>
                <a:schemeClr val="tx1"/>
              </a:solidFill>
              <a:latin typeface="Bahnschrift Condensed" panose="020B0502040204020203" pitchFamily="34" charset="0"/>
            </a:endParaRPr>
          </a:p>
          <a:p>
            <a:r>
              <a:rPr lang="en-US" sz="2800" dirty="0">
                <a:solidFill>
                  <a:schemeClr val="tx1"/>
                </a:solidFill>
                <a:latin typeface="Bahnschrift Condensed" panose="020B0502040204020203" pitchFamily="34" charset="0"/>
              </a:rPr>
              <a:t>Phase 2 Data cleaning, Data preprocessing on Raw data to create error-free, clean dataset.</a:t>
            </a:r>
          </a:p>
          <a:p>
            <a:r>
              <a:rPr lang="en-US" sz="2800" dirty="0">
                <a:solidFill>
                  <a:schemeClr val="tx1"/>
                </a:solidFill>
                <a:latin typeface="Bahnschrift Condensed" panose="020B0502040204020203" pitchFamily="34" charset="0"/>
              </a:rPr>
              <a:t>Phase 3 EDA to gain key insight about used car market</a:t>
            </a:r>
          </a:p>
          <a:p>
            <a:r>
              <a:rPr lang="en-US" sz="2800" dirty="0">
                <a:solidFill>
                  <a:schemeClr val="tx1"/>
                </a:solidFill>
                <a:latin typeface="Bahnschrift Condensed" panose="020B0502040204020203" pitchFamily="34" charset="0"/>
              </a:rPr>
              <a:t>Phase 4 Building Regression based Machine Learning price predication model</a:t>
            </a:r>
            <a:endParaRPr lang="en-IN" sz="28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70607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5543-0C81-4948-AFEB-DDA48CC947C7}"/>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 Web Scraping Strategy</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365C04F-044E-4DD8-896C-20D8B1335F80}"/>
              </a:ext>
            </a:extLst>
          </p:cNvPr>
          <p:cNvSpPr>
            <a:spLocks noGrp="1"/>
          </p:cNvSpPr>
          <p:nvPr>
            <p:ph idx="1"/>
          </p:nvPr>
        </p:nvSpPr>
        <p:spPr>
          <a:xfrm>
            <a:off x="574995" y="1988840"/>
            <a:ext cx="11026743" cy="4464496"/>
          </a:xfrm>
        </p:spPr>
        <p:txBody>
          <a:bodyPr>
            <a:normAutofit/>
          </a:bodyPr>
          <a:lstStyle/>
          <a:p>
            <a:pPr marL="0" indent="0" algn="just">
              <a:lnSpc>
                <a:spcPct val="107000"/>
              </a:lnSpc>
              <a:spcAft>
                <a:spcPts val="800"/>
              </a:spcAft>
              <a:buNone/>
            </a:pPr>
            <a:r>
              <a:rPr lang="en-IN" sz="28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8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second part Scraping data from individual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p:txBody>
      </p:sp>
    </p:spTree>
    <p:extLst>
      <p:ext uri="{BB962C8B-B14F-4D97-AF65-F5344CB8AC3E}">
        <p14:creationId xmlns:p14="http://schemas.microsoft.com/office/powerpoint/2010/main" val="38935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C3C05-07BB-4535-9974-6F94E9866F30}"/>
              </a:ext>
            </a:extLst>
          </p:cNvPr>
          <p:cNvSpPr>
            <a:spLocks noGrp="1"/>
          </p:cNvSpPr>
          <p:nvPr>
            <p:ph idx="1"/>
          </p:nvPr>
        </p:nvSpPr>
        <p:spPr>
          <a:xfrm>
            <a:off x="581041" y="2180497"/>
            <a:ext cx="11026743" cy="4200831"/>
          </a:xfrm>
        </p:spPr>
        <p:txBody>
          <a:bodyPr anchor="t">
            <a:normAutofit/>
          </a:bodyPr>
          <a:lstStyle/>
          <a:p>
            <a:r>
              <a:rPr lang="en-US" sz="2400" dirty="0">
                <a:solidFill>
                  <a:schemeClr val="tx1"/>
                </a:solidFill>
                <a:latin typeface="Bahnschrift Condensed" panose="020B0502040204020203" pitchFamily="34" charset="0"/>
              </a:rPr>
              <a:t>After performing data cleaning operation, data for some of feature is missing.</a:t>
            </a:r>
          </a:p>
          <a:p>
            <a:r>
              <a:rPr lang="en-US" sz="2400" dirty="0">
                <a:solidFill>
                  <a:schemeClr val="tx1"/>
                </a:solidFill>
                <a:latin typeface="Bahnschrift Condensed" panose="020B0502040204020203" pitchFamily="34" charset="0"/>
              </a:rPr>
              <a:t>Strategy for Handling missing data :</a:t>
            </a:r>
          </a:p>
          <a:p>
            <a:pPr lvl="1"/>
            <a:r>
              <a:rPr lang="en-IN" sz="2201" dirty="0">
                <a:solidFill>
                  <a:schemeClr val="tx1"/>
                </a:solidFill>
                <a:latin typeface="Bahnschrift Condensed" panose="020B0502040204020203" pitchFamily="34" charset="0"/>
              </a:rPr>
              <a:t>Imputation</a:t>
            </a:r>
            <a:r>
              <a:rPr lang="en-IN" sz="2201" dirty="0">
                <a:latin typeface="Bahnschrift Condensed" panose="020B0502040204020203" pitchFamily="34" charset="0"/>
              </a:rPr>
              <a:t> </a:t>
            </a:r>
            <a:r>
              <a:rPr lang="en-IN" sz="2201" dirty="0">
                <a:solidFill>
                  <a:schemeClr val="tx1"/>
                </a:solidFill>
                <a:latin typeface="Bahnschrift Condensed" panose="020B0502040204020203" pitchFamily="34" charset="0"/>
              </a:rPr>
              <a:t>for categorical data done with mode of category</a:t>
            </a:r>
          </a:p>
          <a:p>
            <a:pPr lvl="1"/>
            <a:r>
              <a:rPr lang="en-US" sz="2201" dirty="0">
                <a:solidFill>
                  <a:schemeClr val="tx1"/>
                </a:solidFill>
                <a:latin typeface="Bahnschrift Condensed" panose="020B0502040204020203" pitchFamily="34" charset="0"/>
              </a:rPr>
              <a:t>Numerical value can be imputed with mean or median depending on sensitive to outliers.</a:t>
            </a:r>
          </a:p>
          <a:p>
            <a:pPr marL="323903" lvl="1" indent="0">
              <a:buNone/>
            </a:pPr>
            <a:endParaRPr lang="en-IN" sz="2201" dirty="0">
              <a:solidFill>
                <a:schemeClr val="tx1"/>
              </a:solidFill>
              <a:latin typeface="Bahnschrift Condensed" panose="020B0502040204020203" pitchFamily="34" charset="0"/>
            </a:endParaRPr>
          </a:p>
        </p:txBody>
      </p:sp>
      <p:sp>
        <p:nvSpPr>
          <p:cNvPr id="2" name="Title 1">
            <a:extLst>
              <a:ext uri="{FF2B5EF4-FFF2-40B4-BE49-F238E27FC236}">
                <a16:creationId xmlns:a16="http://schemas.microsoft.com/office/drawing/2014/main" id="{84790A0D-E3A8-4E37-9441-0ED71503835B}"/>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Missing Value imputation</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E0DDD4-2694-4B1A-A519-6F1FFBDA5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4275456"/>
            <a:ext cx="7701895" cy="2221025"/>
          </a:xfrm>
          <a:prstGeom prst="rect">
            <a:avLst/>
          </a:prstGeom>
          <a:ln w="12700">
            <a:solidFill>
              <a:schemeClr val="tx1"/>
            </a:solidFill>
          </a:ln>
        </p:spPr>
      </p:pic>
    </p:spTree>
    <p:extLst>
      <p:ext uri="{BB962C8B-B14F-4D97-AF65-F5344CB8AC3E}">
        <p14:creationId xmlns:p14="http://schemas.microsoft.com/office/powerpoint/2010/main" val="23151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B018-F14B-4EC7-A2A7-8F6581954880}"/>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Missing Value imputation</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9C09E220-23DD-4D45-8D2A-3D97E1AEC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40" y="3040101"/>
            <a:ext cx="6761129" cy="3157483"/>
          </a:xfrm>
          <a:prstGeom prst="rect">
            <a:avLst/>
          </a:prstGeom>
          <a:ln w="19050">
            <a:solidFill>
              <a:srgbClr val="FF0000"/>
            </a:solidFill>
          </a:ln>
        </p:spPr>
      </p:pic>
      <p:pic>
        <p:nvPicPr>
          <p:cNvPr id="5" name="Picture 4">
            <a:extLst>
              <a:ext uri="{FF2B5EF4-FFF2-40B4-BE49-F238E27FC236}">
                <a16:creationId xmlns:a16="http://schemas.microsoft.com/office/drawing/2014/main" id="{633AEFF6-C939-4A2D-A42D-3C1716F9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30" y="3055358"/>
            <a:ext cx="3869055" cy="3132455"/>
          </a:xfrm>
          <a:prstGeom prst="rect">
            <a:avLst/>
          </a:prstGeom>
          <a:ln w="19050">
            <a:solidFill>
              <a:srgbClr val="FF0000"/>
            </a:solidFill>
          </a:ln>
        </p:spPr>
      </p:pic>
      <p:sp>
        <p:nvSpPr>
          <p:cNvPr id="6" name="TextBox 5">
            <a:extLst>
              <a:ext uri="{FF2B5EF4-FFF2-40B4-BE49-F238E27FC236}">
                <a16:creationId xmlns:a16="http://schemas.microsoft.com/office/drawing/2014/main" id="{63C94010-9368-4411-8D6B-D451B3315456}"/>
              </a:ext>
            </a:extLst>
          </p:cNvPr>
          <p:cNvSpPr txBox="1"/>
          <p:nvPr/>
        </p:nvSpPr>
        <p:spPr>
          <a:xfrm>
            <a:off x="7822604" y="2132856"/>
            <a:ext cx="3785181" cy="830997"/>
          </a:xfrm>
          <a:prstGeom prst="rect">
            <a:avLst/>
          </a:prstGeom>
          <a:noFill/>
        </p:spPr>
        <p:txBody>
          <a:bodyPr wrap="square" rtlCol="0">
            <a:spAutoFit/>
          </a:bodyPr>
          <a:lstStyle/>
          <a:p>
            <a:pPr algn="ctr"/>
            <a:r>
              <a:rPr lang="en-US" sz="2400" dirty="0">
                <a:solidFill>
                  <a:srgbClr val="FF0000"/>
                </a:solidFill>
              </a:rPr>
              <a:t>Heat map of Missing Value After Imputation </a:t>
            </a:r>
            <a:endParaRPr lang="en-IN" sz="2400" dirty="0">
              <a:solidFill>
                <a:srgbClr val="FF0000"/>
              </a:solidFill>
            </a:endParaRPr>
          </a:p>
        </p:txBody>
      </p:sp>
      <p:sp>
        <p:nvSpPr>
          <p:cNvPr id="7" name="TextBox 6">
            <a:extLst>
              <a:ext uri="{FF2B5EF4-FFF2-40B4-BE49-F238E27FC236}">
                <a16:creationId xmlns:a16="http://schemas.microsoft.com/office/drawing/2014/main" id="{CDC2459B-C9C6-431B-80B7-E6B59741B4CC}"/>
              </a:ext>
            </a:extLst>
          </p:cNvPr>
          <p:cNvSpPr txBox="1"/>
          <p:nvPr/>
        </p:nvSpPr>
        <p:spPr>
          <a:xfrm>
            <a:off x="581040" y="2317521"/>
            <a:ext cx="6593492" cy="461665"/>
          </a:xfrm>
          <a:prstGeom prst="rect">
            <a:avLst/>
          </a:prstGeom>
          <a:noFill/>
        </p:spPr>
        <p:txBody>
          <a:bodyPr wrap="square" rtlCol="0">
            <a:spAutoFit/>
          </a:bodyPr>
          <a:lstStyle/>
          <a:p>
            <a:r>
              <a:rPr lang="en-US" sz="2400" dirty="0">
                <a:solidFill>
                  <a:srgbClr val="FF0000"/>
                </a:solidFill>
              </a:rPr>
              <a:t>Imputation of Missing Value for Categorical Variable</a:t>
            </a:r>
            <a:endParaRPr lang="en-IN" sz="2400" dirty="0">
              <a:solidFill>
                <a:srgbClr val="FF0000"/>
              </a:solidFill>
            </a:endParaRPr>
          </a:p>
        </p:txBody>
      </p:sp>
    </p:spTree>
    <p:extLst>
      <p:ext uri="{BB962C8B-B14F-4D97-AF65-F5344CB8AC3E}">
        <p14:creationId xmlns:p14="http://schemas.microsoft.com/office/powerpoint/2010/main" val="239563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762</TotalTime>
  <Words>1197</Words>
  <Application>Microsoft Office PowerPoint</Application>
  <PresentationFormat>Custom</PresentationFormat>
  <Paragraphs>121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Bahnschrift Condensed</vt:lpstr>
      <vt:lpstr>Bahnschrift SemiLight</vt:lpstr>
      <vt:lpstr>Calibri</vt:lpstr>
      <vt:lpstr>Cambria</vt:lpstr>
      <vt:lpstr>Gill Sans MT</vt:lpstr>
      <vt:lpstr>Symbol</vt:lpstr>
      <vt:lpstr>Wingdings</vt:lpstr>
      <vt:lpstr>Wingdings 2</vt:lpstr>
      <vt:lpstr>Dividend</vt:lpstr>
      <vt:lpstr>Project Report on Used car prediction using Machine Learning</vt:lpstr>
      <vt:lpstr>Used Car Price prediction</vt:lpstr>
      <vt:lpstr>Problem Statement</vt:lpstr>
      <vt:lpstr>Objective</vt:lpstr>
      <vt:lpstr>DATASET Information</vt:lpstr>
      <vt:lpstr>Methodology of project </vt:lpstr>
      <vt:lpstr> Web Scraping Strategy</vt:lpstr>
      <vt:lpstr>Missing Value imputation</vt:lpstr>
      <vt:lpstr>Missing Value imputation</vt:lpstr>
      <vt:lpstr>Label Encoding of categorical data</vt:lpstr>
      <vt:lpstr>Data Inputs- Logic- Output Relationships</vt:lpstr>
      <vt:lpstr>PYTHON Libraries USED IN THIS PROJECT</vt:lpstr>
      <vt:lpstr>Exploratory Data Analysis Fuel Type Distribution</vt:lpstr>
      <vt:lpstr>Exploratory Data Analysis Price  vs FUEL TYPE distribution</vt:lpstr>
      <vt:lpstr>Exploratory Data Analysis STEERING TYPE DISTRIBUTION</vt:lpstr>
      <vt:lpstr>Exploratory Data Analysis price VS STEERING TYPE DISTRIBUTION</vt:lpstr>
      <vt:lpstr>Exploratory Data Analysis Maximum Number of loan taken VS Average payback time in last 30 days</vt:lpstr>
      <vt:lpstr>Exploratory Data Analysis Turbocharger vs price</vt:lpstr>
      <vt:lpstr>Exploratory Data Analysis NO OF CYLINDER  vs price</vt:lpstr>
      <vt:lpstr>Exploratory Data Analysis CAR AGE vs price</vt:lpstr>
      <vt:lpstr>Exploratory Data Analysis MILEAGE(KMPL)  vs price</vt:lpstr>
      <vt:lpstr>MACHINE LEARNING MODEL BUILDING</vt:lpstr>
      <vt:lpstr>KEY METRICS FOR SUCCESS IN SOLVING PROBLEM UNDER CONSIDERATION</vt:lpstr>
      <vt:lpstr>ML MODEL Evaluation Matrix</vt:lpstr>
      <vt:lpstr>Final Hyper parameter tuned ml model</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shahnawazh1108@outlook.com</cp:lastModifiedBy>
  <cp:revision>39</cp:revision>
  <dcterms:created xsi:type="dcterms:W3CDTF">2021-10-01T13:22:47Z</dcterms:created>
  <dcterms:modified xsi:type="dcterms:W3CDTF">2023-02-10T18:18:10Z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