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handoutMasterIdLst>
    <p:handoutMasterId r:id="rId30"/>
  </p:handoutMasterIdLst>
  <p:sldIdLst>
    <p:sldId id="318" r:id="rId2"/>
    <p:sldId id="341" r:id="rId3"/>
    <p:sldId id="380" r:id="rId4"/>
    <p:sldId id="404" r:id="rId5"/>
    <p:sldId id="381" r:id="rId6"/>
    <p:sldId id="405" r:id="rId7"/>
    <p:sldId id="406" r:id="rId8"/>
    <p:sldId id="407" r:id="rId9"/>
    <p:sldId id="408" r:id="rId10"/>
    <p:sldId id="409" r:id="rId11"/>
    <p:sldId id="410" r:id="rId12"/>
    <p:sldId id="411" r:id="rId13"/>
    <p:sldId id="388" r:id="rId14"/>
    <p:sldId id="385" r:id="rId15"/>
    <p:sldId id="384" r:id="rId16"/>
    <p:sldId id="383" r:id="rId17"/>
    <p:sldId id="391" r:id="rId18"/>
    <p:sldId id="390" r:id="rId19"/>
    <p:sldId id="413" r:id="rId20"/>
    <p:sldId id="414" r:id="rId21"/>
    <p:sldId id="415" r:id="rId22"/>
    <p:sldId id="399" r:id="rId23"/>
    <p:sldId id="416" r:id="rId24"/>
    <p:sldId id="398" r:id="rId25"/>
    <p:sldId id="417" r:id="rId26"/>
    <p:sldId id="403" r:id="rId27"/>
    <p:sldId id="402" r:id="rId28"/>
  </p:sldIdLst>
  <p:sldSz cx="12188825"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2" d="100"/>
          <a:sy n="82" d="100"/>
        </p:scale>
        <p:origin x="720" y="7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2/11/2023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2/11/2023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2/11/2023</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7400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22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t>2/11/2023</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6483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445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2/11/2023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grpSp>
        <p:nvGrpSpPr>
          <p:cNvPr id="9" name="Group 8">
            <a:extLst>
              <a:ext uri="{FF2B5EF4-FFF2-40B4-BE49-F238E27FC236}">
                <a16:creationId xmlns:a16="http://schemas.microsoft.com/office/drawing/2014/main"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8505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2/11/2023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584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2/11/2023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514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2/11/2023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331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2/11/2023</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9199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2/11/2023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354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8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2/11/2023</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title"/>
          </p:nvPr>
        </p:nvSpPr>
        <p:spPr>
          <a:xfrm>
            <a:off x="550291" y="1484784"/>
            <a:ext cx="8928498" cy="1584176"/>
          </a:xfrm>
          <a:scene3d>
            <a:camera prst="orthographicFront"/>
            <a:lightRig rig="threePt" dir="t"/>
          </a:scene3d>
          <a:sp3d>
            <a:bevelT/>
          </a:sp3d>
        </p:spPr>
        <p:txBody>
          <a:bodyPr>
            <a:normAutofit/>
          </a:bodyPr>
          <a:lstStyle/>
          <a:p>
            <a:pPr algn="ctr"/>
            <a:r>
              <a:rPr lang="en-US" sz="4000" b="1" cap="none" dirty="0">
                <a:ln w="12700" cmpd="sng">
                  <a:solidFill>
                    <a:schemeClr val="accent4"/>
                  </a:solidFill>
                  <a:prstDash val="solid"/>
                </a:ln>
                <a:solidFill>
                  <a:schemeClr val="accent4">
                    <a:lumMod val="75000"/>
                  </a:schemeClr>
                </a:solidFill>
                <a:latin typeface="Arial" panose="020B0604020202020204" pitchFamily="34" charset="0"/>
                <a:cs typeface="Arial" panose="020B0604020202020204" pitchFamily="34" charset="0"/>
              </a:rPr>
              <a:t>Project Report on Used car prediction using Machine Learning</a:t>
            </a:r>
            <a:endParaRPr lang="en-IN" sz="4000" b="1" cap="none" dirty="0">
              <a:ln w="12700" cmpd="sng">
                <a:solidFill>
                  <a:schemeClr val="accent4"/>
                </a:solidFill>
                <a:prstDash val="solid"/>
              </a:ln>
              <a:solidFill>
                <a:schemeClr val="accent4">
                  <a:lumMod val="75000"/>
                </a:schemeClr>
              </a:solidFill>
              <a:latin typeface="Arial" panose="020B0604020202020204" pitchFamily="34" charset="0"/>
              <a:cs typeface="Arial" panose="020B0604020202020204" pitchFamily="34" charset="0"/>
            </a:endParaRPr>
          </a:p>
        </p:txBody>
      </p:sp>
      <p:sp>
        <p:nvSpPr>
          <p:cNvPr id="3" name="Subtitle 2"/>
          <p:cNvSpPr>
            <a:spLocks noGrp="1"/>
          </p:cNvSpPr>
          <p:nvPr>
            <p:ph type="body" idx="1"/>
          </p:nvPr>
        </p:nvSpPr>
        <p:spPr>
          <a:xfrm>
            <a:off x="550291" y="3933056"/>
            <a:ext cx="9360545" cy="888588"/>
          </a:xfrm>
        </p:spPr>
        <p:txBody>
          <a:bodyPr>
            <a:normAutofit fontScale="92500" lnSpcReduction="10000"/>
          </a:bodyPr>
          <a:lstStyle/>
          <a:p>
            <a:pPr algn="ctr"/>
            <a:r>
              <a:rPr lang="en-US"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cap="none" dirty="0">
                <a:ln w="0"/>
                <a:solidFill>
                  <a:schemeClr val="accent4"/>
                </a:solidFill>
                <a:effectLst>
                  <a:outerShdw blurRad="38100" dist="38100" dir="2700000" algn="tl">
                    <a:srgbClr val="000000">
                      <a:alpha val="43137"/>
                    </a:srgbClr>
                  </a:outerShdw>
                  <a:reflection blurRad="6350" stA="53000" endA="300" endPos="35500" dir="5400000" sy="-90000" algn="bl" rotWithShape="0"/>
                </a:effectLst>
                <a:latin typeface="Arial" panose="020B0604020202020204" pitchFamily="34" charset="0"/>
                <a:cs typeface="Arial" panose="020B0604020202020204" pitchFamily="34" charset="0"/>
              </a:rPr>
              <a:t>By : Shahnawaz Hussain  </a:t>
            </a:r>
          </a:p>
          <a:p>
            <a:pPr algn="ctr"/>
            <a:r>
              <a:rPr lang="en-US" sz="2400" cap="none" dirty="0">
                <a:ln w="0"/>
                <a:solidFill>
                  <a:schemeClr val="accent4"/>
                </a:solidFill>
                <a:effectLst>
                  <a:outerShdw blurRad="38100" dist="38100" dir="2700000" algn="tl">
                    <a:srgbClr val="000000">
                      <a:alpha val="43137"/>
                    </a:srgbClr>
                  </a:outerShdw>
                  <a:reflection blurRad="6350" stA="53000" endA="300" endPos="35500" dir="5400000" sy="-90000" algn="bl" rotWithShape="0"/>
                </a:effectLst>
                <a:latin typeface="Arial" panose="020B0604020202020204" pitchFamily="34" charset="0"/>
                <a:cs typeface="Arial" panose="020B0604020202020204" pitchFamily="34" charset="0"/>
              </a:rPr>
              <a:t>Batch </a:t>
            </a:r>
            <a:r>
              <a:rPr lang="en-US" sz="2400" cap="none">
                <a:ln w="0"/>
                <a:solidFill>
                  <a:schemeClr val="accent4"/>
                </a:solidFill>
                <a:effectLst>
                  <a:outerShdw blurRad="38100" dist="38100" dir="2700000" algn="tl">
                    <a:srgbClr val="000000">
                      <a:alpha val="43137"/>
                    </a:srgbClr>
                  </a:outerShdw>
                  <a:reflection blurRad="6350" stA="53000" endA="300" endPos="35500" dir="5400000" sy="-90000" algn="bl" rotWithShape="0"/>
                </a:effectLst>
                <a:latin typeface="Arial" panose="020B0604020202020204" pitchFamily="34" charset="0"/>
                <a:cs typeface="Arial" panose="020B0604020202020204" pitchFamily="34" charset="0"/>
              </a:rPr>
              <a:t>: 33</a:t>
            </a:r>
            <a:endParaRPr lang="en-US" sz="2400" dirty="0">
              <a:solidFill>
                <a:schemeClr val="accent4"/>
              </a:solidFill>
              <a:effectLst>
                <a:outerShdw blurRad="38100" dist="38100" dir="2700000" algn="tl">
                  <a:srgbClr val="000000">
                    <a:alpha val="43137"/>
                  </a:srgbClr>
                </a:outerShdw>
                <a:reflection blurRad="6350" stA="53000" endA="300" endPos="35500" dir="5400000" sy="-90000" algn="bl" rotWithShape="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E5BB-793A-4D69-8A9F-D057BD725D73}"/>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Label Encoding of categorical data</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C7DC8E7-55FB-482A-A07E-3BBD4D472CA4}"/>
              </a:ext>
            </a:extLst>
          </p:cNvPr>
          <p:cNvSpPr>
            <a:spLocks noGrp="1"/>
          </p:cNvSpPr>
          <p:nvPr>
            <p:ph idx="1"/>
          </p:nvPr>
        </p:nvSpPr>
        <p:spPr/>
        <p:txBody>
          <a:bodyPr anchor="t"/>
          <a:lstStyle/>
          <a:p>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Categorical features are transform using label encoding.</a:t>
            </a:r>
          </a:p>
          <a:p>
            <a:endParaRPr lang="en-IN" dirty="0"/>
          </a:p>
        </p:txBody>
      </p:sp>
      <p:pic>
        <p:nvPicPr>
          <p:cNvPr id="4" name="Picture 3">
            <a:extLst>
              <a:ext uri="{FF2B5EF4-FFF2-40B4-BE49-F238E27FC236}">
                <a16:creationId xmlns:a16="http://schemas.microsoft.com/office/drawing/2014/main" id="{128D5E58-FAEE-4CBC-BE08-6A8CDE742214}"/>
              </a:ext>
            </a:extLst>
          </p:cNvPr>
          <p:cNvPicPr>
            <a:picLocks noChangeAspect="1"/>
          </p:cNvPicPr>
          <p:nvPr/>
        </p:nvPicPr>
        <p:blipFill>
          <a:blip r:embed="rId2"/>
          <a:stretch>
            <a:fillRect/>
          </a:stretch>
        </p:blipFill>
        <p:spPr>
          <a:xfrm>
            <a:off x="1701924" y="3068960"/>
            <a:ext cx="7981401" cy="1664638"/>
          </a:xfrm>
          <a:prstGeom prst="rect">
            <a:avLst/>
          </a:prstGeom>
          <a:ln w="12700">
            <a:solidFill>
              <a:schemeClr val="tx1"/>
            </a:solidFill>
          </a:ln>
        </p:spPr>
      </p:pic>
    </p:spTree>
    <p:extLst>
      <p:ext uri="{BB962C8B-B14F-4D97-AF65-F5344CB8AC3E}">
        <p14:creationId xmlns:p14="http://schemas.microsoft.com/office/powerpoint/2010/main" val="8963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A685-E4C9-4191-A8AA-E906DE85EE48}"/>
              </a:ext>
            </a:extLst>
          </p:cNvPr>
          <p:cNvSpPr>
            <a:spLocks noGrp="1"/>
          </p:cNvSpPr>
          <p:nvPr>
            <p:ph type="title"/>
          </p:nvPr>
        </p:nvSpPr>
        <p:spPr/>
        <p:txBody>
          <a:bodyPr>
            <a:normAutofit/>
          </a:bodyPr>
          <a:lstStyle/>
          <a:p>
            <a:pPr algn="ctr"/>
            <a:r>
              <a:rPr lang="en-US" sz="3000" dirty="0">
                <a:solidFill>
                  <a:schemeClr val="accent4">
                    <a:lumMod val="75000"/>
                  </a:schemeClr>
                </a:solidFill>
                <a:latin typeface="Arial" panose="020B0604020202020204" pitchFamily="34" charset="0"/>
                <a:cs typeface="Arial" panose="020B0604020202020204" pitchFamily="34" charset="0"/>
              </a:rPr>
              <a:t>Data Inputs- Logic- Output Relationships</a:t>
            </a:r>
            <a:endParaRPr lang="en-IN" sz="3000" dirty="0">
              <a:solidFill>
                <a:schemeClr val="accent4">
                  <a:lumMod val="75000"/>
                </a:schemeClr>
              </a:solidFill>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28B86B95-4E42-47AC-BF3C-FFD9B0E68162}"/>
              </a:ext>
            </a:extLst>
          </p:cNvPr>
          <p:cNvPicPr>
            <a:picLocks noGrp="1" noChangeAspect="1"/>
          </p:cNvPicPr>
          <p:nvPr>
            <p:ph idx="1"/>
          </p:nvPr>
        </p:nvPicPr>
        <p:blipFill>
          <a:blip r:embed="rId2"/>
          <a:stretch>
            <a:fillRect/>
          </a:stretch>
        </p:blipFill>
        <p:spPr>
          <a:xfrm>
            <a:off x="477789" y="2195359"/>
            <a:ext cx="8312486" cy="3950980"/>
          </a:xfrm>
          <a:prstGeom prst="rect">
            <a:avLst/>
          </a:prstGeom>
          <a:ln w="12700">
            <a:solidFill>
              <a:schemeClr val="tx1"/>
            </a:solidFill>
          </a:ln>
        </p:spPr>
      </p:pic>
      <p:sp>
        <p:nvSpPr>
          <p:cNvPr id="5" name="TextBox 4">
            <a:extLst>
              <a:ext uri="{FF2B5EF4-FFF2-40B4-BE49-F238E27FC236}">
                <a16:creationId xmlns:a16="http://schemas.microsoft.com/office/drawing/2014/main" id="{3B58F563-8511-48D8-A676-5E6ED53B4D89}"/>
              </a:ext>
            </a:extLst>
          </p:cNvPr>
          <p:cNvSpPr txBox="1"/>
          <p:nvPr/>
        </p:nvSpPr>
        <p:spPr>
          <a:xfrm>
            <a:off x="8974732" y="2276872"/>
            <a:ext cx="2736304" cy="2032864"/>
          </a:xfrm>
          <a:prstGeom prst="rect">
            <a:avLst/>
          </a:prstGeom>
          <a:noFill/>
        </p:spPr>
        <p:txBody>
          <a:bodyPr wrap="square" rtlCol="0">
            <a:spAutoFit/>
          </a:bodyPr>
          <a:lstStyle/>
          <a:p>
            <a:pPr>
              <a:lnSpc>
                <a:spcPct val="107000"/>
              </a:lnSpc>
              <a:spcAft>
                <a:spcPts val="800"/>
              </a:spcAf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We can see most of feature are either poorly or moderately correlated with target variable Price</a:t>
            </a:r>
            <a:r>
              <a:rPr lang="en-IN" sz="20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9601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E80B-5F3E-4423-8D02-4619A88F6116}"/>
              </a:ext>
            </a:extLst>
          </p:cNvPr>
          <p:cNvSpPr>
            <a:spLocks noGrp="1"/>
          </p:cNvSpPr>
          <p:nvPr>
            <p:ph type="title"/>
          </p:nvPr>
        </p:nvSpPr>
        <p:spPr/>
        <p:txBody>
          <a:bodyPr>
            <a:normAutofit/>
          </a:bodyPr>
          <a:lstStyle/>
          <a:p>
            <a:pPr algn="ctr"/>
            <a:r>
              <a:rPr lang="en-IN" sz="3000" dirty="0">
                <a:solidFill>
                  <a:schemeClr val="accent4">
                    <a:lumMod val="75000"/>
                  </a:schemeClr>
                </a:solidFill>
                <a:latin typeface="Arial" panose="020B0604020202020204" pitchFamily="34" charset="0"/>
                <a:cs typeface="Arial" panose="020B0604020202020204" pitchFamily="34" charset="0"/>
              </a:rPr>
              <a:t>PYTHON Libraries USED IN THIS PROJECT</a:t>
            </a:r>
          </a:p>
        </p:txBody>
      </p:sp>
      <p:pic>
        <p:nvPicPr>
          <p:cNvPr id="6" name="Content Placeholder 5">
            <a:extLst>
              <a:ext uri="{FF2B5EF4-FFF2-40B4-BE49-F238E27FC236}">
                <a16:creationId xmlns:a16="http://schemas.microsoft.com/office/drawing/2014/main" id="{299BD4BE-E5DA-4CF6-9A4E-1AF57FCC3E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698" y="2804715"/>
            <a:ext cx="5745714" cy="1248570"/>
          </a:xfrm>
          <a:prstGeom prst="rect">
            <a:avLst/>
          </a:prstGeom>
          <a:ln w="12700">
            <a:solidFill>
              <a:schemeClr val="tx1"/>
            </a:solidFill>
          </a:ln>
        </p:spPr>
      </p:pic>
      <p:pic>
        <p:nvPicPr>
          <p:cNvPr id="7" name="Picture 6">
            <a:extLst>
              <a:ext uri="{FF2B5EF4-FFF2-40B4-BE49-F238E27FC236}">
                <a16:creationId xmlns:a16="http://schemas.microsoft.com/office/drawing/2014/main" id="{BF0B5104-F91A-4510-89FA-B53828AE1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75" y="4912111"/>
            <a:ext cx="5745714" cy="1500107"/>
          </a:xfrm>
          <a:prstGeom prst="rect">
            <a:avLst/>
          </a:prstGeom>
          <a:ln w="12700">
            <a:solidFill>
              <a:schemeClr val="tx1"/>
            </a:solidFill>
          </a:ln>
        </p:spPr>
      </p:pic>
      <p:pic>
        <p:nvPicPr>
          <p:cNvPr id="8" name="Picture 7">
            <a:extLst>
              <a:ext uri="{FF2B5EF4-FFF2-40B4-BE49-F238E27FC236}">
                <a16:creationId xmlns:a16="http://schemas.microsoft.com/office/drawing/2014/main" id="{9FB33255-8BC4-44D5-AB17-5B78EC2F8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444" y="3556201"/>
            <a:ext cx="5506085" cy="1813560"/>
          </a:xfrm>
          <a:prstGeom prst="rect">
            <a:avLst/>
          </a:prstGeom>
          <a:ln w="12700">
            <a:solidFill>
              <a:schemeClr val="tx1"/>
            </a:solidFill>
          </a:ln>
        </p:spPr>
      </p:pic>
      <p:sp>
        <p:nvSpPr>
          <p:cNvPr id="9" name="TextBox 8">
            <a:extLst>
              <a:ext uri="{FF2B5EF4-FFF2-40B4-BE49-F238E27FC236}">
                <a16:creationId xmlns:a16="http://schemas.microsoft.com/office/drawing/2014/main" id="{B3F8EAF5-1971-4BC6-825B-E0806140E42D}"/>
              </a:ext>
            </a:extLst>
          </p:cNvPr>
          <p:cNvSpPr txBox="1"/>
          <p:nvPr/>
        </p:nvSpPr>
        <p:spPr>
          <a:xfrm>
            <a:off x="348698" y="2197594"/>
            <a:ext cx="5506085"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Different libraries used for web scraping </a:t>
            </a:r>
            <a:endParaRPr lang="en-IN" sz="2800" dirty="0">
              <a:solidFill>
                <a:schemeClr val="accent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DA613E7-6B16-4E54-AF65-CD2014AC02B3}"/>
              </a:ext>
            </a:extLst>
          </p:cNvPr>
          <p:cNvSpPr txBox="1"/>
          <p:nvPr/>
        </p:nvSpPr>
        <p:spPr>
          <a:xfrm>
            <a:off x="300296" y="4221088"/>
            <a:ext cx="5348799"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Visualisation libraries used</a:t>
            </a:r>
            <a:endParaRPr lang="en-IN" sz="2800" dirty="0">
              <a:solidFill>
                <a:schemeClr val="accent1"/>
              </a:solidFill>
              <a:latin typeface="Bahnschrift Condensed" panose="020B0502040204020203" pitchFamily="34" charset="0"/>
            </a:endParaRPr>
          </a:p>
        </p:txBody>
      </p:sp>
      <p:sp>
        <p:nvSpPr>
          <p:cNvPr id="11" name="TextBox 10">
            <a:extLst>
              <a:ext uri="{FF2B5EF4-FFF2-40B4-BE49-F238E27FC236}">
                <a16:creationId xmlns:a16="http://schemas.microsoft.com/office/drawing/2014/main" id="{DB408EFE-D085-4B3A-8358-33061A578DBE}"/>
              </a:ext>
            </a:extLst>
          </p:cNvPr>
          <p:cNvSpPr txBox="1"/>
          <p:nvPr/>
        </p:nvSpPr>
        <p:spPr>
          <a:xfrm>
            <a:off x="6382444" y="2804715"/>
            <a:ext cx="5457683"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Machine Learning model building  libraries</a:t>
            </a:r>
            <a:endParaRPr lang="en-IN" sz="2800" dirty="0">
              <a:solidFill>
                <a:schemeClr val="accent1"/>
              </a:solidFill>
              <a:latin typeface="Bahnschrift Condensed" panose="020B0502040204020203" pitchFamily="34" charset="0"/>
            </a:endParaRPr>
          </a:p>
        </p:txBody>
      </p:sp>
      <p:cxnSp>
        <p:nvCxnSpPr>
          <p:cNvPr id="13" name="Straight Connector 12">
            <a:extLst>
              <a:ext uri="{FF2B5EF4-FFF2-40B4-BE49-F238E27FC236}">
                <a16:creationId xmlns:a16="http://schemas.microsoft.com/office/drawing/2014/main" id="{7F624181-18A1-457E-B6FC-A3EB28BF94DD}"/>
              </a:ext>
            </a:extLst>
          </p:cNvPr>
          <p:cNvCxnSpPr/>
          <p:nvPr/>
        </p:nvCxnSpPr>
        <p:spPr>
          <a:xfrm>
            <a:off x="6238428" y="2197594"/>
            <a:ext cx="0" cy="4543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7B33EC-9D95-4772-8A10-3978AE8B7701}"/>
              </a:ext>
            </a:extLst>
          </p:cNvPr>
          <p:cNvCxnSpPr>
            <a:cxnSpLocks/>
          </p:cNvCxnSpPr>
          <p:nvPr/>
        </p:nvCxnSpPr>
        <p:spPr>
          <a:xfrm flipH="1">
            <a:off x="189756" y="4221088"/>
            <a:ext cx="6048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7D8811-6CBB-42DF-9E3B-EB6CA90517C5}"/>
              </a:ext>
            </a:extLst>
          </p:cNvPr>
          <p:cNvCxnSpPr/>
          <p:nvPr/>
        </p:nvCxnSpPr>
        <p:spPr>
          <a:xfrm>
            <a:off x="6238428" y="219759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EC8E6E-D381-4EB5-BB8A-58770125F359}"/>
              </a:ext>
            </a:extLst>
          </p:cNvPr>
          <p:cNvCxnSpPr/>
          <p:nvPr/>
        </p:nvCxnSpPr>
        <p:spPr>
          <a:xfrm>
            <a:off x="6238428" y="674136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28B62-385D-47B7-B71E-EE6645C7DC50}"/>
              </a:ext>
            </a:extLst>
          </p:cNvPr>
          <p:cNvCxnSpPr>
            <a:cxnSpLocks/>
          </p:cNvCxnSpPr>
          <p:nvPr/>
        </p:nvCxnSpPr>
        <p:spPr>
          <a:xfrm>
            <a:off x="189756" y="3066325"/>
            <a:ext cx="0" cy="2378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1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6EDE-3548-42DB-88A7-0CBDE797C62B}"/>
              </a:ext>
            </a:extLst>
          </p:cNvPr>
          <p:cNvSpPr>
            <a:spLocks noGrp="1"/>
          </p:cNvSpPr>
          <p:nvPr>
            <p:ph type="title"/>
          </p:nvPr>
        </p:nvSpPr>
        <p:spPr/>
        <p:txBody>
          <a:bodyPr>
            <a:normAutofit fontScale="90000"/>
          </a:bodyPr>
          <a:lstStyle/>
          <a:p>
            <a:pPr algn="ctr">
              <a:lnSpc>
                <a:spcPct val="150000"/>
              </a:lnSpc>
            </a:pPr>
            <a:r>
              <a:rPr lang="en-IN" sz="3300" dirty="0">
                <a:solidFill>
                  <a:schemeClr val="accent4">
                    <a:lumMod val="75000"/>
                  </a:schemeClr>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Fuel Type Distribution</a:t>
            </a:r>
          </a:p>
        </p:txBody>
      </p:sp>
      <p:sp>
        <p:nvSpPr>
          <p:cNvPr id="7" name="Content Placeholder 6">
            <a:extLst>
              <a:ext uri="{FF2B5EF4-FFF2-40B4-BE49-F238E27FC236}">
                <a16:creationId xmlns:a16="http://schemas.microsoft.com/office/drawing/2014/main" id="{63BCF39C-EEA4-41D5-B9EF-C2C0C66197DD}"/>
              </a:ext>
            </a:extLst>
          </p:cNvPr>
          <p:cNvSpPr>
            <a:spLocks noGrp="1"/>
          </p:cNvSpPr>
          <p:nvPr>
            <p:ph sz="half" idx="2"/>
          </p:nvPr>
        </p:nvSpPr>
        <p:spPr>
          <a:xfrm>
            <a:off x="8114703" y="2695354"/>
            <a:ext cx="3497148" cy="2863139"/>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Most of car are Petrol operated followed by Diesel. This may be due to low prices of Petrol car compare to diesel car.</a:t>
            </a:r>
          </a:p>
        </p:txBody>
      </p:sp>
      <p:pic>
        <p:nvPicPr>
          <p:cNvPr id="8" name="Picture 7">
            <a:extLst>
              <a:ext uri="{FF2B5EF4-FFF2-40B4-BE49-F238E27FC236}">
                <a16:creationId xmlns:a16="http://schemas.microsoft.com/office/drawing/2014/main" id="{CAB1E2CB-D6D3-400A-9DEB-0B864F2C0FEA}"/>
              </a:ext>
            </a:extLst>
          </p:cNvPr>
          <p:cNvPicPr>
            <a:picLocks noChangeAspect="1"/>
          </p:cNvPicPr>
          <p:nvPr/>
        </p:nvPicPr>
        <p:blipFill>
          <a:blip r:embed="rId2"/>
          <a:stretch>
            <a:fillRect/>
          </a:stretch>
        </p:blipFill>
        <p:spPr>
          <a:xfrm>
            <a:off x="693812" y="2503489"/>
            <a:ext cx="7056784" cy="324687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6B75-EA34-4326-A11F-1EE55DF280B6}"/>
              </a:ext>
            </a:extLst>
          </p:cNvPr>
          <p:cNvSpPr>
            <a:spLocks noGrp="1"/>
          </p:cNvSpPr>
          <p:nvPr>
            <p:ph type="title"/>
          </p:nvPr>
        </p:nvSpPr>
        <p:spPr/>
        <p:txBody>
          <a:bodyPr>
            <a:normAutofit fontScale="90000"/>
          </a:bodyPr>
          <a:lstStyle/>
          <a:p>
            <a:pPr algn="ctr">
              <a:lnSpc>
                <a:spcPct val="150000"/>
              </a:lnSpc>
            </a:pPr>
            <a:r>
              <a:rPr lang="en-IN" sz="3300" dirty="0">
                <a:solidFill>
                  <a:schemeClr val="accent4">
                    <a:lumMod val="75000"/>
                  </a:schemeClr>
                </a:solidFill>
                <a:latin typeface="Arial" panose="020B0604020202020204" pitchFamily="34" charset="0"/>
                <a:cs typeface="Arial" panose="020B0604020202020204" pitchFamily="34" charset="0"/>
              </a:rPr>
              <a:t>Exploratory Data Analysis</a:t>
            </a:r>
            <a:br>
              <a:rPr lang="en-IN" dirty="0"/>
            </a:br>
            <a:r>
              <a:rPr lang="en-IN" sz="2400" dirty="0">
                <a:solidFill>
                  <a:srgbClr val="00B0F0"/>
                </a:solidFill>
                <a:latin typeface="Arial" panose="020B0604020202020204" pitchFamily="34" charset="0"/>
                <a:cs typeface="Arial" panose="020B0604020202020204" pitchFamily="34" charset="0"/>
              </a:rPr>
              <a:t>Price  vs FUEL TYPE distribution</a:t>
            </a:r>
          </a:p>
        </p:txBody>
      </p:sp>
      <p:sp>
        <p:nvSpPr>
          <p:cNvPr id="5" name="Content Placeholder 4">
            <a:extLst>
              <a:ext uri="{FF2B5EF4-FFF2-40B4-BE49-F238E27FC236}">
                <a16:creationId xmlns:a16="http://schemas.microsoft.com/office/drawing/2014/main" id="{8BC0FEC0-7758-4F17-8312-93D960A00535}"/>
              </a:ext>
            </a:extLst>
          </p:cNvPr>
          <p:cNvSpPr>
            <a:spLocks noGrp="1"/>
          </p:cNvSpPr>
          <p:nvPr>
            <p:ph sz="half" idx="2"/>
          </p:nvPr>
        </p:nvSpPr>
        <p:spPr>
          <a:xfrm>
            <a:off x="7665078" y="2681858"/>
            <a:ext cx="3929197" cy="3073164"/>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Very small segment of electric car and also price is quite high compare to petrol based.</a:t>
            </a:r>
          </a:p>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CNG based car are Cheapest compare to others.</a:t>
            </a:r>
          </a:p>
        </p:txBody>
      </p:sp>
      <p:pic>
        <p:nvPicPr>
          <p:cNvPr id="10" name="Content Placeholder 9">
            <a:extLst>
              <a:ext uri="{FF2B5EF4-FFF2-40B4-BE49-F238E27FC236}">
                <a16:creationId xmlns:a16="http://schemas.microsoft.com/office/drawing/2014/main" id="{8040FE61-EDE6-4AC0-B0CB-7D15CA9A3D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2420888"/>
            <a:ext cx="6449780" cy="3595105"/>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376-BE98-4DC8-8A3C-E6DF03251965}"/>
              </a:ext>
            </a:extLst>
          </p:cNvPr>
          <p:cNvSpPr>
            <a:spLocks noGrp="1"/>
          </p:cNvSpPr>
          <p:nvPr>
            <p:ph type="title"/>
          </p:nvPr>
        </p:nvSpPr>
        <p:spPr/>
        <p:txBody>
          <a:bodyPr>
            <a:normAutofit fontScale="90000"/>
          </a:bodyPr>
          <a:lstStyle/>
          <a:p>
            <a:pPr algn="ctr">
              <a:lnSpc>
                <a:spcPct val="150000"/>
              </a:lnSpc>
            </a:pPr>
            <a:r>
              <a:rPr lang="en-IN" sz="3300" dirty="0">
                <a:solidFill>
                  <a:srgbClr val="0070C0"/>
                </a:solidFill>
                <a:latin typeface="Arial" panose="020B0604020202020204" pitchFamily="34" charset="0"/>
                <a:cs typeface="Arial" panose="020B0604020202020204" pitchFamily="34" charset="0"/>
              </a:rPr>
              <a:t>Exploratory Data Analysis</a:t>
            </a:r>
            <a:br>
              <a:rPr lang="en-IN" dirty="0"/>
            </a:br>
            <a:r>
              <a:rPr lang="en-IN" sz="2400" dirty="0">
                <a:solidFill>
                  <a:srgbClr val="00B0F0"/>
                </a:solidFill>
                <a:latin typeface="Arial" panose="020B0604020202020204" pitchFamily="34" charset="0"/>
                <a:cs typeface="Arial" panose="020B0604020202020204" pitchFamily="34" charset="0"/>
              </a:rPr>
              <a:t>STEERING TYPE DISTRIBUTION</a:t>
            </a:r>
          </a:p>
        </p:txBody>
      </p:sp>
      <p:sp>
        <p:nvSpPr>
          <p:cNvPr id="5" name="Content Placeholder 4">
            <a:extLst>
              <a:ext uri="{FF2B5EF4-FFF2-40B4-BE49-F238E27FC236}">
                <a16:creationId xmlns:a16="http://schemas.microsoft.com/office/drawing/2014/main" id="{59C198A8-43F6-491B-AED0-CD3FAB291D00}"/>
              </a:ext>
            </a:extLst>
          </p:cNvPr>
          <p:cNvSpPr>
            <a:spLocks noGrp="1"/>
          </p:cNvSpPr>
          <p:nvPr>
            <p:ph sz="half" idx="2"/>
          </p:nvPr>
        </p:nvSpPr>
        <p:spPr>
          <a:xfrm>
            <a:off x="8542684" y="2924944"/>
            <a:ext cx="2804025" cy="2520279"/>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More than 90 % of car users prefer Power steering compares to others</a:t>
            </a:r>
            <a:endParaRPr lang="en-IN" sz="2800" dirty="0">
              <a:solidFill>
                <a:schemeClr val="accent6"/>
              </a:solidFill>
              <a:latin typeface="Bahnschrift Condensed" panose="020B0502040204020203" pitchFamily="34" charset="0"/>
            </a:endParaRPr>
          </a:p>
        </p:txBody>
      </p:sp>
      <p:pic>
        <p:nvPicPr>
          <p:cNvPr id="8" name="Content Placeholder 7">
            <a:extLst>
              <a:ext uri="{FF2B5EF4-FFF2-40B4-BE49-F238E27FC236}">
                <a16:creationId xmlns:a16="http://schemas.microsoft.com/office/drawing/2014/main" id="{34BA090A-8E44-4D13-B408-88C8950C42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780928"/>
            <a:ext cx="7587421" cy="316835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F559-7E37-4A96-AB6F-21D0ADAEF5DE}"/>
              </a:ext>
            </a:extLst>
          </p:cNvPr>
          <p:cNvSpPr>
            <a:spLocks noGrp="1"/>
          </p:cNvSpPr>
          <p:nvPr>
            <p:ph type="title"/>
          </p:nvPr>
        </p:nvSpPr>
        <p:spPr>
          <a:xfrm>
            <a:off x="581040" y="476672"/>
            <a:ext cx="11026744" cy="1363040"/>
          </a:xfrm>
        </p:spPr>
        <p:txBody>
          <a:bodyPr>
            <a:normAutofit/>
          </a:bodyPr>
          <a:lstStyle/>
          <a:p>
            <a:pPr algn="ctr">
              <a:lnSpc>
                <a:spcPct val="150000"/>
              </a:lnSpc>
            </a:pPr>
            <a:r>
              <a:rPr lang="en-IN" sz="30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price VS STEERING TYPE DISTRIBUTION</a:t>
            </a:r>
          </a:p>
        </p:txBody>
      </p:sp>
      <p:sp>
        <p:nvSpPr>
          <p:cNvPr id="5" name="Content Placeholder 4">
            <a:extLst>
              <a:ext uri="{FF2B5EF4-FFF2-40B4-BE49-F238E27FC236}">
                <a16:creationId xmlns:a16="http://schemas.microsoft.com/office/drawing/2014/main" id="{02DF360E-538A-4B8B-845F-07E5EB191F48}"/>
              </a:ext>
            </a:extLst>
          </p:cNvPr>
          <p:cNvSpPr>
            <a:spLocks noGrp="1"/>
          </p:cNvSpPr>
          <p:nvPr>
            <p:ph sz="half" idx="2"/>
          </p:nvPr>
        </p:nvSpPr>
        <p:spPr>
          <a:xfrm>
            <a:off x="7678588" y="2261604"/>
            <a:ext cx="3929197" cy="3633047"/>
          </a:xfrm>
        </p:spPr>
        <p:txBody>
          <a:bodyPr>
            <a:normAutofit/>
          </a:bodyPr>
          <a:lstStyle/>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6.2% car based on electric steering, which is costly compare to others.</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Very small section of car still uses Manual Steering, Most probably they belong to old model.</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p:txBody>
      </p:sp>
      <p:pic>
        <p:nvPicPr>
          <p:cNvPr id="8" name="Content Placeholder 7">
            <a:extLst>
              <a:ext uri="{FF2B5EF4-FFF2-40B4-BE49-F238E27FC236}">
                <a16:creationId xmlns:a16="http://schemas.microsoft.com/office/drawing/2014/main" id="{08603E2A-736D-4018-AC29-C9EE89CC6C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417720"/>
            <a:ext cx="6521499" cy="347693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5145-0795-4C20-B4D9-EFE9D57D36A8}"/>
              </a:ext>
            </a:extLst>
          </p:cNvPr>
          <p:cNvSpPr>
            <a:spLocks noGrp="1"/>
          </p:cNvSpPr>
          <p:nvPr>
            <p:ph type="title"/>
          </p:nvPr>
        </p:nvSpPr>
        <p:spPr/>
        <p:txBody>
          <a:bodyPr>
            <a:normAutofit fontScale="90000"/>
          </a:bodyPr>
          <a:lstStyle/>
          <a:p>
            <a:pPr algn="ctr">
              <a:lnSpc>
                <a:spcPct val="150000"/>
              </a:lnSpc>
            </a:pPr>
            <a:r>
              <a:rPr lang="en-IN" sz="33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Maximum Number of loan taken VS Average payback time in last 30 days</a:t>
            </a:r>
          </a:p>
        </p:txBody>
      </p:sp>
      <p:sp>
        <p:nvSpPr>
          <p:cNvPr id="4" name="Content Placeholder 3">
            <a:extLst>
              <a:ext uri="{FF2B5EF4-FFF2-40B4-BE49-F238E27FC236}">
                <a16:creationId xmlns:a16="http://schemas.microsoft.com/office/drawing/2014/main" id="{93C188C8-F2F5-4287-8F7C-40ED41D8B4B8}"/>
              </a:ext>
            </a:extLst>
          </p:cNvPr>
          <p:cNvSpPr>
            <a:spLocks noGrp="1"/>
          </p:cNvSpPr>
          <p:nvPr>
            <p:ph sz="half" idx="2"/>
          </p:nvPr>
        </p:nvSpPr>
        <p:spPr>
          <a:xfrm>
            <a:off x="7894612" y="2228004"/>
            <a:ext cx="3713172" cy="3633047"/>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Here we got confirmation of prediction in previous section, </a:t>
            </a:r>
            <a:r>
              <a:rPr lang="en-IN" sz="2400" u="sng"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almost all manual steering-based car at least 10-year-old</a:t>
            </a:r>
            <a:endParaRPr lang="en-IN" sz="2800" u="sng" dirty="0">
              <a:solidFill>
                <a:schemeClr val="accent6"/>
              </a:solidFill>
              <a:latin typeface="Bahnschrift Condensed" panose="020B0502040204020203" pitchFamily="34" charset="0"/>
            </a:endParaRPr>
          </a:p>
        </p:txBody>
      </p:sp>
      <p:pic>
        <p:nvPicPr>
          <p:cNvPr id="7" name="Picture 6">
            <a:extLst>
              <a:ext uri="{FF2B5EF4-FFF2-40B4-BE49-F238E27FC236}">
                <a16:creationId xmlns:a16="http://schemas.microsoft.com/office/drawing/2014/main" id="{83375401-D99F-4E68-B05D-786982B62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2228004"/>
            <a:ext cx="6887977" cy="3900338"/>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0BC7-4CAB-4C3C-830F-9C4D44F5E98D}"/>
              </a:ext>
            </a:extLst>
          </p:cNvPr>
          <p:cNvSpPr>
            <a:spLocks noGrp="1"/>
          </p:cNvSpPr>
          <p:nvPr>
            <p:ph type="title"/>
          </p:nvPr>
        </p:nvSpPr>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Turbocharger vs price</a:t>
            </a:r>
          </a:p>
        </p:txBody>
      </p:sp>
      <p:sp>
        <p:nvSpPr>
          <p:cNvPr id="4" name="Content Placeholder 3">
            <a:extLst>
              <a:ext uri="{FF2B5EF4-FFF2-40B4-BE49-F238E27FC236}">
                <a16:creationId xmlns:a16="http://schemas.microsoft.com/office/drawing/2014/main" id="{255FA097-905A-4E7E-8B6C-36FAE7A15026}"/>
              </a:ext>
            </a:extLst>
          </p:cNvPr>
          <p:cNvSpPr>
            <a:spLocks noGrp="1"/>
          </p:cNvSpPr>
          <p:nvPr>
            <p:ph sz="half" idx="2"/>
          </p:nvPr>
        </p:nvSpPr>
        <p:spPr>
          <a:xfrm>
            <a:off x="915413" y="5098702"/>
            <a:ext cx="5616624" cy="1152128"/>
          </a:xfrm>
        </p:spPr>
        <p:txBody>
          <a:bodyPr>
            <a:normAutofit/>
          </a:bodyPr>
          <a:lstStyle/>
          <a:p>
            <a:pPr>
              <a:buFont typeface="Wingdings" panose="05000000000000000000" pitchFamily="2"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40% cars are with turbo charger &amp; almost less than 1 % car with twin facility</a:t>
            </a:r>
            <a:endParaRPr lang="en-IN" sz="2000" dirty="0">
              <a:solidFill>
                <a:srgbClr val="FF0000"/>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FEC5910F-6F6E-4F96-A236-FE33E127C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2187995"/>
            <a:ext cx="6716806" cy="2713164"/>
          </a:xfrm>
          <a:prstGeom prst="rect">
            <a:avLst/>
          </a:prstGeom>
          <a:ln w="12700">
            <a:solidFill>
              <a:schemeClr val="tx1"/>
            </a:solidFill>
          </a:ln>
        </p:spPr>
      </p:pic>
      <p:pic>
        <p:nvPicPr>
          <p:cNvPr id="8" name="Picture 7">
            <a:extLst>
              <a:ext uri="{FF2B5EF4-FFF2-40B4-BE49-F238E27FC236}">
                <a16:creationId xmlns:a16="http://schemas.microsoft.com/office/drawing/2014/main" id="{BDE5D73B-00A4-4151-B46A-1A56C918B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548" y="2187995"/>
            <a:ext cx="4424371" cy="2713164"/>
          </a:xfrm>
          <a:prstGeom prst="rect">
            <a:avLst/>
          </a:prstGeom>
          <a:ln w="12700">
            <a:solidFill>
              <a:schemeClr val="tx1"/>
            </a:solidFill>
          </a:ln>
        </p:spPr>
      </p:pic>
      <p:sp>
        <p:nvSpPr>
          <p:cNvPr id="9" name="Content Placeholder 3">
            <a:extLst>
              <a:ext uri="{FF2B5EF4-FFF2-40B4-BE49-F238E27FC236}">
                <a16:creationId xmlns:a16="http://schemas.microsoft.com/office/drawing/2014/main" id="{5B626235-6FBE-4554-A780-19EBA5950B7F}"/>
              </a:ext>
            </a:extLst>
          </p:cNvPr>
          <p:cNvSpPr txBox="1">
            <a:spLocks/>
          </p:cNvSpPr>
          <p:nvPr/>
        </p:nvSpPr>
        <p:spPr>
          <a:xfrm>
            <a:off x="7586517" y="4901159"/>
            <a:ext cx="3888432" cy="1547214"/>
          </a:xfrm>
          <a:prstGeom prst="rect">
            <a:avLst/>
          </a:prstGeom>
        </p:spPr>
        <p:txBody>
          <a:bodyPr vert="horz" lIns="91440" tIns="45720" rIns="91440" bIns="45720" rtlCol="0" anchor="ctr">
            <a:normAutofit/>
          </a:bodyPr>
          <a:lst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7000"/>
              </a:lnSpc>
              <a:spcAft>
                <a:spcPts val="800"/>
              </a:spcAft>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expected, Max price for car based on Twin engine followed by with turbocharger.</a:t>
            </a:r>
          </a:p>
        </p:txBody>
      </p:sp>
      <p:cxnSp>
        <p:nvCxnSpPr>
          <p:cNvPr id="15" name="Straight Connector 14">
            <a:extLst>
              <a:ext uri="{FF2B5EF4-FFF2-40B4-BE49-F238E27FC236}">
                <a16:creationId xmlns:a16="http://schemas.microsoft.com/office/drawing/2014/main" id="{DB214699-67D8-4068-81CC-C2103DE89DFA}"/>
              </a:ext>
            </a:extLst>
          </p:cNvPr>
          <p:cNvCxnSpPr/>
          <p:nvPr/>
        </p:nvCxnSpPr>
        <p:spPr>
          <a:xfrm>
            <a:off x="7174532" y="1988840"/>
            <a:ext cx="0" cy="4536504"/>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627B5DB8-8FAC-4F13-BC5D-B9DE7860C8B9}"/>
              </a:ext>
            </a:extLst>
          </p:cNvPr>
          <p:cNvCxnSpPr>
            <a:cxnSpLocks/>
          </p:cNvCxnSpPr>
          <p:nvPr/>
        </p:nvCxnSpPr>
        <p:spPr>
          <a:xfrm>
            <a:off x="5806380" y="6525344"/>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80068F-C483-45DB-BEE5-3C295A3913C2}"/>
              </a:ext>
            </a:extLst>
          </p:cNvPr>
          <p:cNvCxnSpPr>
            <a:cxnSpLocks/>
          </p:cNvCxnSpPr>
          <p:nvPr/>
        </p:nvCxnSpPr>
        <p:spPr>
          <a:xfrm>
            <a:off x="5446340" y="1988839"/>
            <a:ext cx="374441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E4CEA87-23C1-482F-AD8F-58262C7A7CDB}"/>
              </a:ext>
            </a:extLst>
          </p:cNvPr>
          <p:cNvSpPr>
            <a:spLocks noGrp="1"/>
          </p:cNvSpPr>
          <p:nvPr>
            <p:ph sz="half" idx="2"/>
          </p:nvPr>
        </p:nvSpPr>
        <p:spPr>
          <a:xfrm>
            <a:off x="6598467" y="2228004"/>
            <a:ext cx="5009317" cy="3633047"/>
          </a:xfrm>
        </p:spPr>
        <p:txBody>
          <a:bodyPr/>
          <a:lstStyle/>
          <a:p>
            <a:pPr marL="342900" lvl="0" indent="-342900" algn="just">
              <a:lnSpc>
                <a:spcPct val="107000"/>
              </a:lnSpc>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From value counts we got information that most of Cars with are 4-cylinder engines followed by 3-cylinder engines.</a:t>
            </a:r>
          </a:p>
          <a:p>
            <a:pPr marL="342900" lvl="0" indent="-342900" algn="just">
              <a:lnSpc>
                <a:spcPct val="107000"/>
              </a:lnSpc>
              <a:spcAft>
                <a:spcPts val="800"/>
              </a:spcAft>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In terms of Avg. Price as number of cylinders increases the average price increases.</a:t>
            </a:r>
          </a:p>
        </p:txBody>
      </p:sp>
      <p:sp>
        <p:nvSpPr>
          <p:cNvPr id="5" name="Title 1">
            <a:extLst>
              <a:ext uri="{FF2B5EF4-FFF2-40B4-BE49-F238E27FC236}">
                <a16:creationId xmlns:a16="http://schemas.microsoft.com/office/drawing/2014/main" id="{A37E48F1-A77C-463A-AD23-FB310D63B2FA}"/>
              </a:ext>
            </a:extLst>
          </p:cNvPr>
          <p:cNvSpPr>
            <a:spLocks noGrp="1"/>
          </p:cNvSpPr>
          <p:nvPr>
            <p:ph type="title"/>
          </p:nvPr>
        </p:nvSpPr>
        <p:spPr>
          <a:xfrm>
            <a:off x="581025" y="730250"/>
            <a:ext cx="11026775" cy="987425"/>
          </a:xfrm>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Exploratory Data Analysis</a:t>
            </a:r>
            <a:br>
              <a:rPr lang="en-IN" sz="3000" dirty="0">
                <a:solidFill>
                  <a:srgbClr val="0070C0"/>
                </a:solidFill>
                <a:latin typeface="Arial" panose="020B0604020202020204" pitchFamily="34" charset="0"/>
                <a:cs typeface="Arial" panose="020B0604020202020204" pitchFamily="34" charset="0"/>
              </a:rPr>
            </a:br>
            <a:r>
              <a:rPr lang="en-IN" sz="2200" dirty="0">
                <a:solidFill>
                  <a:srgbClr val="00B0F0"/>
                </a:solidFill>
                <a:latin typeface="Arial" panose="020B0604020202020204" pitchFamily="34" charset="0"/>
                <a:cs typeface="Arial" panose="020B0604020202020204" pitchFamily="34" charset="0"/>
              </a:rPr>
              <a:t>NO OF CYLINDER  vs price</a:t>
            </a:r>
          </a:p>
        </p:txBody>
      </p:sp>
      <p:pic>
        <p:nvPicPr>
          <p:cNvPr id="6" name="Content Placeholder 5">
            <a:extLst>
              <a:ext uri="{FF2B5EF4-FFF2-40B4-BE49-F238E27FC236}">
                <a16:creationId xmlns:a16="http://schemas.microsoft.com/office/drawing/2014/main" id="{7A699005-A0FB-41D4-92A6-1F726C6D733C}"/>
              </a:ext>
            </a:extLst>
          </p:cNvPr>
          <p:cNvPicPr>
            <a:picLocks noGrp="1" noChangeAspect="1"/>
          </p:cNvPicPr>
          <p:nvPr>
            <p:ph sz="half" idx="1"/>
          </p:nvPr>
        </p:nvPicPr>
        <p:blipFill>
          <a:blip r:embed="rId2"/>
          <a:stretch>
            <a:fillRect/>
          </a:stretch>
        </p:blipFill>
        <p:spPr>
          <a:xfrm>
            <a:off x="581025" y="2466251"/>
            <a:ext cx="5831872" cy="3394799"/>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9011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normAutofit/>
          </a:bodyPr>
          <a:lstStyle/>
          <a:p>
            <a:pPr algn="ctr"/>
            <a:r>
              <a:rPr lang="en-IN" sz="3200" dirty="0">
                <a:solidFill>
                  <a:schemeClr val="accent4">
                    <a:lumMod val="75000"/>
                  </a:schemeClr>
                </a:solidFill>
                <a:latin typeface="Arial" panose="020B0604020202020204" pitchFamily="34" charset="0"/>
                <a:cs typeface="Arial" panose="020B0604020202020204" pitchFamily="34" charset="0"/>
              </a:rPr>
              <a:t>Used Car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981844" y="2204864"/>
            <a:ext cx="5974396" cy="4032448"/>
          </a:xfrm>
        </p:spPr>
        <p:txBody>
          <a:bodyPr>
            <a:normAutofit/>
          </a:bodyPr>
          <a:lstStyle/>
          <a:p>
            <a:pPr>
              <a:buFont typeface="Wingdings" panose="05000000000000000000" pitchFamily="2" charset="2"/>
              <a:buChar char="ü"/>
            </a:pPr>
            <a:r>
              <a:rPr lang="en-US" sz="2400" dirty="0">
                <a:solidFill>
                  <a:schemeClr val="tx1"/>
                </a:solidFill>
                <a:latin typeface="Bahnschrift Condensed" panose="020B0502040204020203" pitchFamily="34" charset="0"/>
              </a:rPr>
              <a:t>Due to the increased prices of new cars and the financial incapability of the customers to buy them, Used Car sales are on a global increase.</a:t>
            </a:r>
          </a:p>
          <a:p>
            <a:pPr>
              <a:buFont typeface="Wingdings" panose="05000000000000000000" pitchFamily="2" charset="2"/>
              <a:buChar char="ü"/>
            </a:pPr>
            <a:r>
              <a:rPr lang="en-US" sz="2400" dirty="0">
                <a:solidFill>
                  <a:schemeClr val="tx1"/>
                </a:solidFill>
                <a:latin typeface="Bahnschrift Condensed" panose="020B0502040204020203" pitchFamily="34" charset="0"/>
              </a:rPr>
              <a:t>Existing System includes a process where a seller decides a price randomly and buyer has no idea about the car and its value in the present-day scenario.</a:t>
            </a:r>
          </a:p>
          <a:p>
            <a:pPr>
              <a:buFont typeface="Wingdings" panose="05000000000000000000" pitchFamily="2" charset="2"/>
              <a:buChar char="ü"/>
            </a:pPr>
            <a:r>
              <a:rPr lang="en-US" sz="2400" dirty="0">
                <a:solidFill>
                  <a:schemeClr val="tx1"/>
                </a:solidFill>
                <a:latin typeface="Bahnschrift Condensed" panose="020B0502040204020203" pitchFamily="34" charset="0"/>
              </a:rPr>
              <a:t> In fact, seller also has no idea about the car’s existing value or the price he should be selling the car at</a:t>
            </a:r>
            <a:endParaRPr lang="en-IN" sz="2400" dirty="0">
              <a:solidFill>
                <a:schemeClr val="tx1"/>
              </a:solidFill>
              <a:latin typeface="Bahnschrift Condensed" panose="020B0502040204020203" pitchFamily="34" charset="0"/>
            </a:endParaRPr>
          </a:p>
        </p:txBody>
      </p:sp>
      <p:pic>
        <p:nvPicPr>
          <p:cNvPr id="7" name="Content Placeholder 6">
            <a:extLst>
              <a:ext uri="{FF2B5EF4-FFF2-40B4-BE49-F238E27FC236}">
                <a16:creationId xmlns:a16="http://schemas.microsoft.com/office/drawing/2014/main" id="{304285EA-5487-4021-9B70-A57E027F2ADA}"/>
              </a:ext>
            </a:extLst>
          </p:cNvPr>
          <p:cNvPicPr>
            <a:picLocks noGrp="1" noChangeAspect="1"/>
          </p:cNvPicPr>
          <p:nvPr>
            <p:ph sz="half" idx="2"/>
          </p:nvPr>
        </p:nvPicPr>
        <p:blipFill>
          <a:blip r:embed="rId2"/>
          <a:stretch>
            <a:fillRect/>
          </a:stretch>
        </p:blipFill>
        <p:spPr>
          <a:xfrm>
            <a:off x="7718426" y="2204864"/>
            <a:ext cx="3633787" cy="3633787"/>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2DA22-D3B9-4263-AF45-7A961F2A6873}"/>
              </a:ext>
            </a:extLst>
          </p:cNvPr>
          <p:cNvSpPr>
            <a:spLocks noGrp="1"/>
          </p:cNvSpPr>
          <p:nvPr>
            <p:ph sz="half" idx="2"/>
          </p:nvPr>
        </p:nvSpPr>
        <p:spPr>
          <a:xfrm>
            <a:off x="2710036" y="5877272"/>
            <a:ext cx="6768752" cy="879032"/>
          </a:xfrm>
        </p:spPr>
        <p:txBody>
          <a:bodyPr>
            <a:normAutofit/>
          </a:bodyPr>
          <a:lstStyle/>
          <a:p>
            <a:pPr marL="0" indent="0" algn="ctr">
              <a:buNone/>
            </a:pPr>
            <a:r>
              <a:rPr lang="en-IN" sz="28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car get older, price of car deprecates.</a:t>
            </a:r>
          </a:p>
        </p:txBody>
      </p:sp>
      <p:pic>
        <p:nvPicPr>
          <p:cNvPr id="5" name="Content Placeholder 4">
            <a:extLst>
              <a:ext uri="{FF2B5EF4-FFF2-40B4-BE49-F238E27FC236}">
                <a16:creationId xmlns:a16="http://schemas.microsoft.com/office/drawing/2014/main" id="{FB884CE6-2877-4412-9999-19FF8C0B4E8F}"/>
              </a:ext>
            </a:extLst>
          </p:cNvPr>
          <p:cNvPicPr>
            <a:picLocks noGrp="1" noChangeAspect="1"/>
          </p:cNvPicPr>
          <p:nvPr>
            <p:ph sz="half" idx="1"/>
          </p:nvPr>
        </p:nvPicPr>
        <p:blipFill>
          <a:blip r:embed="rId2"/>
          <a:stretch>
            <a:fillRect/>
          </a:stretch>
        </p:blipFill>
        <p:spPr>
          <a:xfrm>
            <a:off x="1845940" y="2348880"/>
            <a:ext cx="8208912" cy="3630520"/>
          </a:xfrm>
          <a:prstGeom prst="rect">
            <a:avLst/>
          </a:prstGeom>
          <a:ln w="12700">
            <a:solidFill>
              <a:schemeClr val="tx1"/>
            </a:solidFill>
          </a:ln>
        </p:spPr>
      </p:pic>
      <p:sp>
        <p:nvSpPr>
          <p:cNvPr id="6" name="Title 1">
            <a:extLst>
              <a:ext uri="{FF2B5EF4-FFF2-40B4-BE49-F238E27FC236}">
                <a16:creationId xmlns:a16="http://schemas.microsoft.com/office/drawing/2014/main" id="{0D768F98-2EF9-49BD-B10B-6D16F1ECCD34}"/>
              </a:ext>
            </a:extLst>
          </p:cNvPr>
          <p:cNvSpPr>
            <a:spLocks noGrp="1"/>
          </p:cNvSpPr>
          <p:nvPr>
            <p:ph type="title"/>
          </p:nvPr>
        </p:nvSpPr>
        <p:spPr>
          <a:xfrm>
            <a:off x="581025" y="730250"/>
            <a:ext cx="11026775" cy="987425"/>
          </a:xfrm>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CAR AGE vs price</a:t>
            </a:r>
          </a:p>
        </p:txBody>
      </p:sp>
    </p:spTree>
    <p:extLst>
      <p:ext uri="{BB962C8B-B14F-4D97-AF65-F5344CB8AC3E}">
        <p14:creationId xmlns:p14="http://schemas.microsoft.com/office/powerpoint/2010/main" val="41621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F6E49AF-0486-4CFE-BE33-6F14087A31E2}"/>
              </a:ext>
            </a:extLst>
          </p:cNvPr>
          <p:cNvSpPr>
            <a:spLocks noGrp="1"/>
          </p:cNvSpPr>
          <p:nvPr>
            <p:ph sz="half" idx="2"/>
          </p:nvPr>
        </p:nvSpPr>
        <p:spPr>
          <a:xfrm>
            <a:off x="7678589" y="2228004"/>
            <a:ext cx="3929196" cy="3633047"/>
          </a:xfrm>
        </p:spPr>
        <p:txBody>
          <a:bodyPr>
            <a:normAutofit/>
          </a:bodyPr>
          <a:lstStyle/>
          <a:p>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Milage (kmpl) varies in between 10 to 25 kmpl for most of cars. For Majority cars price is below 0.5e6. </a:t>
            </a:r>
            <a:endParaRPr lang="en-IN" sz="2000" dirty="0">
              <a:solidFill>
                <a:srgbClr val="FF0000"/>
              </a:solidFill>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1FFA292E-B1DA-426B-8CC7-A012D98A1D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5860" y="2348880"/>
            <a:ext cx="6048672" cy="3900338"/>
          </a:xfrm>
          <a:prstGeom prst="rect">
            <a:avLst/>
          </a:prstGeom>
          <a:ln w="12700">
            <a:solidFill>
              <a:schemeClr val="tx1"/>
            </a:solidFill>
          </a:ln>
          <a:effectLst>
            <a:glow rad="228600">
              <a:schemeClr val="accent2">
                <a:satMod val="175000"/>
                <a:alpha val="40000"/>
              </a:schemeClr>
            </a:glow>
          </a:effectLst>
        </p:spPr>
      </p:pic>
      <p:sp>
        <p:nvSpPr>
          <p:cNvPr id="6" name="Title 1">
            <a:extLst>
              <a:ext uri="{FF2B5EF4-FFF2-40B4-BE49-F238E27FC236}">
                <a16:creationId xmlns:a16="http://schemas.microsoft.com/office/drawing/2014/main" id="{55B76F85-A9EE-498F-8D47-FD019ECBF545}"/>
              </a:ext>
            </a:extLst>
          </p:cNvPr>
          <p:cNvSpPr>
            <a:spLocks noGrp="1"/>
          </p:cNvSpPr>
          <p:nvPr>
            <p:ph type="title"/>
          </p:nvPr>
        </p:nvSpPr>
        <p:spPr>
          <a:xfrm>
            <a:off x="581025" y="730250"/>
            <a:ext cx="11026775" cy="987425"/>
          </a:xfrm>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Exploratory Data Analysis</a:t>
            </a:r>
            <a:br>
              <a:rPr lang="en-IN" dirty="0"/>
            </a:br>
            <a:r>
              <a:rPr lang="en-IN" sz="2200" dirty="0">
                <a:solidFill>
                  <a:srgbClr val="00B0F0"/>
                </a:solidFill>
                <a:latin typeface="Arial" panose="020B0604020202020204" pitchFamily="34" charset="0"/>
                <a:cs typeface="Arial" panose="020B0604020202020204" pitchFamily="34" charset="0"/>
              </a:rPr>
              <a:t>MILEAGE(KMPL)  vs price</a:t>
            </a:r>
          </a:p>
        </p:txBody>
      </p:sp>
    </p:spTree>
    <p:extLst>
      <p:ext uri="{BB962C8B-B14F-4D97-AF65-F5344CB8AC3E}">
        <p14:creationId xmlns:p14="http://schemas.microsoft.com/office/powerpoint/2010/main" val="339595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7FAD-8B69-4B0D-A4A1-DE1B41FBA4D8}"/>
              </a:ext>
            </a:extLst>
          </p:cNvPr>
          <p:cNvSpPr>
            <a:spLocks noGrp="1"/>
          </p:cNvSpPr>
          <p:nvPr>
            <p:ph type="title"/>
          </p:nvPr>
        </p:nvSpPr>
        <p:spPr>
          <a:xfrm>
            <a:off x="581041" y="702156"/>
            <a:ext cx="11026744" cy="854636"/>
          </a:xfrm>
        </p:spPr>
        <p:txBody>
          <a:bodyPr>
            <a:normAutofit/>
          </a:bodyPr>
          <a:lstStyle/>
          <a:p>
            <a:pPr algn="ctr"/>
            <a:r>
              <a:rPr lang="en-IN" sz="3200" dirty="0">
                <a:solidFill>
                  <a:srgbClr val="0070C0"/>
                </a:solidFill>
                <a:latin typeface="Arial" panose="020B0604020202020204" pitchFamily="34" charset="0"/>
                <a:cs typeface="Arial" panose="020B0604020202020204" pitchFamily="34" charset="0"/>
              </a:rPr>
              <a:t>MACHINE LEARNING MODEL BUILDING</a:t>
            </a:r>
          </a:p>
        </p:txBody>
      </p:sp>
      <p:sp>
        <p:nvSpPr>
          <p:cNvPr id="5" name="Content Placeholder 4">
            <a:extLst>
              <a:ext uri="{FF2B5EF4-FFF2-40B4-BE49-F238E27FC236}">
                <a16:creationId xmlns:a16="http://schemas.microsoft.com/office/drawing/2014/main" id="{D0130A0E-7568-458D-8C4D-E14CF20F6047}"/>
              </a:ext>
            </a:extLst>
          </p:cNvPr>
          <p:cNvSpPr>
            <a:spLocks noGrp="1"/>
          </p:cNvSpPr>
          <p:nvPr>
            <p:ph idx="1"/>
          </p:nvPr>
        </p:nvSpPr>
        <p:spPr>
          <a:xfrm>
            <a:off x="581041" y="2060848"/>
            <a:ext cx="11026743" cy="4392488"/>
          </a:xfrm>
        </p:spPr>
        <p:txBody>
          <a:bodyPr>
            <a:normAutofit fontScale="92500" lnSpcReduction="10000"/>
          </a:bodyPr>
          <a:lstStyle/>
          <a:p>
            <a:r>
              <a:rPr lang="en-IN" sz="2800" dirty="0">
                <a:solidFill>
                  <a:schemeClr val="accent4">
                    <a:lumMod val="75000"/>
                  </a:schemeClr>
                </a:solidFill>
                <a:latin typeface="Bahnschrift Condensed" panose="020B0502040204020203" pitchFamily="34" charset="0"/>
              </a:rPr>
              <a:t>Objective is to predict price of used car . It can be solve by application of regression  ML algorithm.</a:t>
            </a:r>
          </a:p>
          <a:p>
            <a:r>
              <a:rPr lang="en-IN" sz="2800" dirty="0">
                <a:solidFill>
                  <a:schemeClr val="accent4">
                    <a:lumMod val="75000"/>
                  </a:schemeClr>
                </a:solidFill>
                <a:latin typeface="Bahnschrift Condensed" panose="020B0502040204020203" pitchFamily="34" charset="0"/>
              </a:rPr>
              <a:t>Different Regression algorithm used to train model, in order build ML model with maximum R2 Score.</a:t>
            </a:r>
          </a:p>
          <a:p>
            <a:r>
              <a:rPr lang="en-IN" sz="2800" dirty="0">
                <a:solidFill>
                  <a:schemeClr val="accent4">
                    <a:lumMod val="75000"/>
                  </a:schemeClr>
                </a:solidFill>
                <a:latin typeface="Bahnschrift Condensed" panose="020B0502040204020203" pitchFamily="34" charset="0"/>
              </a:rPr>
              <a:t>Machine learning classification algorithms used in this project are –</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Random Forest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XGB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Gradient Boosting Regressor</a:t>
            </a:r>
          </a:p>
          <a:p>
            <a:pPr marL="342900" lvl="0" indent="-342900" algn="just">
              <a:lnSpc>
                <a:spcPct val="107000"/>
              </a:lnSpc>
              <a:spcAft>
                <a:spcPts val="800"/>
              </a:spcAft>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Bagging Regressor</a:t>
            </a: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8F5C-8C63-46EB-AB60-1439E4B5F959}"/>
              </a:ext>
            </a:extLst>
          </p:cNvPr>
          <p:cNvSpPr>
            <a:spLocks noGrp="1"/>
          </p:cNvSpPr>
          <p:nvPr>
            <p:ph type="title"/>
          </p:nvPr>
        </p:nvSpPr>
        <p:spPr/>
        <p:txBody>
          <a:bodyPr>
            <a:normAutofit/>
          </a:bodyPr>
          <a:lstStyle/>
          <a:p>
            <a:pPr algn="ctr"/>
            <a:r>
              <a:rPr lang="en-IN" sz="2800" dirty="0">
                <a:solidFill>
                  <a:srgbClr val="0070C0"/>
                </a:solidFill>
                <a:effectLst/>
                <a:latin typeface="Arial" panose="020B0604020202020204" pitchFamily="34" charset="0"/>
                <a:ea typeface="Calibri" panose="020F0502020204030204" pitchFamily="34" charset="0"/>
                <a:cs typeface="Arial" panose="020B0604020202020204" pitchFamily="34" charset="0"/>
              </a:rPr>
              <a:t>KEY METRICS FOR SUCCESS IN SOLVING PROBLEM UNDER CONSIDERATION</a:t>
            </a:r>
            <a:endParaRPr lang="en-IN" sz="3600"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90E0B2-232F-4D9F-AEDD-755F1277A1E3}"/>
              </a:ext>
            </a:extLst>
          </p:cNvPr>
          <p:cNvSpPr>
            <a:spLocks noGrp="1"/>
          </p:cNvSpPr>
          <p:nvPr>
            <p:ph idx="1"/>
          </p:nvPr>
        </p:nvSpPr>
        <p:spPr/>
        <p:txBody>
          <a:bodyPr/>
          <a:lstStyle/>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Mean absolute error which gives magnitude of difference between the prediction of an observation and the true value of that observation.</a:t>
            </a:r>
          </a:p>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Root mean square error is one of the most commonly used measures for evaluating the quality of predictions.</a:t>
            </a:r>
          </a:p>
          <a:p>
            <a:pPr marL="342900" lvl="0" indent="-342900" algn="just">
              <a:lnSpc>
                <a:spcPct val="107000"/>
              </a:lnSpc>
              <a:spcAft>
                <a:spcPts val="800"/>
              </a:spcAft>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R2 score which tells us how accurate our model predict result, is going to important evaluation criteria along with Cross validation score.</a:t>
            </a:r>
          </a:p>
          <a:p>
            <a:pPr marL="0" indent="0">
              <a:buNone/>
            </a:pPr>
            <a:endParaRPr lang="en-IN" dirty="0"/>
          </a:p>
        </p:txBody>
      </p:sp>
    </p:spTree>
    <p:extLst>
      <p:ext uri="{BB962C8B-B14F-4D97-AF65-F5344CB8AC3E}">
        <p14:creationId xmlns:p14="http://schemas.microsoft.com/office/powerpoint/2010/main" val="52785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5EA47-41DA-464A-9F7B-8E59EFE174E4}"/>
              </a:ext>
            </a:extLst>
          </p:cNvPr>
          <p:cNvSpPr>
            <a:spLocks noGrp="1"/>
          </p:cNvSpPr>
          <p:nvPr>
            <p:ph type="title"/>
          </p:nvPr>
        </p:nvSpPr>
        <p:spPr>
          <a:xfrm>
            <a:off x="581041" y="702156"/>
            <a:ext cx="11026744" cy="710620"/>
          </a:xfrm>
        </p:spPr>
        <p:txBody>
          <a:bodyPr>
            <a:normAutofit/>
          </a:bodyPr>
          <a:lstStyle/>
          <a:p>
            <a:pPr algn="ctr"/>
            <a:r>
              <a:rPr lang="en-IN" sz="3000" dirty="0">
                <a:solidFill>
                  <a:srgbClr val="0070C0"/>
                </a:solidFill>
                <a:latin typeface="Arial" panose="020B0604020202020204" pitchFamily="34" charset="0"/>
                <a:cs typeface="Arial" panose="020B0604020202020204" pitchFamily="34" charset="0"/>
              </a:rPr>
              <a:t>ML MODEL Evaluation Matrix</a:t>
            </a:r>
          </a:p>
        </p:txBody>
      </p:sp>
      <p:sp>
        <p:nvSpPr>
          <p:cNvPr id="6" name="Content Placeholder 5">
            <a:extLst>
              <a:ext uri="{FF2B5EF4-FFF2-40B4-BE49-F238E27FC236}">
                <a16:creationId xmlns:a16="http://schemas.microsoft.com/office/drawing/2014/main" id="{280DC525-CB0A-489D-BDFD-EB0CC14E5860}"/>
              </a:ext>
            </a:extLst>
          </p:cNvPr>
          <p:cNvSpPr>
            <a:spLocks noGrp="1"/>
          </p:cNvSpPr>
          <p:nvPr>
            <p:ph idx="1"/>
          </p:nvPr>
        </p:nvSpPr>
        <p:spPr>
          <a:xfrm>
            <a:off x="8398667" y="2180497"/>
            <a:ext cx="3456385" cy="3975347"/>
          </a:xfrm>
        </p:spPr>
        <p:txBody>
          <a:bodyPr>
            <a:normAutofit/>
          </a:bodyPr>
          <a:lstStyle/>
          <a:p>
            <a:pPr marL="342900" lvl="0" indent="-342900">
              <a:lnSpc>
                <a:spcPct val="115000"/>
              </a:lnSpc>
              <a:buFont typeface="Wingdings" panose="05000000000000000000" pitchFamily="2" charset="2"/>
              <a:buChar char=""/>
            </a:pPr>
            <a:r>
              <a:rPr lang="en-IN" sz="20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0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 with 91.79% R2_score</a:t>
            </a:r>
            <a:r>
              <a:rPr lang="en-IN" sz="20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t>
            </a:r>
            <a:endPar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pP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Final Model is giving us R2 Score of 92.29% which is slightly improved compare to earlier R2 score of 91.79%.</a:t>
            </a:r>
          </a:p>
        </p:txBody>
      </p:sp>
      <p:graphicFrame>
        <p:nvGraphicFramePr>
          <p:cNvPr id="2" name="Table 1">
            <a:extLst>
              <a:ext uri="{FF2B5EF4-FFF2-40B4-BE49-F238E27FC236}">
                <a16:creationId xmlns:a16="http://schemas.microsoft.com/office/drawing/2014/main" id="{7666CD78-870A-4693-B56B-518F8C78726E}"/>
              </a:ext>
            </a:extLst>
          </p:cNvPr>
          <p:cNvGraphicFramePr>
            <a:graphicFrameLocks noGrp="1"/>
          </p:cNvGraphicFramePr>
          <p:nvPr>
            <p:extLst>
              <p:ext uri="{D42A27DB-BD31-4B8C-83A1-F6EECF244321}">
                <p14:modId xmlns:p14="http://schemas.microsoft.com/office/powerpoint/2010/main" val="1028287243"/>
              </p:ext>
            </p:extLst>
          </p:nvPr>
        </p:nvGraphicFramePr>
        <p:xfrm>
          <a:off x="549163" y="2184464"/>
          <a:ext cx="7741849" cy="3948888"/>
        </p:xfrm>
        <a:graphic>
          <a:graphicData uri="http://schemas.openxmlformats.org/drawingml/2006/table">
            <a:tbl>
              <a:tblPr firstRow="1" firstCol="1" bandRow="1">
                <a:tableStyleId>{69CF1AB2-1976-4502-BF36-3FF5EA218861}</a:tableStyleId>
              </a:tblPr>
              <a:tblGrid>
                <a:gridCol w="2626270">
                  <a:extLst>
                    <a:ext uri="{9D8B030D-6E8A-4147-A177-3AD203B41FA5}">
                      <a16:colId xmlns:a16="http://schemas.microsoft.com/office/drawing/2014/main" val="2204835289"/>
                    </a:ext>
                  </a:extLst>
                </a:gridCol>
                <a:gridCol w="1438593">
                  <a:extLst>
                    <a:ext uri="{9D8B030D-6E8A-4147-A177-3AD203B41FA5}">
                      <a16:colId xmlns:a16="http://schemas.microsoft.com/office/drawing/2014/main" val="2693038372"/>
                    </a:ext>
                  </a:extLst>
                </a:gridCol>
                <a:gridCol w="1521187">
                  <a:extLst>
                    <a:ext uri="{9D8B030D-6E8A-4147-A177-3AD203B41FA5}">
                      <a16:colId xmlns:a16="http://schemas.microsoft.com/office/drawing/2014/main" val="2938184016"/>
                    </a:ext>
                  </a:extLst>
                </a:gridCol>
                <a:gridCol w="2155799">
                  <a:extLst>
                    <a:ext uri="{9D8B030D-6E8A-4147-A177-3AD203B41FA5}">
                      <a16:colId xmlns:a16="http://schemas.microsoft.com/office/drawing/2014/main" val="4239999408"/>
                    </a:ext>
                  </a:extLst>
                </a:gridCol>
              </a:tblGrid>
              <a:tr h="658148">
                <a:tc>
                  <a:txBody>
                    <a:bodyPr/>
                    <a:lstStyle/>
                    <a:p>
                      <a:pPr algn="just">
                        <a:lnSpc>
                          <a:spcPct val="107000"/>
                        </a:lnSpc>
                        <a:spcAft>
                          <a:spcPts val="800"/>
                        </a:spcAft>
                      </a:pPr>
                      <a:r>
                        <a:rPr lang="en-IN" sz="1600" dirty="0">
                          <a:solidFill>
                            <a:srgbClr val="00B0F0"/>
                          </a:solidFill>
                          <a:effectLst/>
                        </a:rPr>
                        <a:t>Algorithm</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 - 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350732403"/>
                  </a:ext>
                </a:extLst>
              </a:tr>
              <a:tr h="658148">
                <a:tc>
                  <a:txBody>
                    <a:bodyPr/>
                    <a:lstStyle/>
                    <a:p>
                      <a:pPr>
                        <a:lnSpc>
                          <a:spcPct val="107000"/>
                        </a:lnSpc>
                        <a:spcAft>
                          <a:spcPts val="800"/>
                        </a:spcAft>
                      </a:pPr>
                      <a:r>
                        <a:rPr lang="en-IN" sz="1600">
                          <a:solidFill>
                            <a:srgbClr val="002060"/>
                          </a:solidFill>
                          <a:effectLst/>
                        </a:rPr>
                        <a:t>Random Forest Regressor </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96.46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93.03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3.4337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611035829"/>
                  </a:ext>
                </a:extLst>
              </a:tr>
              <a:tr h="658148">
                <a:tc>
                  <a:txBody>
                    <a:bodyPr/>
                    <a:lstStyle/>
                    <a:p>
                      <a:pPr>
                        <a:lnSpc>
                          <a:spcPct val="107000"/>
                        </a:lnSpc>
                        <a:spcAft>
                          <a:spcPts val="800"/>
                        </a:spcAft>
                      </a:pPr>
                      <a:r>
                        <a:rPr lang="en-IN" sz="1600" dirty="0">
                          <a:solidFill>
                            <a:srgbClr val="002060"/>
                          </a:solidFill>
                          <a:effectLst/>
                        </a:rPr>
                        <a:t>XGB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96.85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93.24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3.6109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69750369"/>
                  </a:ext>
                </a:extLst>
              </a:tr>
              <a:tr h="658148">
                <a:tc>
                  <a:txBody>
                    <a:bodyPr/>
                    <a:lstStyle/>
                    <a:p>
                      <a:pPr>
                        <a:lnSpc>
                          <a:spcPct val="107000"/>
                        </a:lnSpc>
                        <a:spcAft>
                          <a:spcPts val="800"/>
                        </a:spcAft>
                      </a:pPr>
                      <a:r>
                        <a:rPr lang="en-IN" sz="1600">
                          <a:solidFill>
                            <a:srgbClr val="002060"/>
                          </a:solidFill>
                          <a:effectLst/>
                        </a:rPr>
                        <a:t>Gradient Boosting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94.93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4.7391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495385728"/>
                  </a:ext>
                </a:extLst>
              </a:tr>
              <a:tr h="658148">
                <a:tc>
                  <a:txBody>
                    <a:bodyPr/>
                    <a:lstStyle/>
                    <a:p>
                      <a:pPr>
                        <a:lnSpc>
                          <a:spcPct val="107000"/>
                        </a:lnSpc>
                        <a:spcAft>
                          <a:spcPts val="800"/>
                        </a:spcAft>
                      </a:pPr>
                      <a:r>
                        <a:rPr lang="en-IN" sz="1600">
                          <a:solidFill>
                            <a:srgbClr val="002060"/>
                          </a:solidFill>
                          <a:effectLst/>
                        </a:rPr>
                        <a:t>Decision Tree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91.79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88.83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2.955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94698803"/>
                  </a:ext>
                </a:extLst>
              </a:tr>
              <a:tr h="658148">
                <a:tc>
                  <a:txBody>
                    <a:bodyPr/>
                    <a:lstStyle/>
                    <a:p>
                      <a:pPr>
                        <a:lnSpc>
                          <a:spcPct val="107000"/>
                        </a:lnSpc>
                        <a:spcAft>
                          <a:spcPts val="800"/>
                        </a:spcAft>
                      </a:pPr>
                      <a:r>
                        <a:rPr lang="en-IN" sz="1600" dirty="0">
                          <a:solidFill>
                            <a:srgbClr val="002060"/>
                          </a:solidFill>
                          <a:effectLst/>
                        </a:rPr>
                        <a:t>Bagging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95.67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92.60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3.072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766974141"/>
                  </a:ext>
                </a:extLst>
              </a:tr>
            </a:tbl>
          </a:graphicData>
        </a:graphic>
      </p:graphicFrame>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7018-70C0-4F49-92DC-CD45F09AC141}"/>
              </a:ext>
            </a:extLst>
          </p:cNvPr>
          <p:cNvSpPr>
            <a:spLocks noGrp="1"/>
          </p:cNvSpPr>
          <p:nvPr>
            <p:ph type="title"/>
          </p:nvPr>
        </p:nvSpPr>
        <p:spPr>
          <a:xfrm>
            <a:off x="581041" y="702156"/>
            <a:ext cx="11026744" cy="813180"/>
          </a:xfrm>
        </p:spPr>
        <p:txBody>
          <a:bodyPr>
            <a:normAutofit/>
          </a:bodyPr>
          <a:lstStyle/>
          <a:p>
            <a:pPr algn="ctr"/>
            <a:r>
              <a:rPr lang="en-US" sz="3200" dirty="0">
                <a:solidFill>
                  <a:srgbClr val="0070C0"/>
                </a:solidFill>
                <a:latin typeface="Arial" panose="020B0604020202020204" pitchFamily="34" charset="0"/>
                <a:cs typeface="Arial" panose="020B0604020202020204" pitchFamily="34" charset="0"/>
              </a:rPr>
              <a:t>Final Hyper parameter tuned ml model</a:t>
            </a:r>
            <a:endParaRPr lang="en-IN" sz="3200"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7FCFD4-39CF-4BDB-BE60-284255BC7343}"/>
              </a:ext>
            </a:extLst>
          </p:cNvPr>
          <p:cNvSpPr>
            <a:spLocks noGrp="1"/>
          </p:cNvSpPr>
          <p:nvPr>
            <p:ph idx="1"/>
          </p:nvPr>
        </p:nvSpPr>
        <p:spPr/>
        <p:txBody>
          <a:bodyPr anchor="t"/>
          <a:lstStyle/>
          <a:p>
            <a:r>
              <a:rPr lang="en-IN" sz="21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1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1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a:t>
            </a:r>
          </a:p>
          <a:p>
            <a:r>
              <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Hyper Parameter tuning is performed over this model.</a:t>
            </a:r>
          </a:p>
          <a:p>
            <a:r>
              <a:rPr lang="en-IN" sz="2100" b="1" dirty="0">
                <a:solidFill>
                  <a:schemeClr val="accent4">
                    <a:lumMod val="75000"/>
                  </a:schemeClr>
                </a:solidFill>
                <a:latin typeface="Bahnschrift Condensed" panose="020B0502040204020203" pitchFamily="34" charset="0"/>
                <a:ea typeface="Calibri" panose="020F0502020204030204" pitchFamily="34" charset="0"/>
                <a:cs typeface="Mangal" panose="02040503050203030202" pitchFamily="18" charset="0"/>
              </a:rPr>
              <a:t>Final model after Hyper parameter tuning as follow </a:t>
            </a:r>
            <a:endPar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0" indent="0">
              <a:buNone/>
            </a:pPr>
            <a:endParaRPr lang="en-IN" dirty="0"/>
          </a:p>
        </p:txBody>
      </p:sp>
      <p:pic>
        <p:nvPicPr>
          <p:cNvPr id="4" name="Picture 3">
            <a:extLst>
              <a:ext uri="{FF2B5EF4-FFF2-40B4-BE49-F238E27FC236}">
                <a16:creationId xmlns:a16="http://schemas.microsoft.com/office/drawing/2014/main" id="{C973A005-E40A-49F0-B04C-DB720DEF1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926" y="3645024"/>
            <a:ext cx="6250972" cy="2878937"/>
          </a:xfrm>
          <a:prstGeom prst="rect">
            <a:avLst/>
          </a:prstGeom>
          <a:ln w="12700">
            <a:solidFill>
              <a:schemeClr val="tx1"/>
            </a:solidFill>
          </a:ln>
        </p:spPr>
      </p:pic>
    </p:spTree>
    <p:extLst>
      <p:ext uri="{BB962C8B-B14F-4D97-AF65-F5344CB8AC3E}">
        <p14:creationId xmlns:p14="http://schemas.microsoft.com/office/powerpoint/2010/main" val="329851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F1817-CD06-486C-93B6-125B84C2ED05}"/>
              </a:ext>
            </a:extLst>
          </p:cNvPr>
          <p:cNvSpPr>
            <a:spLocks noGrp="1"/>
          </p:cNvSpPr>
          <p:nvPr>
            <p:ph type="title"/>
          </p:nvPr>
        </p:nvSpPr>
        <p:spPr>
          <a:xfrm>
            <a:off x="581041" y="702156"/>
            <a:ext cx="11026744" cy="710620"/>
          </a:xfrm>
        </p:spPr>
        <p:txBody>
          <a:bodyPr>
            <a:normAutofit/>
          </a:bodyPr>
          <a:lstStyle/>
          <a:p>
            <a:pPr algn="ctr"/>
            <a:r>
              <a:rPr lang="en-IN" sz="3200" dirty="0">
                <a:solidFill>
                  <a:srgbClr val="0070C0"/>
                </a:solidFill>
                <a:effectLst/>
                <a:latin typeface="Arial" panose="020B0604020202020204" pitchFamily="34" charset="0"/>
                <a:ea typeface="Calibri" panose="020F0502020204030204" pitchFamily="34" charset="0"/>
                <a:cs typeface="Arial" panose="020B0604020202020204" pitchFamily="34" charset="0"/>
              </a:rPr>
              <a:t>Limitations &amp; Scope for Future OF THIS Work</a:t>
            </a:r>
            <a:endParaRPr lang="en-IN" sz="3200" dirty="0">
              <a:solidFill>
                <a:srgbClr val="0070C0"/>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82F0A02E-9FF7-4F93-8551-93CF0D659814}"/>
              </a:ext>
            </a:extLst>
          </p:cNvPr>
          <p:cNvSpPr>
            <a:spLocks noGrp="1"/>
          </p:cNvSpPr>
          <p:nvPr>
            <p:ph idx="1"/>
          </p:nvPr>
        </p:nvSpPr>
        <p:spPr/>
        <p:txBody>
          <a:bodyPr/>
          <a:lstStyle/>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Around data for more than 10000 car scrap from cardheko.com</a:t>
            </a:r>
          </a:p>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We can scrap more data from different online platform like </a:t>
            </a:r>
            <a:r>
              <a:rPr lang="en-IN" sz="2400" dirty="0" err="1">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olx</a:t>
            </a: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car24. More data obviously means more accurate predication.</a:t>
            </a:r>
          </a:p>
          <a:p>
            <a:pPr marL="400050" lvl="0" indent="-400050" algn="just">
              <a:lnSpc>
                <a:spcPct val="115000"/>
              </a:lnSpc>
              <a:spcAft>
                <a:spcPts val="800"/>
              </a:spcAft>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Here we Scrap almost 24 features. But there are many different kinds of safety, comfort, entertainment features to which buyer weight while buying car. We can also include such more feature in future.</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dirty="0">
                <a:solidFill>
                  <a:schemeClr val="accent4">
                    <a:lumMod val="75000"/>
                  </a:schemeClr>
                </a:solidFill>
                <a:latin typeface="Arial" panose="020B0604020202020204" pitchFamily="34" charset="0"/>
                <a:cs typeface="Arial" panose="020B0604020202020204" pitchFamily="34" charset="0"/>
              </a:rPr>
              <a:t>Problem Statement</a:t>
            </a:r>
          </a:p>
        </p:txBody>
      </p:sp>
      <p:sp>
        <p:nvSpPr>
          <p:cNvPr id="6" name="Content Placeholder 5">
            <a:extLst>
              <a:ext uri="{FF2B5EF4-FFF2-40B4-BE49-F238E27FC236}">
                <a16:creationId xmlns:a16="http://schemas.microsoft.com/office/drawing/2014/main" id="{96E37F8B-2DA0-4141-A4E6-65101D9201C5}"/>
              </a:ext>
            </a:extLst>
          </p:cNvPr>
          <p:cNvSpPr>
            <a:spLocks noGrp="1"/>
          </p:cNvSpPr>
          <p:nvPr>
            <p:ph idx="1"/>
          </p:nvPr>
        </p:nvSpPr>
        <p:spPr>
          <a:xfrm>
            <a:off x="1053853" y="1916832"/>
            <a:ext cx="10298360" cy="4560168"/>
          </a:xfrm>
        </p:spPr>
        <p:txBody>
          <a:bodyPr>
            <a:normAutofit/>
          </a:bodyPr>
          <a:lstStyle/>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 price of a new car in the industry is </a:t>
            </a:r>
            <a:r>
              <a:rPr lang="en-US" sz="2400" u="sng" dirty="0">
                <a:solidFill>
                  <a:schemeClr val="tx1"/>
                </a:solidFill>
                <a:latin typeface="Bahnschrift SemiLight" panose="020B0502040204020203" pitchFamily="34" charset="0"/>
                <a:cs typeface="Times New Roman" panose="02020603050405020304" pitchFamily="18" charset="0"/>
              </a:rPr>
              <a:t>fixed by the manufacturer </a:t>
            </a:r>
            <a:r>
              <a:rPr lang="en-US" sz="2400" dirty="0">
                <a:solidFill>
                  <a:schemeClr val="tx1"/>
                </a:solidFill>
                <a:latin typeface="Bahnschrift SemiLight" panose="020B0502040204020203" pitchFamily="34" charset="0"/>
                <a:cs typeface="Times New Roman" panose="02020603050405020304" pitchFamily="18" charset="0"/>
              </a:rPr>
              <a:t>with some additional taxes.</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With the covid 19 impact in the market, we have seen lot of changes in the car market.</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In fact, seller also has no idea about the car’s existing value or the price he should be selling the car at. </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Therefore, there is an </a:t>
            </a:r>
            <a:r>
              <a:rPr lang="en-US" sz="2400" b="1" u="sng" dirty="0">
                <a:solidFill>
                  <a:schemeClr val="tx1"/>
                </a:solidFill>
                <a:latin typeface="Bahnschrift SemiLight" panose="020B0502040204020203" pitchFamily="34" charset="0"/>
                <a:cs typeface="Times New Roman" panose="02020603050405020304" pitchFamily="18" charset="0"/>
              </a:rPr>
              <a:t>Urgent Need For A Used Car Price Prediction System</a:t>
            </a:r>
            <a:r>
              <a:rPr lang="en-US" sz="2400" dirty="0">
                <a:solidFill>
                  <a:schemeClr val="tx1"/>
                </a:solidFill>
                <a:latin typeface="Bahnschrift SemiLight" panose="020B0502040204020203" pitchFamily="34" charset="0"/>
                <a:cs typeface="Times New Roman" panose="02020603050405020304" pitchFamily="18" charset="0"/>
              </a:rPr>
              <a:t> which effectively determines the worthiness of the car </a:t>
            </a:r>
            <a:r>
              <a:rPr lang="en-US" sz="2400" b="1" dirty="0">
                <a:solidFill>
                  <a:schemeClr val="tx1"/>
                </a:solidFill>
                <a:latin typeface="Bahnschrift SemiLight" panose="020B0502040204020203" pitchFamily="34" charset="0"/>
                <a:cs typeface="Times New Roman" panose="02020603050405020304" pitchFamily="18" charset="0"/>
              </a:rPr>
              <a:t>Using A Variety of Features.</a:t>
            </a:r>
          </a:p>
          <a:p>
            <a:pPr>
              <a:buFont typeface="Wingdings" panose="05000000000000000000" pitchFamily="2" charset="2"/>
              <a:buChar char="§"/>
            </a:pPr>
            <a:endParaRPr lang="en-US" sz="2400" dirty="0">
              <a:solidFill>
                <a:schemeClr val="tx1"/>
              </a:solidFill>
              <a:latin typeface="Bahnschrift Semi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1A03-9348-4018-8250-B7432DAAF9DC}"/>
              </a:ext>
            </a:extLst>
          </p:cNvPr>
          <p:cNvSpPr>
            <a:spLocks noGrp="1"/>
          </p:cNvSpPr>
          <p:nvPr>
            <p:ph type="title"/>
          </p:nvPr>
        </p:nvSpPr>
        <p:spPr/>
        <p:txBody>
          <a:bodyPr>
            <a:normAutofit/>
          </a:bodyPr>
          <a:lstStyle/>
          <a:p>
            <a:pPr algn="ctr"/>
            <a:r>
              <a:rPr lang="en-US" sz="3600" dirty="0">
                <a:solidFill>
                  <a:schemeClr val="accent4">
                    <a:lumMod val="75000"/>
                  </a:schemeClr>
                </a:solidFill>
                <a:latin typeface="Arial" panose="020B0604020202020204" pitchFamily="34" charset="0"/>
                <a:cs typeface="Arial" panose="020B0604020202020204" pitchFamily="34" charset="0"/>
              </a:rPr>
              <a:t>Objective</a:t>
            </a:r>
            <a:endParaRPr lang="en-IN" sz="3600" dirty="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B4A93F7-D488-4620-97A1-0FD2E2ECC82C}"/>
              </a:ext>
            </a:extLst>
          </p:cNvPr>
          <p:cNvSpPr>
            <a:spLocks noGrp="1"/>
          </p:cNvSpPr>
          <p:nvPr>
            <p:ph idx="1"/>
          </p:nvPr>
        </p:nvSpPr>
        <p:spPr/>
        <p:txBody>
          <a:bodyPr>
            <a:normAutofit/>
          </a:bodyPr>
          <a:lstStyle/>
          <a:p>
            <a:r>
              <a:rPr lang="en-US" sz="3200" dirty="0">
                <a:solidFill>
                  <a:schemeClr val="tx1"/>
                </a:solidFill>
                <a:latin typeface="Bahnschrift Condensed" panose="020B0502040204020203" pitchFamily="34" charset="0"/>
              </a:rPr>
              <a:t>To scrap used car data of at least 5000 cars from cardekho.com</a:t>
            </a:r>
          </a:p>
          <a:p>
            <a:r>
              <a:rPr lang="en-US" sz="3200" dirty="0">
                <a:solidFill>
                  <a:schemeClr val="tx1"/>
                </a:solidFill>
                <a:latin typeface="Bahnschrift Condensed" panose="020B0502040204020203" pitchFamily="34" charset="0"/>
              </a:rPr>
              <a:t>To Analyze data to gain key insights about current used car market</a:t>
            </a:r>
          </a:p>
          <a:p>
            <a:r>
              <a:rPr lang="en-US" sz="3200" dirty="0">
                <a:solidFill>
                  <a:schemeClr val="tx1"/>
                </a:solidFill>
                <a:latin typeface="Bahnschrift Condensed" panose="020B0502040204020203" pitchFamily="34" charset="0"/>
              </a:rPr>
              <a:t>To build Machine Learning model to predict price of used car.</a:t>
            </a:r>
            <a:endParaRPr lang="en-IN" sz="32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9838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976E-3162-473C-A493-405ABA38DC9D}"/>
              </a:ext>
            </a:extLst>
          </p:cNvPr>
          <p:cNvSpPr>
            <a:spLocks noGrp="1"/>
          </p:cNvSpPr>
          <p:nvPr>
            <p:ph type="title"/>
          </p:nvPr>
        </p:nvSpPr>
        <p:spPr/>
        <p:txBody>
          <a:bodyPr>
            <a:normAutofit/>
          </a:bodyPr>
          <a:lstStyle/>
          <a:p>
            <a:pPr algn="ctr"/>
            <a:r>
              <a:rPr lang="en-IN" sz="3300" dirty="0">
                <a:solidFill>
                  <a:schemeClr val="accent4">
                    <a:lumMod val="75000"/>
                  </a:schemeClr>
                </a:solidFill>
                <a:latin typeface="Arial" panose="020B0604020202020204" pitchFamily="34" charset="0"/>
                <a:cs typeface="Arial" panose="020B0604020202020204" pitchFamily="34" charset="0"/>
              </a:rPr>
              <a:t>DATASET Information</a:t>
            </a:r>
          </a:p>
        </p:txBody>
      </p:sp>
      <p:sp>
        <p:nvSpPr>
          <p:cNvPr id="4" name="Content Placeholder 3">
            <a:extLst>
              <a:ext uri="{FF2B5EF4-FFF2-40B4-BE49-F238E27FC236}">
                <a16:creationId xmlns:a16="http://schemas.microsoft.com/office/drawing/2014/main" id="{6377B5E0-8378-4534-85B0-043462D3F1CC}"/>
              </a:ext>
            </a:extLst>
          </p:cNvPr>
          <p:cNvSpPr>
            <a:spLocks noGrp="1"/>
          </p:cNvSpPr>
          <p:nvPr>
            <p:ph idx="1"/>
          </p:nvPr>
        </p:nvSpPr>
        <p:spPr>
          <a:xfrm>
            <a:off x="581041" y="2060849"/>
            <a:ext cx="11026743" cy="3797952"/>
          </a:xfrm>
        </p:spPr>
        <p:txBody>
          <a:bodyPr>
            <a:normAutofit/>
          </a:bodyPr>
          <a:lstStyle/>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Dataset is Scrap from </a:t>
            </a:r>
            <a:r>
              <a:rPr lang="en-IN" sz="2800" dirty="0">
                <a:solidFill>
                  <a:schemeClr val="tx1"/>
                </a:solidFill>
                <a:latin typeface="Bahnschrift Condensed" panose="020B0502040204020203" pitchFamily="34" charset="0"/>
                <a:hlinkClick r:id="rId2"/>
              </a:rPr>
              <a:t>www.cardheko.com</a:t>
            </a:r>
            <a:endParaRPr lang="en-IN" sz="2800" dirty="0">
              <a:solidFill>
                <a:schemeClr val="tx1"/>
              </a:solidFill>
              <a:latin typeface="Bahnschrift Condensed" panose="020B0502040204020203" pitchFamily="34" charset="0"/>
            </a:endParaRP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Selenium web driver is used to Scrap data of around 10544 cars</a:t>
            </a: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Raw data in excel file contain 10544 rows and 24 feature .</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Dataset contain some errors,  </a:t>
            </a:r>
            <a:r>
              <a:rPr lang="en-US" sz="2800" u="sng" dirty="0">
                <a:solidFill>
                  <a:schemeClr val="tx1"/>
                </a:solidFill>
                <a:latin typeface="Bahnschrift Condensed" panose="020B0502040204020203" pitchFamily="34" charset="0"/>
              </a:rPr>
              <a:t>so data cleaning operation was performed.</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 integrity check is perform </a:t>
            </a:r>
            <a:r>
              <a:rPr lang="en-US" sz="2800" u="sng" dirty="0">
                <a:solidFill>
                  <a:schemeClr val="tx1"/>
                </a:solidFill>
                <a:latin typeface="Bahnschrift Condensed" panose="020B0502040204020203" pitchFamily="34" charset="0"/>
              </a:rPr>
              <a:t>for missing values, duplicate data, data error.</a:t>
            </a:r>
            <a:endParaRPr lang="en-US" sz="2400" u="sng" dirty="0">
              <a:solidFill>
                <a:schemeClr val="tx1"/>
              </a:solidFill>
            </a:endParaRPr>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5C0F-F866-4405-A5A6-6CC8B7C76A78}"/>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Methodology of project </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256CDC6-6764-4F4A-8FC4-7E0B66EE573C}"/>
              </a:ext>
            </a:extLst>
          </p:cNvPr>
          <p:cNvSpPr>
            <a:spLocks noGrp="1"/>
          </p:cNvSpPr>
          <p:nvPr>
            <p:ph idx="1"/>
          </p:nvPr>
        </p:nvSpPr>
        <p:spPr/>
        <p:txBody>
          <a:bodyPr>
            <a:normAutofit/>
          </a:bodyPr>
          <a:lstStyle/>
          <a:p>
            <a:r>
              <a:rPr lang="en-US" sz="2800" dirty="0">
                <a:solidFill>
                  <a:schemeClr val="tx1"/>
                </a:solidFill>
                <a:latin typeface="Bahnschrift Condensed" panose="020B0502040204020203" pitchFamily="34" charset="0"/>
              </a:rPr>
              <a:t>Phase 1 Web Scraping of Used Car Data from </a:t>
            </a:r>
            <a:r>
              <a:rPr lang="en-US" sz="2800"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www.cardheko.com</a:t>
            </a:r>
            <a:endParaRPr lang="en-US" sz="2800" dirty="0">
              <a:solidFill>
                <a:schemeClr val="tx1"/>
              </a:solidFill>
              <a:latin typeface="Bahnschrift Condensed" panose="020B0502040204020203" pitchFamily="34" charset="0"/>
            </a:endParaRPr>
          </a:p>
          <a:p>
            <a:r>
              <a:rPr lang="en-US" sz="2800" dirty="0">
                <a:solidFill>
                  <a:schemeClr val="tx1"/>
                </a:solidFill>
                <a:latin typeface="Bahnschrift Condensed" panose="020B0502040204020203" pitchFamily="34" charset="0"/>
              </a:rPr>
              <a:t>Phase 2 Data cleaning, Data preprocessing on Raw data to create error-free, clean dataset.</a:t>
            </a:r>
          </a:p>
          <a:p>
            <a:r>
              <a:rPr lang="en-US" sz="2800" dirty="0">
                <a:solidFill>
                  <a:schemeClr val="tx1"/>
                </a:solidFill>
                <a:latin typeface="Bahnschrift Condensed" panose="020B0502040204020203" pitchFamily="34" charset="0"/>
              </a:rPr>
              <a:t>Phase 3 EDA to gain key insight about used car market</a:t>
            </a:r>
          </a:p>
          <a:p>
            <a:r>
              <a:rPr lang="en-US" sz="2800" dirty="0">
                <a:solidFill>
                  <a:schemeClr val="tx1"/>
                </a:solidFill>
                <a:latin typeface="Bahnschrift Condensed" panose="020B0502040204020203" pitchFamily="34" charset="0"/>
              </a:rPr>
              <a:t>Phase 4 Building Regression based Machine Learning price predication model</a:t>
            </a:r>
            <a:endParaRPr lang="en-IN" sz="28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70607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5543-0C81-4948-AFEB-DDA48CC947C7}"/>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 Web Scraping Strategy</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365C04F-044E-4DD8-896C-20D8B1335F80}"/>
              </a:ext>
            </a:extLst>
          </p:cNvPr>
          <p:cNvSpPr>
            <a:spLocks noGrp="1"/>
          </p:cNvSpPr>
          <p:nvPr>
            <p:ph idx="1"/>
          </p:nvPr>
        </p:nvSpPr>
        <p:spPr>
          <a:xfrm>
            <a:off x="574995" y="1988840"/>
            <a:ext cx="11026743" cy="4464496"/>
          </a:xfrm>
        </p:spPr>
        <p:txBody>
          <a:bodyPr>
            <a:normAutofit/>
          </a:bodyPr>
          <a:lstStyle/>
          <a:p>
            <a:pPr marL="0" indent="0" algn="just">
              <a:lnSpc>
                <a:spcPct val="107000"/>
              </a:lnSpc>
              <a:spcAft>
                <a:spcPts val="800"/>
              </a:spcAft>
              <a:buNone/>
            </a:pPr>
            <a:r>
              <a:rPr lang="en-IN" sz="2800" b="1"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Phase 1 Web Scraping Strategy employed in this project as follow</a:t>
            </a:r>
            <a:r>
              <a:rPr lang="en-IN" sz="28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Selenium will be used for web scraping data from cardheko.com</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first part Scraping URL of Used car for different location in India.</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Storing Scrap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Selecting car feature to be scrap from website.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second part Scraping data from individual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Exporting final data in Excel file.</a:t>
            </a:r>
          </a:p>
        </p:txBody>
      </p:sp>
    </p:spTree>
    <p:extLst>
      <p:ext uri="{BB962C8B-B14F-4D97-AF65-F5344CB8AC3E}">
        <p14:creationId xmlns:p14="http://schemas.microsoft.com/office/powerpoint/2010/main" val="38935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C3C05-07BB-4535-9974-6F94E9866F30}"/>
              </a:ext>
            </a:extLst>
          </p:cNvPr>
          <p:cNvSpPr>
            <a:spLocks noGrp="1"/>
          </p:cNvSpPr>
          <p:nvPr>
            <p:ph idx="1"/>
          </p:nvPr>
        </p:nvSpPr>
        <p:spPr>
          <a:xfrm>
            <a:off x="581041" y="2180497"/>
            <a:ext cx="11026743" cy="4200831"/>
          </a:xfrm>
        </p:spPr>
        <p:txBody>
          <a:bodyPr anchor="t">
            <a:normAutofit/>
          </a:bodyPr>
          <a:lstStyle/>
          <a:p>
            <a:r>
              <a:rPr lang="en-US" sz="2400" dirty="0">
                <a:solidFill>
                  <a:schemeClr val="tx1"/>
                </a:solidFill>
                <a:latin typeface="Bahnschrift Condensed" panose="020B0502040204020203" pitchFamily="34" charset="0"/>
              </a:rPr>
              <a:t>After performing data cleaning operation, data for some of feature is missing.</a:t>
            </a:r>
          </a:p>
          <a:p>
            <a:r>
              <a:rPr lang="en-US" sz="2400" dirty="0">
                <a:solidFill>
                  <a:schemeClr val="tx1"/>
                </a:solidFill>
                <a:latin typeface="Bahnschrift Condensed" panose="020B0502040204020203" pitchFamily="34" charset="0"/>
              </a:rPr>
              <a:t>Strategy for Handling missing data :</a:t>
            </a:r>
          </a:p>
          <a:p>
            <a:pPr lvl="1"/>
            <a:r>
              <a:rPr lang="en-IN" sz="2201" dirty="0">
                <a:solidFill>
                  <a:schemeClr val="tx1"/>
                </a:solidFill>
                <a:latin typeface="Bahnschrift Condensed" panose="020B0502040204020203" pitchFamily="34" charset="0"/>
              </a:rPr>
              <a:t>Imputation</a:t>
            </a:r>
            <a:r>
              <a:rPr lang="en-IN" sz="2201" dirty="0">
                <a:latin typeface="Bahnschrift Condensed" panose="020B0502040204020203" pitchFamily="34" charset="0"/>
              </a:rPr>
              <a:t> </a:t>
            </a:r>
            <a:r>
              <a:rPr lang="en-IN" sz="2201" dirty="0">
                <a:solidFill>
                  <a:schemeClr val="tx1"/>
                </a:solidFill>
                <a:latin typeface="Bahnschrift Condensed" panose="020B0502040204020203" pitchFamily="34" charset="0"/>
              </a:rPr>
              <a:t>for categorical data done with mode of category</a:t>
            </a:r>
          </a:p>
          <a:p>
            <a:pPr lvl="1"/>
            <a:r>
              <a:rPr lang="en-US" sz="2201" dirty="0">
                <a:solidFill>
                  <a:schemeClr val="tx1"/>
                </a:solidFill>
                <a:latin typeface="Bahnschrift Condensed" panose="020B0502040204020203" pitchFamily="34" charset="0"/>
              </a:rPr>
              <a:t>Numerical value can be imputed with mean or median depending on sensitive to outliers.</a:t>
            </a:r>
          </a:p>
          <a:p>
            <a:pPr marL="323903" lvl="1" indent="0">
              <a:buNone/>
            </a:pPr>
            <a:endParaRPr lang="en-IN" sz="2201" dirty="0">
              <a:solidFill>
                <a:schemeClr val="tx1"/>
              </a:solidFill>
              <a:latin typeface="Bahnschrift Condensed" panose="020B0502040204020203" pitchFamily="34" charset="0"/>
            </a:endParaRPr>
          </a:p>
        </p:txBody>
      </p:sp>
      <p:sp>
        <p:nvSpPr>
          <p:cNvPr id="2" name="Title 1">
            <a:extLst>
              <a:ext uri="{FF2B5EF4-FFF2-40B4-BE49-F238E27FC236}">
                <a16:creationId xmlns:a16="http://schemas.microsoft.com/office/drawing/2014/main" id="{84790A0D-E3A8-4E37-9441-0ED71503835B}"/>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Missing Value imputation</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E0DDD4-2694-4B1A-A519-6F1FFBDA5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4275456"/>
            <a:ext cx="7701895" cy="2221025"/>
          </a:xfrm>
          <a:prstGeom prst="rect">
            <a:avLst/>
          </a:prstGeom>
          <a:ln w="12700">
            <a:solidFill>
              <a:schemeClr val="tx1"/>
            </a:solidFill>
          </a:ln>
        </p:spPr>
      </p:pic>
    </p:spTree>
    <p:extLst>
      <p:ext uri="{BB962C8B-B14F-4D97-AF65-F5344CB8AC3E}">
        <p14:creationId xmlns:p14="http://schemas.microsoft.com/office/powerpoint/2010/main" val="23151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B018-F14B-4EC7-A2A7-8F6581954880}"/>
              </a:ext>
            </a:extLst>
          </p:cNvPr>
          <p:cNvSpPr>
            <a:spLocks noGrp="1"/>
          </p:cNvSpPr>
          <p:nvPr>
            <p:ph type="title"/>
          </p:nvPr>
        </p:nvSpPr>
        <p:spPr/>
        <p:txBody>
          <a:bodyPr>
            <a:normAutofit/>
          </a:bodyPr>
          <a:lstStyle/>
          <a:p>
            <a:pPr algn="ctr"/>
            <a:r>
              <a:rPr lang="en-US" sz="3300" dirty="0">
                <a:solidFill>
                  <a:schemeClr val="accent4">
                    <a:lumMod val="75000"/>
                  </a:schemeClr>
                </a:solidFill>
                <a:latin typeface="Arial" panose="020B0604020202020204" pitchFamily="34" charset="0"/>
                <a:cs typeface="Arial" panose="020B0604020202020204" pitchFamily="34" charset="0"/>
              </a:rPr>
              <a:t>Missing Value imputation</a:t>
            </a:r>
            <a:endParaRPr lang="en-IN" sz="3300" dirty="0">
              <a:solidFill>
                <a:schemeClr val="accent4">
                  <a:lumMod val="75000"/>
                </a:schemeClr>
              </a:solidFill>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9C09E220-23DD-4D45-8D2A-3D97E1AEC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40" y="3040101"/>
            <a:ext cx="6761129" cy="3157483"/>
          </a:xfrm>
          <a:prstGeom prst="rect">
            <a:avLst/>
          </a:prstGeom>
          <a:ln w="19050">
            <a:solidFill>
              <a:srgbClr val="FF0000"/>
            </a:solidFill>
          </a:ln>
        </p:spPr>
      </p:pic>
      <p:pic>
        <p:nvPicPr>
          <p:cNvPr id="5" name="Picture 4">
            <a:extLst>
              <a:ext uri="{FF2B5EF4-FFF2-40B4-BE49-F238E27FC236}">
                <a16:creationId xmlns:a16="http://schemas.microsoft.com/office/drawing/2014/main" id="{633AEFF6-C939-4A2D-A42D-3C1716F9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730" y="3055358"/>
            <a:ext cx="3869055" cy="3132455"/>
          </a:xfrm>
          <a:prstGeom prst="rect">
            <a:avLst/>
          </a:prstGeom>
          <a:ln w="19050">
            <a:solidFill>
              <a:srgbClr val="FF0000"/>
            </a:solidFill>
          </a:ln>
        </p:spPr>
      </p:pic>
      <p:sp>
        <p:nvSpPr>
          <p:cNvPr id="6" name="TextBox 5">
            <a:extLst>
              <a:ext uri="{FF2B5EF4-FFF2-40B4-BE49-F238E27FC236}">
                <a16:creationId xmlns:a16="http://schemas.microsoft.com/office/drawing/2014/main" id="{63C94010-9368-4411-8D6B-D451B3315456}"/>
              </a:ext>
            </a:extLst>
          </p:cNvPr>
          <p:cNvSpPr txBox="1"/>
          <p:nvPr/>
        </p:nvSpPr>
        <p:spPr>
          <a:xfrm>
            <a:off x="7822604" y="2132856"/>
            <a:ext cx="3785181" cy="830997"/>
          </a:xfrm>
          <a:prstGeom prst="rect">
            <a:avLst/>
          </a:prstGeom>
          <a:noFill/>
        </p:spPr>
        <p:txBody>
          <a:bodyPr wrap="square" rtlCol="0">
            <a:spAutoFit/>
          </a:bodyPr>
          <a:lstStyle/>
          <a:p>
            <a:pPr algn="ctr"/>
            <a:r>
              <a:rPr lang="en-US" sz="2400" dirty="0">
                <a:solidFill>
                  <a:srgbClr val="FF0000"/>
                </a:solidFill>
              </a:rPr>
              <a:t>Heat map of Missing Value After Imputation </a:t>
            </a:r>
            <a:endParaRPr lang="en-IN" sz="2400" dirty="0">
              <a:solidFill>
                <a:srgbClr val="FF0000"/>
              </a:solidFill>
            </a:endParaRPr>
          </a:p>
        </p:txBody>
      </p:sp>
      <p:sp>
        <p:nvSpPr>
          <p:cNvPr id="7" name="TextBox 6">
            <a:extLst>
              <a:ext uri="{FF2B5EF4-FFF2-40B4-BE49-F238E27FC236}">
                <a16:creationId xmlns:a16="http://schemas.microsoft.com/office/drawing/2014/main" id="{CDC2459B-C9C6-431B-80B7-E6B59741B4CC}"/>
              </a:ext>
            </a:extLst>
          </p:cNvPr>
          <p:cNvSpPr txBox="1"/>
          <p:nvPr/>
        </p:nvSpPr>
        <p:spPr>
          <a:xfrm>
            <a:off x="581040" y="2317521"/>
            <a:ext cx="6593492" cy="461665"/>
          </a:xfrm>
          <a:prstGeom prst="rect">
            <a:avLst/>
          </a:prstGeom>
          <a:noFill/>
        </p:spPr>
        <p:txBody>
          <a:bodyPr wrap="square" rtlCol="0">
            <a:spAutoFit/>
          </a:bodyPr>
          <a:lstStyle/>
          <a:p>
            <a:r>
              <a:rPr lang="en-US" sz="2400" dirty="0">
                <a:solidFill>
                  <a:srgbClr val="FF0000"/>
                </a:solidFill>
              </a:rPr>
              <a:t>Imputation of Missing Value for Categorical Variable</a:t>
            </a:r>
            <a:endParaRPr lang="en-IN" sz="2400" dirty="0">
              <a:solidFill>
                <a:srgbClr val="FF0000"/>
              </a:solidFill>
            </a:endParaRPr>
          </a:p>
        </p:txBody>
      </p:sp>
    </p:spTree>
    <p:extLst>
      <p:ext uri="{BB962C8B-B14F-4D97-AF65-F5344CB8AC3E}">
        <p14:creationId xmlns:p14="http://schemas.microsoft.com/office/powerpoint/2010/main" val="239563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762</TotalTime>
  <Words>1197</Words>
  <Application>Microsoft Office PowerPoint</Application>
  <PresentationFormat>Custom</PresentationFormat>
  <Paragraphs>121</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Bahnschrift Condensed</vt:lpstr>
      <vt:lpstr>Bahnschrift SemiLight</vt:lpstr>
      <vt:lpstr>Calibri</vt:lpstr>
      <vt:lpstr>Cambria</vt:lpstr>
      <vt:lpstr>Gill Sans MT</vt:lpstr>
      <vt:lpstr>Symbol</vt:lpstr>
      <vt:lpstr>Wingdings</vt:lpstr>
      <vt:lpstr>Wingdings 2</vt:lpstr>
      <vt:lpstr>Dividend</vt:lpstr>
      <vt:lpstr>Project Report on Used car prediction using Machine Learning</vt:lpstr>
      <vt:lpstr>Used Car Price prediction</vt:lpstr>
      <vt:lpstr>Problem Statement</vt:lpstr>
      <vt:lpstr>Objective</vt:lpstr>
      <vt:lpstr>DATASET Information</vt:lpstr>
      <vt:lpstr>Methodology of project </vt:lpstr>
      <vt:lpstr> Web Scraping Strategy</vt:lpstr>
      <vt:lpstr>Missing Value imputation</vt:lpstr>
      <vt:lpstr>Missing Value imputation</vt:lpstr>
      <vt:lpstr>Label Encoding of categorical data</vt:lpstr>
      <vt:lpstr>Data Inputs- Logic- Output Relationships</vt:lpstr>
      <vt:lpstr>PYTHON Libraries USED IN THIS PROJECT</vt:lpstr>
      <vt:lpstr>Exploratory Data Analysis Fuel Type Distribution</vt:lpstr>
      <vt:lpstr>Exploratory Data Analysis Price  vs FUEL TYPE distribution</vt:lpstr>
      <vt:lpstr>Exploratory Data Analysis STEERING TYPE DISTRIBUTION</vt:lpstr>
      <vt:lpstr>Exploratory Data Analysis price VS STEERING TYPE DISTRIBUTION</vt:lpstr>
      <vt:lpstr>Exploratory Data Analysis Maximum Number of loan taken VS Average payback time in last 30 days</vt:lpstr>
      <vt:lpstr>Exploratory Data Analysis Turbocharger vs price</vt:lpstr>
      <vt:lpstr>Exploratory Data Analysis NO OF CYLINDER  vs price</vt:lpstr>
      <vt:lpstr>Exploratory Data Analysis CAR AGE vs price</vt:lpstr>
      <vt:lpstr>Exploratory Data Analysis MILEAGE(KMPL)  vs price</vt:lpstr>
      <vt:lpstr>MACHINE LEARNING MODEL BUILDING</vt:lpstr>
      <vt:lpstr>KEY METRICS FOR SUCCESS IN SOLVING PROBLEM UNDER CONSIDERATION</vt:lpstr>
      <vt:lpstr>ML MODEL Evaluation Matrix</vt:lpstr>
      <vt:lpstr>Final Hyper parameter tuned ml model</vt:lpstr>
      <vt:lpstr>Limitations &amp; Scope for Future OF THIS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shahnawazh1108@outlook.com</cp:lastModifiedBy>
  <cp:revision>40</cp:revision>
  <dcterms:created xsi:type="dcterms:W3CDTF">2021-10-01T13:22:47Z</dcterms:created>
  <dcterms:modified xsi:type="dcterms:W3CDTF">2023-02-10T19:44:43Z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