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97"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77893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0770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32B4BA-A6E3-461D-9994-6820A82079C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251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38423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658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1875508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194010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110065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692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5917F-DA36-4B6B-95DE-738CC4B1294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83664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25917F-DA36-4B6B-95DE-738CC4B1294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67110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25917F-DA36-4B6B-95DE-738CC4B12948}"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97218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25917F-DA36-4B6B-95DE-738CC4B12948}"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52182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5917F-DA36-4B6B-95DE-738CC4B12948}"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0820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76983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73376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25917F-DA36-4B6B-95DE-738CC4B12948}" type="datetimeFigureOut">
              <a:rPr lang="en-IN" smtClean="0"/>
              <a:t>19-01-2023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32B4BA-A6E3-461D-9994-6820A82079C3}" type="slidenum">
              <a:rPr lang="en-IN" smtClean="0"/>
              <a:t>‹#›</a:t>
            </a:fld>
            <a:endParaRPr lang="en-IN"/>
          </a:p>
        </p:txBody>
      </p:sp>
    </p:spTree>
    <p:extLst>
      <p:ext uri="{BB962C8B-B14F-4D97-AF65-F5344CB8AC3E}">
        <p14:creationId xmlns:p14="http://schemas.microsoft.com/office/powerpoint/2010/main" val="408440544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671" y="222399"/>
            <a:ext cx="9709829" cy="1940944"/>
          </a:xfrm>
        </p:spPr>
        <p:txBody>
          <a:bodyPr>
            <a:normAutofit/>
          </a:bodyPr>
          <a:lstStyle/>
          <a:p>
            <a:pPr algn="ctr"/>
            <a:r>
              <a:rPr lang="en-US" sz="6000" b="1" dirty="0">
                <a:solidFill>
                  <a:schemeClr val="tx1"/>
                </a:solidFill>
                <a:latin typeface="Arial Black" panose="020B0A04020102020204" pitchFamily="34" charset="0"/>
              </a:rPr>
              <a:t>Micro Credit Defaulter Project </a:t>
            </a:r>
          </a:p>
        </p:txBody>
      </p:sp>
      <p:sp>
        <p:nvSpPr>
          <p:cNvPr id="3" name="Subtitle 2"/>
          <p:cNvSpPr>
            <a:spLocks noGrp="1"/>
          </p:cNvSpPr>
          <p:nvPr>
            <p:ph type="subTitle" idx="1"/>
          </p:nvPr>
        </p:nvSpPr>
        <p:spPr>
          <a:xfrm>
            <a:off x="1032163" y="5038331"/>
            <a:ext cx="9429931" cy="1218110"/>
          </a:xfrm>
        </p:spPr>
        <p:txBody>
          <a:bodyPr>
            <a:noAutofit/>
          </a:bodyPr>
          <a:lstStyle/>
          <a:p>
            <a:pPr algn="ctr"/>
            <a:r>
              <a:rPr lang="en-US" sz="2400" dirty="0">
                <a:solidFill>
                  <a:schemeClr val="tx1"/>
                </a:solidFill>
                <a:latin typeface="Arial Black" panose="020B0A04020102020204" pitchFamily="34" charset="0"/>
              </a:rPr>
              <a:t>Prepared by: Shahnawaz Hussain</a:t>
            </a:r>
          </a:p>
          <a:p>
            <a:pPr algn="ctr"/>
            <a:endParaRPr lang="en-US" sz="2400" b="1" dirty="0">
              <a:solidFill>
                <a:srgbClr val="C00000"/>
              </a:solidFill>
              <a:latin typeface="Algerian" panose="04020705040A02060702" pitchFamily="82" charset="0"/>
            </a:endParaRPr>
          </a:p>
          <a:p>
            <a:pPr algn="ctr"/>
            <a:endParaRPr lang="en-IN" sz="2400" b="1" dirty="0">
              <a:solidFill>
                <a:srgbClr val="C00000"/>
              </a:solidFill>
              <a:latin typeface="Algerian" panose="04020705040A02060702" pitchFamily="82" charset="0"/>
            </a:endParaRPr>
          </a:p>
          <a:p>
            <a:pPr algn="ctr"/>
            <a:endParaRPr lang="en-US" sz="3200" b="1" dirty="0">
              <a:solidFill>
                <a:srgbClr val="FF0000"/>
              </a:solidFill>
              <a:latin typeface="Algerian" panose="04020705040A02060702" pitchFamily="82" charset="0"/>
            </a:endParaRPr>
          </a:p>
        </p:txBody>
      </p:sp>
      <p:pic>
        <p:nvPicPr>
          <p:cNvPr id="6" name="Picture 5">
            <a:extLst>
              <a:ext uri="{FF2B5EF4-FFF2-40B4-BE49-F238E27FC236}">
                <a16:creationId xmlns:a16="http://schemas.microsoft.com/office/drawing/2014/main" id="{F046C9EC-183A-E87A-7A06-6DBD4AA9F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75" y="2170876"/>
            <a:ext cx="6800850" cy="2699703"/>
          </a:xfrm>
          <a:prstGeom prst="rect">
            <a:avLst/>
          </a:prstGeom>
        </p:spPr>
      </p:pic>
    </p:spTree>
    <p:extLst>
      <p:ext uri="{BB962C8B-B14F-4D97-AF65-F5344CB8AC3E}">
        <p14:creationId xmlns:p14="http://schemas.microsoft.com/office/powerpoint/2010/main" val="354894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1938405" y="445578"/>
            <a:ext cx="8853240" cy="1268290"/>
          </a:xfrm>
        </p:spPr>
        <p:txBody>
          <a:bodyPr>
            <a:noAutofit/>
          </a:bodyPr>
          <a:lstStyle/>
          <a:p>
            <a:r>
              <a:rPr lang="en-IN" sz="3200" dirty="0">
                <a:solidFill>
                  <a:schemeClr val="bg2">
                    <a:lumMod val="50000"/>
                  </a:schemeClr>
                </a:solidFill>
                <a:latin typeface="+mn-lt"/>
                <a:ea typeface="+mj-lt"/>
                <a:cs typeface="+mj-lt"/>
              </a:rPr>
              <a:t>We look for the skewness present in data shown in fig 2,</a:t>
            </a:r>
            <a:endParaRPr lang="en-US" sz="3200" dirty="0">
              <a:solidFill>
                <a:schemeClr val="bg2">
                  <a:lumMod val="50000"/>
                </a:schemeClr>
              </a:solidFill>
              <a:latin typeface="+mn-lt"/>
            </a:endParaRPr>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565749" y="2048960"/>
            <a:ext cx="4466107" cy="3946397"/>
          </a:xfrm>
        </p:spPr>
      </p:pic>
      <p:sp>
        <p:nvSpPr>
          <p:cNvPr id="5" name="TextBox 4">
            <a:extLst>
              <a:ext uri="{FF2B5EF4-FFF2-40B4-BE49-F238E27FC236}">
                <a16:creationId xmlns:a16="http://schemas.microsoft.com/office/drawing/2014/main" id="{94C8244A-0F42-4B88-9148-F62AAFB5117E}"/>
              </a:ext>
            </a:extLst>
          </p:cNvPr>
          <p:cNvSpPr txBox="1"/>
          <p:nvPr/>
        </p:nvSpPr>
        <p:spPr>
          <a:xfrm>
            <a:off x="5647298" y="6162305"/>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600" dirty="0"/>
              <a:t>Fig 2 </a:t>
            </a:r>
            <a:r>
              <a:rPr lang="en-IN" sz="1600" dirty="0" err="1"/>
              <a:t>skewness</a:t>
            </a:r>
            <a:r>
              <a:rPr lang="en-IN" sz="1600" dirty="0"/>
              <a:t> in data</a:t>
            </a:r>
            <a:r>
              <a:rPr lang="en-US" sz="1600" dirty="0">
                <a:cs typeface="Calibri"/>
              </a:rPr>
              <a:t> </a:t>
            </a:r>
          </a:p>
        </p:txBody>
      </p:sp>
    </p:spTree>
    <p:extLst>
      <p:ext uri="{BB962C8B-B14F-4D97-AF65-F5344CB8AC3E}">
        <p14:creationId xmlns:p14="http://schemas.microsoft.com/office/powerpoint/2010/main" val="249893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zscore method by keeping standard </a:t>
            </a:r>
          </a:p>
          <a:p>
            <a:r>
              <a:rPr lang="en-IN" sz="2800" dirty="0"/>
              <a:t>deviation 5 and treat the rest outliers through </a:t>
            </a:r>
            <a:r>
              <a:rPr lang="en-IN" sz="2800" dirty="0" err="1"/>
              <a:t>winsorization</a:t>
            </a:r>
            <a:r>
              <a:rPr lang="en-IN" sz="2800" dirty="0"/>
              <a:t> </a:t>
            </a:r>
          </a:p>
          <a:p>
            <a:r>
              <a:rPr lang="en-IN" sz="2800" dirty="0"/>
              <a:t>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6790120" y="2109556"/>
            <a:ext cx="419993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843530" y="6022571"/>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dirty="0" err="1"/>
              <a:t>winsorization</a:t>
            </a:r>
            <a:r>
              <a:rPr lang="en-IN" sz="1600" dirty="0"/>
              <a:t>      </a:t>
            </a:r>
            <a:endParaRPr lang="en-US" sz="1200" dirty="0">
              <a:cs typeface="Calibri"/>
            </a:endParaRPr>
          </a:p>
        </p:txBody>
      </p:sp>
    </p:spTree>
    <p:extLst>
      <p:ext uri="{BB962C8B-B14F-4D97-AF65-F5344CB8AC3E}">
        <p14:creationId xmlns:p14="http://schemas.microsoft.com/office/powerpoint/2010/main" val="175176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dirty="0">
                <a:solidFill>
                  <a:schemeClr val="bg2">
                    <a:lumMod val="50000"/>
                  </a:schemeClr>
                </a:solidFill>
                <a:ea typeface="+mj-lt"/>
                <a:cs typeface="+mj-lt"/>
              </a:rPr>
              <a:t>Data Sources and their formats</a:t>
            </a:r>
            <a:endParaRPr lang="en-US" sz="4000" b="1" dirty="0">
              <a:solidFill>
                <a:schemeClr val="bg2">
                  <a:lumMod val="50000"/>
                </a:schemeClr>
              </a:solidFill>
            </a:endParaRPr>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a:xfrm>
            <a:off x="1336469" y="1547583"/>
            <a:ext cx="10364452" cy="3793562"/>
          </a:xfrm>
        </p:spPr>
        <p:txBody>
          <a:bodyPr vert="horz" lIns="91440" tIns="45720" rIns="91440" bIns="45720" rtlCol="0" anchor="t">
            <a:normAutofit fontScale="92500" lnSpcReduction="20000"/>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p:txBody>
      </p:sp>
    </p:spTree>
    <p:extLst>
      <p:ext uri="{BB962C8B-B14F-4D97-AF65-F5344CB8AC3E}">
        <p14:creationId xmlns:p14="http://schemas.microsoft.com/office/powerpoint/2010/main" val="203502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1329058" y="409038"/>
            <a:ext cx="1097866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rental30 : Average main account balance over last 30 days</a:t>
            </a:r>
          </a:p>
          <a:p>
            <a:pPr algn="l">
              <a:buFont typeface="Arial" panose="020B0604020202020204" pitchFamily="34" charset="0"/>
              <a:buChar char="•"/>
            </a:pPr>
            <a:r>
              <a:rPr lang="en-US" sz="2400" b="0" i="0" dirty="0">
                <a:solidFill>
                  <a:srgbClr val="000000"/>
                </a:solidFill>
                <a:effectLst/>
              </a:rPr>
              <a:t>rental90 : Average main account balance over last 90 days</a:t>
            </a:r>
          </a:p>
          <a:p>
            <a:pPr algn="l">
              <a:buFont typeface="Arial" panose="020B0604020202020204" pitchFamily="34" charset="0"/>
              <a:buChar char="•"/>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p>
          <a:p>
            <a:pPr algn="l">
              <a:buFont typeface="Arial" panose="020B0604020202020204" pitchFamily="34" charset="0"/>
              <a:buChar char="•"/>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p>
          <a:p>
            <a:pPr algn="l">
              <a:buFont typeface="Arial" panose="020B0604020202020204" pitchFamily="34" charset="0"/>
              <a:buChar char="•"/>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p>
          <a:p>
            <a:pPr algn="l">
              <a:buFont typeface="Arial" panose="020B0604020202020204" pitchFamily="34" charset="0"/>
              <a:buChar char="•"/>
            </a:pPr>
            <a:r>
              <a:rPr lang="en-US" sz="24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400" b="0" i="0" dirty="0">
                <a:solidFill>
                  <a:srgbClr val="000000"/>
                </a:solidFill>
                <a:effectLst/>
              </a:rPr>
              <a:t>fr_ma_rech30 : Frequency of main account recharged in last 30 days</a:t>
            </a:r>
          </a:p>
          <a:p>
            <a:pPr algn="l">
              <a:buFont typeface="Arial" panose="020B0604020202020204" pitchFamily="34" charset="0"/>
              <a:buChar char="•"/>
            </a:pPr>
            <a:r>
              <a:rPr lang="en-US" sz="24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4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400" b="0" i="0" dirty="0">
                <a:solidFill>
                  <a:srgbClr val="000000"/>
                </a:solidFill>
                <a:effectLst/>
              </a:rPr>
              <a:t>medianmarechprebal30 : Median of main account balance just before recharge in last 30 days at user level (in Indonesian Rupiah)</a:t>
            </a:r>
          </a:p>
        </p:txBody>
      </p:sp>
    </p:spTree>
    <p:extLst>
      <p:ext uri="{BB962C8B-B14F-4D97-AF65-F5344CB8AC3E}">
        <p14:creationId xmlns:p14="http://schemas.microsoft.com/office/powerpoint/2010/main" val="265892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1223108" y="419473"/>
            <a:ext cx="109688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400" b="0" i="0" dirty="0">
                <a:solidFill>
                  <a:srgbClr val="000000"/>
                </a:solidFill>
                <a:effectLst/>
              </a:rPr>
              <a:t>fr_ma_rech90 : Frequency of main account recharged in last 90 days</a:t>
            </a:r>
          </a:p>
          <a:p>
            <a:pPr algn="l">
              <a:buFont typeface="Arial" panose="020B0604020202020204" pitchFamily="34" charset="0"/>
              <a:buChar char="•"/>
            </a:pPr>
            <a:r>
              <a:rPr lang="en-US" sz="2400" b="0" i="0" dirty="0">
                <a:solidFill>
                  <a:srgbClr val="000000"/>
                </a:solidFill>
                <a:effectLst/>
              </a:rPr>
              <a:t>sumamnt_ma_rech90 : Total amount of recharge in main account over last 90 days (in Indonesian Rupiah)</a:t>
            </a:r>
          </a:p>
          <a:p>
            <a:pPr algn="l">
              <a:buFont typeface="Arial" panose="020B0604020202020204" pitchFamily="34" charset="0"/>
              <a:buChar char="•"/>
            </a:pPr>
            <a:r>
              <a:rPr lang="en-US" sz="2400" b="0" i="0" dirty="0">
                <a:solidFill>
                  <a:srgbClr val="000000"/>
                </a:solidFill>
                <a:effectLst/>
              </a:rPr>
              <a:t>medianamnt_ma_rech90 : Median of amount of recharges done in main account over last 90 days at user level (in Indonesian Rupiah)</a:t>
            </a:r>
          </a:p>
          <a:p>
            <a:pPr algn="l">
              <a:buFont typeface="Arial" panose="020B0604020202020204" pitchFamily="34" charset="0"/>
              <a:buChar char="•"/>
            </a:pPr>
            <a:r>
              <a:rPr lang="en-US" sz="2400" b="0" i="0" dirty="0">
                <a:solidFill>
                  <a:srgbClr val="000000"/>
                </a:solidFill>
                <a:effectLst/>
              </a:rPr>
              <a:t>medianmarechprebal90 : Median of main account balance just before recharge in last 90 days at user level (in Indonesian Rupiah)</a:t>
            </a:r>
          </a:p>
          <a:p>
            <a:pPr algn="l">
              <a:buFont typeface="Arial" panose="020B0604020202020204" pitchFamily="34" charset="0"/>
              <a:buChar char="•"/>
            </a:pPr>
            <a:r>
              <a:rPr lang="en-US" sz="24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400" b="0" i="0" dirty="0">
                <a:solidFill>
                  <a:srgbClr val="000000"/>
                </a:solidFill>
                <a:effectLst/>
              </a:rPr>
              <a:t>fr_da_rech30: Frequency of data account recharged in last 30 days</a:t>
            </a:r>
          </a:p>
          <a:p>
            <a:pPr algn="l">
              <a:buFont typeface="Arial" panose="020B0604020202020204" pitchFamily="34" charset="0"/>
              <a:buChar char="•"/>
            </a:pPr>
            <a:r>
              <a:rPr lang="en-US" sz="24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400" b="0" i="0" dirty="0">
                <a:solidFill>
                  <a:srgbClr val="000000"/>
                </a:solidFill>
                <a:effectLst/>
              </a:rPr>
              <a:t>fr_da_rech90 : Frequency of data account recharged in last 90 days</a:t>
            </a:r>
          </a:p>
        </p:txBody>
      </p:sp>
    </p:spTree>
    <p:extLst>
      <p:ext uri="{BB962C8B-B14F-4D97-AF65-F5344CB8AC3E}">
        <p14:creationId xmlns:p14="http://schemas.microsoft.com/office/powerpoint/2010/main" val="161858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1298598" y="704319"/>
            <a:ext cx="109884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cnt_loans30 : Number of loans taken by user in last 30 days</a:t>
            </a:r>
          </a:p>
          <a:p>
            <a:pPr algn="l">
              <a:buFont typeface="Arial" panose="020B0604020202020204" pitchFamily="34" charset="0"/>
              <a:buChar char="•"/>
            </a:pPr>
            <a:r>
              <a:rPr lang="en-US" sz="2400" b="0" i="0" dirty="0">
                <a:solidFill>
                  <a:srgbClr val="000000"/>
                </a:solidFill>
                <a:effectLst/>
              </a:rPr>
              <a:t>amnt_loans30: Total amount of loans taken by user in last 30 days</a:t>
            </a:r>
          </a:p>
          <a:p>
            <a:pPr algn="l">
              <a:buFont typeface="Arial" panose="020B0604020202020204" pitchFamily="34" charset="0"/>
              <a:buChar char="•"/>
            </a:pPr>
            <a:r>
              <a:rPr lang="en-US" sz="24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4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400" b="0" i="0" dirty="0">
                <a:solidFill>
                  <a:srgbClr val="000000"/>
                </a:solidFill>
                <a:effectLst/>
              </a:rPr>
              <a:t>cnt_loans90 : Number of loans taken by user in last 90 days</a:t>
            </a:r>
          </a:p>
          <a:p>
            <a:pPr algn="l">
              <a:buFont typeface="Arial" panose="020B0604020202020204" pitchFamily="34" charset="0"/>
              <a:buChar char="•"/>
            </a:pPr>
            <a:r>
              <a:rPr lang="en-US" sz="2400" b="0" i="0" dirty="0">
                <a:solidFill>
                  <a:srgbClr val="000000"/>
                </a:solidFill>
                <a:effectLst/>
              </a:rPr>
              <a:t>amnt_loans90 : Total amount of loans taken by user in last 90 days</a:t>
            </a:r>
          </a:p>
          <a:p>
            <a:pPr algn="l">
              <a:buFont typeface="Arial" panose="020B0604020202020204" pitchFamily="34" charset="0"/>
              <a:buChar char="•"/>
            </a:pPr>
            <a:r>
              <a:rPr lang="en-US" sz="24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4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400" b="0" i="0" dirty="0">
                <a:solidFill>
                  <a:srgbClr val="000000"/>
                </a:solidFill>
                <a:effectLst/>
              </a:rPr>
              <a:t>payback30 : Average payback time in days over last 30 days</a:t>
            </a:r>
          </a:p>
          <a:p>
            <a:pPr algn="l">
              <a:buFont typeface="Arial" panose="020B0604020202020204" pitchFamily="34" charset="0"/>
              <a:buChar char="•"/>
            </a:pPr>
            <a:r>
              <a:rPr lang="en-US" sz="2400" b="0" i="0" dirty="0">
                <a:solidFill>
                  <a:srgbClr val="000000"/>
                </a:solidFill>
                <a:effectLst/>
              </a:rPr>
              <a:t>payback90 : Average payback time in days over last 90 days</a:t>
            </a:r>
          </a:p>
          <a:p>
            <a:pPr algn="l">
              <a:buFont typeface="Arial" panose="020B0604020202020204" pitchFamily="34" charset="0"/>
              <a:buChar char="•"/>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pdate</a:t>
            </a:r>
            <a:r>
              <a:rPr lang="fr-FR" sz="2400" b="0" i="0" dirty="0">
                <a:solidFill>
                  <a:srgbClr val="000000"/>
                </a:solidFill>
                <a:effectLst/>
              </a:rPr>
              <a:t> : date</a:t>
            </a:r>
          </a:p>
        </p:txBody>
      </p:sp>
    </p:spTree>
    <p:extLst>
      <p:ext uri="{BB962C8B-B14F-4D97-AF65-F5344CB8AC3E}">
        <p14:creationId xmlns:p14="http://schemas.microsoft.com/office/powerpoint/2010/main" val="30253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8921-E25E-4D34-AEFB-698A5CCAA164}"/>
              </a:ext>
            </a:extLst>
          </p:cNvPr>
          <p:cNvSpPr txBox="1"/>
          <p:nvPr/>
        </p:nvSpPr>
        <p:spPr>
          <a:xfrm>
            <a:off x="719815" y="2905780"/>
            <a:ext cx="73527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solidFill>
                  <a:schemeClr val="bg2">
                    <a:lumMod val="50000"/>
                  </a:schemeClr>
                </a:solidFill>
              </a:rPr>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8261163" y="851699"/>
            <a:ext cx="2519982" cy="5154602"/>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5220055" y="56677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402103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1578008" y="258822"/>
            <a:ext cx="10364451" cy="1596177"/>
          </a:xfrm>
        </p:spPr>
        <p:txBody>
          <a:bodyPr>
            <a:normAutofit/>
          </a:bodyPr>
          <a:lstStyle/>
          <a:p>
            <a:r>
              <a:rPr lang="en-US" sz="3200" b="1" dirty="0">
                <a:solidFill>
                  <a:schemeClr val="accent5">
                    <a:lumMod val="75000"/>
                  </a:schemeClr>
                </a:solidFill>
                <a:latin typeface="+mn-lt"/>
                <a:ea typeface="+mj-lt"/>
                <a:cs typeface="+mj-lt"/>
              </a:rPr>
              <a:t>Data Preprocessing Done</a:t>
            </a:r>
            <a:endParaRPr lang="en-US" sz="3200" b="1" dirty="0">
              <a:solidFill>
                <a:schemeClr val="accent5">
                  <a:lumMod val="75000"/>
                </a:schemeClr>
              </a:solidFill>
              <a:latin typeface="+mn-lt"/>
            </a:endParaRPr>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2373745"/>
            <a:ext cx="5666864" cy="382249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rotWithShape="1">
          <a:blip r:embed="rId2"/>
          <a:srcRect r="49990"/>
          <a:stretch/>
        </p:blipFill>
        <p:spPr>
          <a:xfrm>
            <a:off x="6878793" y="2214694"/>
            <a:ext cx="4612398" cy="3981546"/>
          </a:xfrm>
          <a:prstGeom prst="rect">
            <a:avLst/>
          </a:prstGeom>
        </p:spPr>
      </p:pic>
    </p:spTree>
    <p:extLst>
      <p:ext uri="{BB962C8B-B14F-4D97-AF65-F5344CB8AC3E}">
        <p14:creationId xmlns:p14="http://schemas.microsoft.com/office/powerpoint/2010/main" val="37141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2101969" y="282083"/>
            <a:ext cx="958752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solidFill>
                  <a:schemeClr val="accent5">
                    <a:lumMod val="75000"/>
                  </a:schemeClr>
                </a:solidFill>
              </a:rPr>
              <a:t>We then explored categorical variables as shown in fig 6.</a:t>
            </a:r>
            <a:endParaRPr lang="en-US" sz="2800" dirty="0">
              <a:solidFill>
                <a:schemeClr val="accent5">
                  <a:lumMod val="75000"/>
                </a:schemeClr>
              </a:solidFill>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29" y="5637485"/>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6 Exploring categorical variables</a:t>
            </a:r>
            <a:r>
              <a:rPr lang="en-US" sz="1600" dirty="0">
                <a:cs typeface="Calibri"/>
              </a:rPr>
              <a:t> </a:t>
            </a:r>
          </a:p>
        </p:txBody>
      </p:sp>
    </p:spTree>
    <p:extLst>
      <p:ext uri="{BB962C8B-B14F-4D97-AF65-F5344CB8AC3E}">
        <p14:creationId xmlns:p14="http://schemas.microsoft.com/office/powerpoint/2010/main" val="368744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1494876" y="483724"/>
            <a:ext cx="10617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We observed that there is only one unique value present in </a:t>
            </a:r>
            <a:r>
              <a:rPr lang="en-IN" sz="2400" dirty="0" err="1"/>
              <a:t>pcircle</a:t>
            </a:r>
            <a:r>
              <a:rPr lang="en-IN" sz="24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4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854036"/>
            <a:ext cx="6435968" cy="3085949"/>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9637" y="5939985"/>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99445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8599" y="405167"/>
            <a:ext cx="9751060" cy="1168400"/>
          </a:xfrm>
        </p:spPr>
        <p:txBody>
          <a:bodyPr>
            <a:normAutofit/>
          </a:bodyPr>
          <a:lstStyle/>
          <a:p>
            <a:pPr algn="ctr"/>
            <a:r>
              <a:rPr lang="en-US" sz="4000" b="1" dirty="0">
                <a:solidFill>
                  <a:schemeClr val="accent5">
                    <a:lumMod val="75000"/>
                  </a:schemeClr>
                </a:solidFill>
              </a:rPr>
              <a:t>Agenda</a:t>
            </a:r>
          </a:p>
        </p:txBody>
      </p:sp>
      <p:sp>
        <p:nvSpPr>
          <p:cNvPr id="14" name="Content Placeholder 13"/>
          <p:cNvSpPr>
            <a:spLocks noGrp="1"/>
          </p:cNvSpPr>
          <p:nvPr>
            <p:ph idx="1"/>
          </p:nvPr>
        </p:nvSpPr>
        <p:spPr>
          <a:xfrm>
            <a:off x="668599" y="1573567"/>
            <a:ext cx="6498336" cy="3505200"/>
          </a:xfrm>
        </p:spPr>
        <p:txBody>
          <a:bodyPr>
            <a:noAutofit/>
          </a:bodyPr>
          <a:lstStyle/>
          <a:p>
            <a:r>
              <a:rPr lang="en-US" sz="2400" dirty="0"/>
              <a:t>Introduction</a:t>
            </a:r>
          </a:p>
          <a:p>
            <a:r>
              <a:rPr lang="en-IN" sz="2400" dirty="0">
                <a:ea typeface="+mn-lt"/>
                <a:cs typeface="+mn-lt"/>
              </a:rPr>
              <a:t>Analytical Problem Framing</a:t>
            </a:r>
            <a:endParaRPr lang="en-US" sz="2400" dirty="0"/>
          </a:p>
          <a:p>
            <a:r>
              <a:rPr lang="en-US" sz="2400" dirty="0"/>
              <a:t>Exploratory Data Analysis (EDA)</a:t>
            </a:r>
          </a:p>
          <a:p>
            <a:r>
              <a:rPr lang="en-IN" sz="2400" dirty="0">
                <a:ea typeface="+mn-lt"/>
                <a:cs typeface="+mn-lt"/>
              </a:rPr>
              <a:t>Models Development and Evaluation</a:t>
            </a:r>
          </a:p>
          <a:p>
            <a:r>
              <a:rPr lang="en-IN" sz="2400" dirty="0">
                <a:ea typeface="+mn-lt"/>
                <a:cs typeface="+mn-lt"/>
              </a:rPr>
              <a:t>Conclusion</a:t>
            </a:r>
            <a:endParaRPr lang="en-US" sz="2400" dirty="0"/>
          </a:p>
          <a:p>
            <a:r>
              <a:rPr lang="en-US" sz="2400" dirty="0"/>
              <a:t>Inference</a:t>
            </a:r>
          </a:p>
          <a:p>
            <a:r>
              <a:rPr lang="en-US" sz="2400" dirty="0"/>
              <a:t>Future Work</a:t>
            </a:r>
          </a:p>
          <a:p>
            <a:r>
              <a:rPr lang="en-IN" sz="2400" dirty="0">
                <a:ea typeface="+mn-lt"/>
                <a:cs typeface="+mn-lt"/>
              </a:rPr>
              <a:t>Acknowledgement</a:t>
            </a:r>
            <a:endParaRPr lang="en-US" sz="2400"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0" y="3200400"/>
            <a:ext cx="5685536" cy="3962400"/>
          </a:xfrm>
          <a:prstGeom prst="rect">
            <a:avLst/>
          </a:prstGeom>
        </p:spPr>
      </p:pic>
    </p:spTree>
    <p:extLst>
      <p:ext uri="{BB962C8B-B14F-4D97-AF65-F5344CB8AC3E}">
        <p14:creationId xmlns:p14="http://schemas.microsoft.com/office/powerpoint/2010/main" val="350501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1360243" y="1407692"/>
            <a:ext cx="1058789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We then checked the heatmap of </a:t>
            </a:r>
            <a:r>
              <a:rPr lang="en-IN" sz="2400" dirty="0" err="1">
                <a:cs typeface="Segoe UI"/>
              </a:rPr>
              <a:t>correlaton</a:t>
            </a:r>
            <a:r>
              <a:rPr lang="en-IN" sz="2400" dirty="0">
                <a:cs typeface="Segoe UI"/>
              </a:rPr>
              <a:t>. while checking the heatmap of correlation we observed that there exists multicollinearity in between columns.</a:t>
            </a:r>
            <a:r>
              <a:rPr lang="en-US" sz="2400" dirty="0">
                <a:cs typeface="Calibri"/>
              </a:rPr>
              <a:t> </a:t>
            </a:r>
          </a:p>
          <a:p>
            <a:pPr algn="just"/>
            <a:endParaRPr lang="en-US" sz="2400" dirty="0">
              <a:cs typeface="Calibri"/>
            </a:endParaRPr>
          </a:p>
          <a:p>
            <a:pPr algn="just"/>
            <a:r>
              <a:rPr lang="en-IN" sz="2400" dirty="0">
                <a:cs typeface="Segoe UI"/>
              </a:rPr>
              <a:t>We also observed that no correlation was present in unnamed: 0, </a:t>
            </a:r>
            <a:r>
              <a:rPr lang="en-IN" sz="2400" dirty="0" err="1">
                <a:cs typeface="Segoe UI"/>
              </a:rPr>
              <a:t>msisdn</a:t>
            </a:r>
            <a:r>
              <a:rPr lang="en-IN" sz="2400" dirty="0">
                <a:cs typeface="Segoe UI"/>
              </a:rPr>
              <a:t>, </a:t>
            </a:r>
            <a:r>
              <a:rPr lang="en-IN" sz="2400" dirty="0" err="1">
                <a:cs typeface="Segoe UI"/>
              </a:rPr>
              <a:t>last_rechdate_ma</a:t>
            </a:r>
            <a:r>
              <a:rPr lang="en-IN" sz="2400" dirty="0">
                <a:cs typeface="Segoe UI"/>
              </a:rPr>
              <a:t>, </a:t>
            </a:r>
            <a:r>
              <a:rPr lang="en-IN" sz="2400" dirty="0" err="1">
                <a:cs typeface="Segoe UI"/>
              </a:rPr>
              <a:t>last_rechdate_da</a:t>
            </a:r>
            <a:r>
              <a:rPr lang="en-IN" sz="2400" dirty="0">
                <a:cs typeface="Segoe UI"/>
              </a:rPr>
              <a:t> columns so we will be dropping these columns.</a:t>
            </a:r>
            <a:r>
              <a:rPr lang="en-US" sz="2400" dirty="0">
                <a:cs typeface="Calibri"/>
              </a:rPr>
              <a:t> </a:t>
            </a:r>
          </a:p>
          <a:p>
            <a:pPr algn="just"/>
            <a:r>
              <a:rPr lang="en-IN" sz="2400" dirty="0">
                <a:cs typeface="Segoe UI"/>
              </a:rPr>
              <a:t>We then removed the outliers from the dataset through zscore and </a:t>
            </a:r>
            <a:r>
              <a:rPr lang="en-IN" sz="2400" dirty="0" err="1">
                <a:cs typeface="Segoe UI"/>
              </a:rPr>
              <a:t>winsorization</a:t>
            </a:r>
            <a:r>
              <a:rPr lang="en-IN" sz="2400" dirty="0">
                <a:cs typeface="Segoe UI"/>
              </a:rPr>
              <a:t> method.</a:t>
            </a:r>
            <a:r>
              <a:rPr lang="en-US" sz="2400" dirty="0">
                <a:cs typeface="Calibri"/>
              </a:rPr>
              <a:t> </a:t>
            </a:r>
          </a:p>
        </p:txBody>
      </p:sp>
    </p:spTree>
    <p:extLst>
      <p:ext uri="{BB962C8B-B14F-4D97-AF65-F5344CB8AC3E}">
        <p14:creationId xmlns:p14="http://schemas.microsoft.com/office/powerpoint/2010/main" val="274980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1681525" y="229448"/>
            <a:ext cx="10364451" cy="1596177"/>
          </a:xfrm>
        </p:spPr>
        <p:txBody>
          <a:bodyPr>
            <a:normAutofit/>
          </a:bodyPr>
          <a:lstStyle/>
          <a:p>
            <a:r>
              <a:rPr lang="en-IN" sz="4000" b="1" dirty="0">
                <a:solidFill>
                  <a:schemeClr val="accent5">
                    <a:lumMod val="75000"/>
                  </a:schemeClr>
                </a:solidFill>
                <a:latin typeface="+mn-lt"/>
                <a:ea typeface="+mj-lt"/>
                <a:cs typeface="+mj-lt"/>
              </a:rPr>
              <a:t>Data Inputs- Logic- Output Relationships</a:t>
            </a:r>
            <a:endParaRPr lang="en-US" sz="4000" b="1" dirty="0">
              <a:solidFill>
                <a:schemeClr val="accent5">
                  <a:lumMod val="75000"/>
                </a:schemeClr>
              </a:solidFill>
              <a:latin typeface="+mn-lt"/>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904037" y="2823623"/>
            <a:ext cx="6383925" cy="3619060"/>
          </a:xfrm>
          <a:prstGeom prst="rect">
            <a:avLst/>
          </a:prstGeom>
        </p:spPr>
      </p:pic>
    </p:spTree>
    <p:extLst>
      <p:ext uri="{BB962C8B-B14F-4D97-AF65-F5344CB8AC3E}">
        <p14:creationId xmlns:p14="http://schemas.microsoft.com/office/powerpoint/2010/main" val="279360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1679976" y="596363"/>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customer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spTree>
    <p:extLst>
      <p:ext uri="{BB962C8B-B14F-4D97-AF65-F5344CB8AC3E}">
        <p14:creationId xmlns:p14="http://schemas.microsoft.com/office/powerpoint/2010/main" val="127699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1653470" y="476072"/>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latin typeface="WordVisi_MSFontService"/>
              </a:rPr>
              <a:t>Set of assumptions related to the problem under consideration</a:t>
            </a:r>
            <a:endParaRPr lang="en-US" sz="4000" b="1" dirty="0">
              <a:solidFill>
                <a:schemeClr val="accent5">
                  <a:lumMod val="75000"/>
                </a:schemeClr>
              </a:solidFill>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1516186" y="1927917"/>
            <a:ext cx="106758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By looking into the target variable label we assumed that it was </a:t>
            </a:r>
            <a:r>
              <a:rPr lang="en-US" sz="2400" dirty="0">
                <a:cs typeface="Calibri"/>
              </a:rPr>
              <a:t> </a:t>
            </a:r>
            <a:r>
              <a:rPr lang="en-IN" sz="2400" dirty="0">
                <a:cs typeface="Segoe UI"/>
              </a:rPr>
              <a:t>a </a:t>
            </a:r>
            <a:r>
              <a:rPr lang="en-US" sz="2400" dirty="0">
                <a:cs typeface="Calibri"/>
              </a:rPr>
              <a:t> </a:t>
            </a:r>
            <a:r>
              <a:rPr lang="en-IN" sz="2400" dirty="0">
                <a:cs typeface="Segoe UI"/>
              </a:rPr>
              <a:t>classification type of problem.</a:t>
            </a:r>
            <a:r>
              <a:rPr lang="en-US" sz="2400" dirty="0">
                <a:cs typeface="Calibri"/>
              </a:rPr>
              <a:t> </a:t>
            </a:r>
          </a:p>
          <a:p>
            <a:endParaRPr lang="en-US" sz="2400" dirty="0">
              <a:cs typeface="Calibri"/>
            </a:endParaRPr>
          </a:p>
          <a:p>
            <a:r>
              <a:rPr lang="en-IN" sz="2400" dirty="0">
                <a:cs typeface="Segoe UI"/>
              </a:rPr>
              <a:t>We observed multicollinearity in between columns so we assumed </a:t>
            </a:r>
            <a:r>
              <a:rPr lang="en-US" sz="2400" dirty="0">
                <a:cs typeface="Calibri"/>
              </a:rPr>
              <a:t> </a:t>
            </a:r>
            <a:r>
              <a:rPr lang="en-IN" sz="2400" dirty="0">
                <a:cs typeface="Segoe UI"/>
              </a:rPr>
              <a:t>that we will be using Principal Component Analysis (PCA).</a:t>
            </a:r>
            <a:r>
              <a:rPr lang="en-US" sz="2400" dirty="0">
                <a:cs typeface="Calibri"/>
              </a:rPr>
              <a:t> </a:t>
            </a:r>
          </a:p>
          <a:p>
            <a:endParaRPr lang="en-US" sz="2400" dirty="0">
              <a:cs typeface="Calibri"/>
            </a:endParaRPr>
          </a:p>
          <a:p>
            <a:r>
              <a:rPr lang="en-IN" sz="2400" dirty="0">
                <a:cs typeface="Segoe UI"/>
              </a:rPr>
              <a:t>We also observed that only one single unique value was present in </a:t>
            </a:r>
            <a:r>
              <a:rPr lang="en-US" sz="2400" dirty="0">
                <a:cs typeface="Calibri"/>
              </a:rPr>
              <a:t> </a:t>
            </a:r>
            <a:r>
              <a:rPr lang="en-IN" sz="2400" dirty="0" err="1">
                <a:cs typeface="Segoe UI"/>
              </a:rPr>
              <a:t>pcircle</a:t>
            </a:r>
            <a:r>
              <a:rPr lang="en-IN" sz="2400" dirty="0">
                <a:cs typeface="Segoe UI"/>
              </a:rPr>
              <a:t> and in year in </a:t>
            </a:r>
            <a:r>
              <a:rPr lang="en-IN" sz="2400" dirty="0" err="1">
                <a:cs typeface="Segoe UI"/>
              </a:rPr>
              <a:t>pdate</a:t>
            </a:r>
            <a:r>
              <a:rPr lang="en-IN" sz="2400" dirty="0">
                <a:cs typeface="Segoe UI"/>
              </a:rPr>
              <a:t> column and in Unnamed: 0 all the </a:t>
            </a:r>
            <a:r>
              <a:rPr lang="en-US" sz="2400" dirty="0">
                <a:cs typeface="Calibri"/>
              </a:rPr>
              <a:t> </a:t>
            </a:r>
            <a:r>
              <a:rPr lang="en-IN" sz="2400" dirty="0">
                <a:cs typeface="Segoe UI"/>
              </a:rPr>
              <a:t>numbers were unique without any correlation so we assumed that </a:t>
            </a:r>
            <a:r>
              <a:rPr lang="en-US" sz="2400" dirty="0">
                <a:cs typeface="Calibri"/>
              </a:rPr>
              <a:t> </a:t>
            </a:r>
            <a:r>
              <a:rPr lang="en-IN" sz="2400" dirty="0">
                <a:cs typeface="Segoe UI"/>
              </a:rPr>
              <a:t>we will be dropping these columns.</a:t>
            </a:r>
            <a:r>
              <a:rPr lang="en-US" sz="2400" dirty="0">
                <a:cs typeface="Calibri"/>
              </a:rPr>
              <a:t> </a:t>
            </a:r>
          </a:p>
        </p:txBody>
      </p:sp>
    </p:spTree>
    <p:extLst>
      <p:ext uri="{BB962C8B-B14F-4D97-AF65-F5344CB8AC3E}">
        <p14:creationId xmlns:p14="http://schemas.microsoft.com/office/powerpoint/2010/main" val="401980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1835453" y="350759"/>
            <a:ext cx="104706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chemeClr val="accent5">
                    <a:lumMod val="75000"/>
                  </a:schemeClr>
                </a:solidFill>
                <a:latin typeface="WordVisi_MSFontService"/>
              </a:rPr>
              <a:t>Hardware and Software Requirements and Tools Used</a:t>
            </a:r>
            <a:endParaRPr lang="en-US" sz="3600" b="1" dirty="0">
              <a:solidFill>
                <a:schemeClr val="accent5">
                  <a:lumMod val="75000"/>
                </a:schemeClr>
              </a:solidFill>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1014268" y="1551088"/>
            <a:ext cx="1046089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cs typeface="Segoe UI"/>
              </a:rPr>
              <a:t>This project was done on laptop with i5 processor with quad cores and eight threads with 8GB of ram and </a:t>
            </a:r>
            <a:r>
              <a:rPr lang="en-IN" sz="2000" dirty="0"/>
              <a:t>Intel(R) Core(TM) i3-7020U </a:t>
            </a:r>
            <a:r>
              <a:rPr lang="en-IN" sz="2000" dirty="0">
                <a:cs typeface="Segoe UI"/>
              </a:rPr>
              <a:t>on Anaconda, </a:t>
            </a:r>
            <a:r>
              <a:rPr lang="en-IN" sz="2000" dirty="0" err="1">
                <a:cs typeface="Segoe UI"/>
              </a:rPr>
              <a:t>jupyter</a:t>
            </a:r>
            <a:r>
              <a:rPr lang="en-IN" sz="2000" dirty="0">
                <a:cs typeface="Segoe UI"/>
              </a:rPr>
              <a:t> notebook.</a:t>
            </a:r>
          </a:p>
          <a:p>
            <a:pPr algn="just"/>
            <a:endParaRPr lang="en-US" sz="2200" dirty="0">
              <a:cs typeface="Calibri"/>
            </a:endParaRPr>
          </a:p>
          <a:p>
            <a:pPr algn="just"/>
            <a:r>
              <a:rPr lang="en-IN" sz="2200" dirty="0">
                <a:cs typeface="Segoe UI"/>
              </a:rPr>
              <a:t>The tools, libraries and packages we used for accomplishing this project are pandas, </a:t>
            </a:r>
            <a:r>
              <a:rPr lang="en-IN" sz="2200" dirty="0" err="1">
                <a:cs typeface="Segoe UI"/>
              </a:rPr>
              <a:t>numpy</a:t>
            </a:r>
            <a:r>
              <a:rPr lang="en-IN" sz="2200" dirty="0">
                <a:cs typeface="Segoe UI"/>
              </a:rPr>
              <a:t>, matplotlib,  seaborn, </a:t>
            </a:r>
            <a:r>
              <a:rPr lang="en-IN" sz="2200" dirty="0" err="1">
                <a:cs typeface="Segoe UI"/>
              </a:rPr>
              <a:t>scipy</a:t>
            </a:r>
            <a:r>
              <a:rPr lang="en-IN" sz="2200" dirty="0">
                <a:cs typeface="Segoe UI"/>
              </a:rPr>
              <a:t> stats, </a:t>
            </a:r>
            <a:r>
              <a:rPr lang="en-IN" sz="2200" dirty="0" err="1">
                <a:cs typeface="Segoe UI"/>
              </a:rPr>
              <a:t>sklearn</a:t>
            </a:r>
            <a:r>
              <a:rPr lang="en-IN" sz="2200" dirty="0">
                <a:cs typeface="Segoe UI"/>
              </a:rPr>
              <a:t> decomposition </a:t>
            </a:r>
            <a:r>
              <a:rPr lang="en-IN" sz="2200" dirty="0" err="1">
                <a:cs typeface="Segoe UI"/>
              </a:rPr>
              <a:t>pca</a:t>
            </a:r>
            <a:r>
              <a:rPr lang="en-IN" sz="2200" dirty="0">
                <a:cs typeface="Segoe UI"/>
              </a:rPr>
              <a:t>, </a:t>
            </a:r>
            <a:r>
              <a:rPr lang="en-IN" sz="2200" dirty="0" err="1">
                <a:cs typeface="Segoe UI"/>
              </a:rPr>
              <a:t>sklearn</a:t>
            </a:r>
            <a:r>
              <a:rPr lang="en-IN" sz="2200" dirty="0">
                <a:cs typeface="Segoe UI"/>
              </a:rPr>
              <a:t> </a:t>
            </a:r>
            <a:r>
              <a:rPr lang="en-IN" sz="2200" dirty="0" err="1">
                <a:cs typeface="Segoe UI"/>
              </a:rPr>
              <a:t>standardscaler</a:t>
            </a:r>
            <a:r>
              <a:rPr lang="en-IN" sz="2200" dirty="0">
                <a:cs typeface="Segoe UI"/>
              </a:rPr>
              <a:t>, collections counter, </a:t>
            </a:r>
            <a:r>
              <a:rPr lang="en-IN" sz="2200" dirty="0" err="1">
                <a:cs typeface="Segoe UI"/>
              </a:rPr>
              <a:t>imblearn</a:t>
            </a:r>
            <a:r>
              <a:rPr lang="en-IN" sz="2200" dirty="0">
                <a:cs typeface="Segoe UI"/>
              </a:rPr>
              <a:t> </a:t>
            </a:r>
            <a:r>
              <a:rPr lang="en-IN" sz="2200" dirty="0" err="1">
                <a:cs typeface="Segoe UI"/>
              </a:rPr>
              <a:t>SmoteTomek</a:t>
            </a:r>
            <a:r>
              <a:rPr lang="en-IN" sz="2200" dirty="0">
                <a:cs typeface="Segoe UI"/>
              </a:rPr>
              <a:t>, GridSearchCV, joblib.</a:t>
            </a:r>
            <a:r>
              <a:rPr lang="en-US" sz="2200" dirty="0">
                <a:cs typeface="Calibri"/>
              </a:rPr>
              <a:t> </a:t>
            </a:r>
          </a:p>
          <a:p>
            <a:pPr algn="just"/>
            <a:endParaRPr lang="en-US" sz="2200" dirty="0">
              <a:cs typeface="Calibri"/>
            </a:endParaRPr>
          </a:p>
          <a:p>
            <a:pPr algn="just"/>
            <a:r>
              <a:rPr lang="en-IN" sz="2200" dirty="0">
                <a:cs typeface="Segoe UI"/>
              </a:rPr>
              <a:t>Through pandas library we loaded our csv file ‘Data file’ into </a:t>
            </a:r>
            <a:r>
              <a:rPr lang="en-IN" sz="2200" dirty="0" err="1">
                <a:cs typeface="Segoe UI"/>
              </a:rPr>
              <a:t>dataframe</a:t>
            </a:r>
            <a:r>
              <a:rPr lang="en-IN" sz="2200" dirty="0">
                <a:cs typeface="Segoe UI"/>
              </a:rPr>
              <a:t> and performed data manipulation and analysis. Through pandas library we converted </a:t>
            </a:r>
            <a:r>
              <a:rPr lang="en-IN" sz="2200" dirty="0" err="1">
                <a:cs typeface="Segoe UI"/>
              </a:rPr>
              <a:t>pdate</a:t>
            </a:r>
            <a:r>
              <a:rPr lang="en-IN" sz="2200" dirty="0">
                <a:cs typeface="Segoe UI"/>
              </a:rPr>
              <a:t> column to datetime format from which we were able to extract day and month column.</a:t>
            </a:r>
            <a:r>
              <a:rPr lang="en-US" sz="2200" dirty="0">
                <a:cs typeface="Calibri"/>
              </a:rPr>
              <a:t> </a:t>
            </a:r>
          </a:p>
        </p:txBody>
      </p:sp>
    </p:spTree>
    <p:extLst>
      <p:ext uri="{BB962C8B-B14F-4D97-AF65-F5344CB8AC3E}">
        <p14:creationId xmlns:p14="http://schemas.microsoft.com/office/powerpoint/2010/main" val="321044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1138214" y="631333"/>
            <a:ext cx="1083212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rtl="0">
              <a:buFont typeface="Arial" panose="020B0604020202020204" pitchFamily="34" charset="0"/>
              <a:buChar char="•"/>
            </a:pPr>
            <a:r>
              <a:rPr lang="en-IN" sz="2000" dirty="0">
                <a:ea typeface="Segoe UI"/>
                <a:cs typeface="Segoe UI"/>
              </a:rPr>
              <a:t>With the help of NumPy we worked with arrays.</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the help of matplotlib and seaborn we did plot various graphs and figures and done data visualization.</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SciPy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marL="342900" indent="-342900" algn="just">
              <a:buFont typeface="Arial" panose="020B0604020202020204" pitchFamily="34" charset="0"/>
              <a:buChar char="•"/>
            </a:pPr>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score plot with their Eigenvalues and chose the number of columns on the basis of their nodes.</a:t>
            </a:r>
            <a:endParaRPr lang="en-IN" sz="2000" dirty="0">
              <a:ea typeface="Calibri"/>
              <a:cs typeface="Segoe U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marL="342900" indent="-342900">
              <a:buFont typeface="Arial" panose="020B0604020202020204" pitchFamily="34" charset="0"/>
              <a:buChar char="•"/>
            </a:pPr>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pPr marL="342900" indent="-342900">
              <a:buFont typeface="Arial" panose="020B0604020202020204" pitchFamily="34" charset="0"/>
              <a:buChar char="•"/>
            </a:pPr>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marL="342900" indent="-342900" algn="just" rtl="0">
              <a:buFont typeface="Arial" panose="020B0604020202020204" pitchFamily="34" charset="0"/>
              <a:buChar char="•"/>
            </a:pPr>
            <a:endParaRPr lang="en-IN" sz="2000" dirty="0">
              <a:cs typeface="Calibri"/>
            </a:endParaRPr>
          </a:p>
        </p:txBody>
      </p:sp>
    </p:spTree>
    <p:extLst>
      <p:ext uri="{BB962C8B-B14F-4D97-AF65-F5344CB8AC3E}">
        <p14:creationId xmlns:p14="http://schemas.microsoft.com/office/powerpoint/2010/main" val="278706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1421810" y="282312"/>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Model/s Development and Evaluation </a:t>
            </a:r>
            <a:endParaRPr lang="en-US" sz="4000" b="1" dirty="0">
              <a:solidFill>
                <a:schemeClr val="accent5">
                  <a:lumMod val="75000"/>
                </a:schemeClr>
              </a:solidFill>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1314349" y="1136325"/>
            <a:ext cx="106465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chemeClr val="accent5">
                    <a:lumMod val="75000"/>
                  </a:schemeClr>
                </a:solidFill>
              </a:rPr>
              <a:t>Identification of possible problem-solving approaches</a:t>
            </a:r>
            <a:endParaRPr lang="en-US" sz="3600" b="1" dirty="0">
              <a:solidFill>
                <a:schemeClr val="accent5">
                  <a:lumMod val="75000"/>
                </a:schemeClr>
              </a:solidFill>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spTree>
    <p:extLst>
      <p:ext uri="{BB962C8B-B14F-4D97-AF65-F5344CB8AC3E}">
        <p14:creationId xmlns:p14="http://schemas.microsoft.com/office/powerpoint/2010/main" val="4042690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1077583" y="1208041"/>
            <a:ext cx="1074419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data was imbalanced so through imblearn’s SmoteTomek </a:t>
            </a:r>
          </a:p>
          <a:p>
            <a:pPr algn="just"/>
            <a:r>
              <a:rPr lang="en-IN" sz="2400" dirty="0">
                <a:cs typeface="Segoe UI"/>
              </a:rPr>
              <a:t>package we were able to handle the imbalanced data by increasing the number of fraudulent transactions on relevant data points.</a:t>
            </a:r>
            <a:endParaRPr lang="en-US" sz="2400" dirty="0">
              <a:cs typeface="Calibri"/>
            </a:endParaRPr>
          </a:p>
          <a:p>
            <a:pPr algn="just"/>
            <a:endParaRPr lang="en-IN" sz="2400" dirty="0">
              <a:cs typeface="Segoe UI"/>
            </a:endParaRPr>
          </a:p>
          <a:p>
            <a:pPr algn="just"/>
            <a:r>
              <a:rPr lang="en-IN" sz="2400" dirty="0">
                <a:cs typeface="Segoe UI"/>
              </a:rPr>
              <a:t>The data was improper scaled so we scaled the feature vaariables on a single scale using </a:t>
            </a:r>
            <a:r>
              <a:rPr lang="en-IN" sz="2400" dirty="0" err="1">
                <a:cs typeface="Segoe UI"/>
              </a:rPr>
              <a:t>sklearn’s</a:t>
            </a:r>
            <a:r>
              <a:rPr lang="en-IN" sz="2400" dirty="0">
                <a:cs typeface="Segoe UI"/>
              </a:rPr>
              <a:t> StandardScaler package.</a:t>
            </a:r>
            <a:endParaRPr lang="en-US" sz="2400" dirty="0">
              <a:cs typeface="Calibri"/>
            </a:endParaRPr>
          </a:p>
          <a:p>
            <a:pPr algn="just"/>
            <a:endParaRPr lang="en-IN" sz="2400" dirty="0">
              <a:cs typeface="Segoe UI"/>
            </a:endParaRPr>
          </a:p>
          <a:p>
            <a:pPr algn="just"/>
            <a:r>
              <a:rPr lang="en-IN" sz="2400" dirty="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824781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1009292" y="88818"/>
            <a:ext cx="114645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Testing of Identified Approaches (Algorithms)</a:t>
            </a:r>
            <a:r>
              <a:rPr lang="en-US" sz="4000" b="1" dirty="0">
                <a:solidFill>
                  <a:schemeClr val="accent5">
                    <a:lumMod val="75000"/>
                  </a:schemeClr>
                </a:solidFill>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890604" y="1184892"/>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961676" y="2096301"/>
            <a:ext cx="45700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Arial" panose="020B0604020202020204" pitchFamily="34" charset="0"/>
              <a:buChar char="•"/>
            </a:pPr>
            <a:r>
              <a:rPr lang="en-IN" sz="2400" dirty="0">
                <a:ea typeface="+mn-lt"/>
                <a:cs typeface="+mn-lt"/>
              </a:rPr>
              <a:t>Extreme gradient boosting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Decision tree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KNeighbors</a:t>
            </a:r>
            <a:r>
              <a:rPr lang="en-IN" sz="2400" dirty="0">
                <a:ea typeface="+mn-lt"/>
                <a:cs typeface="+mn-lt"/>
              </a:rPr>
              <a: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Logistic Regression</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GaussianNB</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Random forest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Ada boost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GradientBoostingClassifie</a:t>
            </a:r>
            <a:endParaRPr lang="en-IN" sz="2400" dirty="0">
              <a:ea typeface="+mn-lt"/>
              <a:cs typeface="+mn-lt"/>
            </a:endParaRPr>
          </a:p>
          <a:p>
            <a:pPr marL="914400" lvl="1" indent="-457200">
              <a:buFont typeface="Arial" panose="020B0604020202020204" pitchFamily="34" charset="0"/>
              <a:buChar char="•"/>
            </a:pPr>
            <a:r>
              <a:rPr lang="en-IN" sz="2400" dirty="0">
                <a:ea typeface="+mn-lt"/>
                <a:cs typeface="+mn-lt"/>
              </a:rPr>
              <a:t>Bagging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Extra trees classifier</a:t>
            </a:r>
            <a:endParaRPr lang="en-US" sz="2400" dirty="0"/>
          </a:p>
        </p:txBody>
      </p:sp>
    </p:spTree>
    <p:extLst>
      <p:ext uri="{BB962C8B-B14F-4D97-AF65-F5344CB8AC3E}">
        <p14:creationId xmlns:p14="http://schemas.microsoft.com/office/powerpoint/2010/main" val="3185013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2045131" y="178651"/>
            <a:ext cx="91174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Run and Evaluate selected models</a:t>
            </a:r>
            <a:r>
              <a:rPr lang="en-US" sz="4000" b="1" dirty="0">
                <a:solidFill>
                  <a:schemeClr val="accent5">
                    <a:lumMod val="75000"/>
                  </a:schemeClr>
                </a:solidFill>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1467161" y="1302998"/>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are shown in fig 9,</a:t>
            </a:r>
            <a:endParaRPr lang="en-US" sz="2800" dirty="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2156466" y="1985760"/>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402814" y="57382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9 Algorithms used</a:t>
            </a:r>
            <a:r>
              <a:rPr lang="en-US" sz="1600" dirty="0">
                <a:cs typeface="Calibri"/>
              </a:rPr>
              <a:t> </a:t>
            </a:r>
          </a:p>
        </p:txBody>
      </p:sp>
    </p:spTree>
    <p:extLst>
      <p:ext uri="{BB962C8B-B14F-4D97-AF65-F5344CB8AC3E}">
        <p14:creationId xmlns:p14="http://schemas.microsoft.com/office/powerpoint/2010/main" val="190898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73608" y="459054"/>
            <a:ext cx="397584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solidFill>
                  <a:schemeClr val="accent5">
                    <a:lumMod val="75000"/>
                  </a:schemeClr>
                </a:solidFill>
              </a:rPr>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19421" y="14209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88433" y="2005681"/>
            <a:ext cx="10923493"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financial services 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pPr algn="just"/>
            <a:endParaRPr lang="en-US" sz="2600" dirty="0">
              <a:cs typeface="Segoe UI"/>
            </a:endParaRPr>
          </a:p>
          <a:p>
            <a:pPr algn="just"/>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spTree>
    <p:extLst>
      <p:ext uri="{BB962C8B-B14F-4D97-AF65-F5344CB8AC3E}">
        <p14:creationId xmlns:p14="http://schemas.microsoft.com/office/powerpoint/2010/main" val="3309116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1322766" y="449164"/>
            <a:ext cx="10676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solidFill>
                  <a:schemeClr val="accent5">
                    <a:lumMod val="75000"/>
                  </a:schemeClr>
                </a:solidFill>
                <a:latin typeface="WordVisi_MSFontService"/>
              </a:rPr>
              <a:t>The results observed over different evaluation metrics are shown in fig 10,</a:t>
            </a:r>
            <a:endParaRPr lang="en-US" sz="2400" dirty="0">
              <a:solidFill>
                <a:schemeClr val="accent5">
                  <a:lumMod val="75000"/>
                </a:schemeClr>
              </a:solidFill>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38791" y="569072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12 Results observed</a:t>
            </a:r>
            <a:r>
              <a:rPr lang="en-US" sz="1200" dirty="0">
                <a:cs typeface="Calibri"/>
              </a:rPr>
              <a:t> </a:t>
            </a:r>
            <a:endParaRPr lang="en-US" dirty="0"/>
          </a:p>
        </p:txBody>
      </p:sp>
    </p:spTree>
    <p:extLst>
      <p:ext uri="{BB962C8B-B14F-4D97-AF65-F5344CB8AC3E}">
        <p14:creationId xmlns:p14="http://schemas.microsoft.com/office/powerpoint/2010/main" val="1447412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1142732" y="1202628"/>
            <a:ext cx="111349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bg2">
                    <a:lumMod val="50000"/>
                  </a:schemeClr>
                </a:solidFill>
                <a:latin typeface="WordVisi_MSFontService"/>
              </a:rPr>
              <a:t>Key Metrics for success in solving problem under consideration</a:t>
            </a:r>
            <a:endParaRPr lang="en-US" sz="2800" b="1" dirty="0">
              <a:solidFill>
                <a:schemeClr val="bg2">
                  <a:lumMod val="50000"/>
                </a:schemeClr>
              </a:solidFill>
            </a:endParaRPr>
          </a:p>
        </p:txBody>
      </p:sp>
      <p:sp>
        <p:nvSpPr>
          <p:cNvPr id="4" name="TextBox 3">
            <a:extLst>
              <a:ext uri="{FF2B5EF4-FFF2-40B4-BE49-F238E27FC236}">
                <a16:creationId xmlns:a16="http://schemas.microsoft.com/office/drawing/2014/main" id="{8094D8FC-1AC8-440F-9237-57EAA0BE5143}"/>
              </a:ext>
            </a:extLst>
          </p:cNvPr>
          <p:cNvSpPr txBox="1"/>
          <p:nvPr/>
        </p:nvSpPr>
        <p:spPr>
          <a:xfrm>
            <a:off x="1142732" y="2253803"/>
            <a:ext cx="99167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evaluate models performance because high </a:t>
            </a:r>
            <a:r>
              <a:rPr lang="en-IN" sz="2800" dirty="0" err="1"/>
              <a:t>roc_score</a:t>
            </a:r>
            <a:r>
              <a:rPr lang="en-IN" sz="2800" dirty="0"/>
              <a:t> value which mean high recall, which means the model does well by not classifying legit transactions as fraudulent.</a:t>
            </a:r>
            <a:endParaRPr lang="en-US" sz="2800" dirty="0">
              <a:cs typeface="Calibri"/>
            </a:endParaRPr>
          </a:p>
        </p:txBody>
      </p:sp>
    </p:spTree>
    <p:extLst>
      <p:ext uri="{BB962C8B-B14F-4D97-AF65-F5344CB8AC3E}">
        <p14:creationId xmlns:p14="http://schemas.microsoft.com/office/powerpoint/2010/main" val="1983680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1849905" y="540770"/>
            <a:ext cx="906250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Interpretation of the Results</a:t>
            </a:r>
            <a:r>
              <a:rPr lang="en-US" sz="4000" b="1" dirty="0">
                <a:solidFill>
                  <a:schemeClr val="accent5">
                    <a:lumMod val="75000"/>
                  </a:schemeClr>
                </a:solidFill>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62977" y="2188485"/>
            <a:ext cx="1066604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From the visualization we interpreted that the data was very imbalanced and the target variable was highly positively correlated with the columns cnt_ma_rech30 and cnt_ma_ma_rech90.</a:t>
            </a:r>
            <a:r>
              <a:rPr lang="en-US" sz="2400" dirty="0">
                <a:cs typeface="Calibri"/>
              </a:rPr>
              <a:t> </a:t>
            </a:r>
          </a:p>
          <a:p>
            <a:pPr algn="just"/>
            <a:endParaRPr lang="en-US" sz="2400" dirty="0">
              <a:cs typeface="Calibri"/>
            </a:endParaRPr>
          </a:p>
          <a:p>
            <a:pPr algn="just"/>
            <a:r>
              <a:rPr lang="en-IN" sz="2400" dirty="0">
                <a:cs typeface="Segoe UI"/>
              </a:rPr>
              <a:t>From the pre-processing we interpreted that data was improper scaled, there were hidden features present in the data which needed to be extracted.</a:t>
            </a:r>
            <a:r>
              <a:rPr lang="en-US" sz="2400" dirty="0">
                <a:cs typeface="Calibri"/>
              </a:rPr>
              <a:t> </a:t>
            </a:r>
          </a:p>
          <a:p>
            <a:pPr algn="just"/>
            <a:endParaRPr lang="en-US" sz="2400" dirty="0">
              <a:cs typeface="Calibri"/>
            </a:endParaRPr>
          </a:p>
          <a:p>
            <a:pPr algn="just"/>
            <a:r>
              <a:rPr lang="en-IN" sz="2400" dirty="0">
                <a:cs typeface="Segoe UI"/>
              </a:rPr>
              <a:t>From the modeling we interpreted that XGBClassifier works best with respect to our model with roc score 0.94 as shown in fig 11.</a:t>
            </a:r>
          </a:p>
        </p:txBody>
      </p:sp>
    </p:spTree>
    <p:extLst>
      <p:ext uri="{BB962C8B-B14F-4D97-AF65-F5344CB8AC3E}">
        <p14:creationId xmlns:p14="http://schemas.microsoft.com/office/powerpoint/2010/main" val="140431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5FCB0-752A-49E8-8CA3-FFC828171497}"/>
              </a:ext>
            </a:extLst>
          </p:cNvPr>
          <p:cNvSpPr txBox="1"/>
          <p:nvPr/>
        </p:nvSpPr>
        <p:spPr>
          <a:xfrm>
            <a:off x="3950897" y="6140541"/>
            <a:ext cx="5055079"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AUC-ROC curve using XGBClassifier</a:t>
            </a:r>
            <a:r>
              <a:rPr lang="en-IN" sz="1200" dirty="0">
                <a:cs typeface="Segoe UI"/>
              </a:rPr>
              <a:t> </a:t>
            </a:r>
            <a:r>
              <a:rPr lang="en-US" sz="1200" dirty="0">
                <a:cs typeface="Calibri"/>
              </a:rPr>
              <a:t> </a:t>
            </a:r>
          </a:p>
          <a:p>
            <a:endParaRPr lang="en-US" sz="1500" dirty="0">
              <a:cs typeface="Calibri"/>
            </a:endParaRPr>
          </a:p>
        </p:txBody>
      </p:sp>
      <p:pic>
        <p:nvPicPr>
          <p:cNvPr id="4" name="Picture 3"/>
          <p:cNvPicPr>
            <a:picLocks noChangeAspect="1"/>
          </p:cNvPicPr>
          <p:nvPr/>
        </p:nvPicPr>
        <p:blipFill>
          <a:blip r:embed="rId2"/>
          <a:stretch>
            <a:fillRect/>
          </a:stretch>
        </p:blipFill>
        <p:spPr>
          <a:xfrm>
            <a:off x="2626923" y="358866"/>
            <a:ext cx="6610350" cy="5781675"/>
          </a:xfrm>
          <a:prstGeom prst="rect">
            <a:avLst/>
          </a:prstGeom>
        </p:spPr>
      </p:pic>
    </p:spTree>
    <p:extLst>
      <p:ext uri="{BB962C8B-B14F-4D97-AF65-F5344CB8AC3E}">
        <p14:creationId xmlns:p14="http://schemas.microsoft.com/office/powerpoint/2010/main" val="3521934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1645390" y="420966"/>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solidFill>
                  <a:schemeClr val="accent5">
                    <a:lumMod val="75000"/>
                  </a:schemeClr>
                </a:solidFill>
                <a:latin typeface="WordVisi_MSFontService"/>
              </a:rPr>
              <a:t>CONCLUSION:</a:t>
            </a:r>
            <a:endParaRPr lang="en-US" sz="4400" b="1" dirty="0">
              <a:solidFill>
                <a:schemeClr val="accent5">
                  <a:lumMod val="75000"/>
                </a:schemeClr>
              </a:solidFill>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1055335" y="1356754"/>
            <a:ext cx="108232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Key Findings and Conclusions of the Study</a:t>
            </a:r>
            <a:r>
              <a:rPr lang="en-US" sz="4000" b="1" dirty="0">
                <a:solidFill>
                  <a:schemeClr val="accent5">
                    <a:lumMod val="75000"/>
                  </a:schemeClr>
                </a:solidFill>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934565" y="2349312"/>
            <a:ext cx="1071489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a:endParaRPr>
          </a:p>
          <a:p>
            <a:pPr algn="just"/>
            <a:r>
              <a:rPr lang="en-IN" sz="2400" dirty="0">
                <a:cs typeface="Segoe UI"/>
              </a:rPr>
              <a:t>The best score of 0.94 was achieved using the best parameters of </a:t>
            </a:r>
            <a:r>
              <a:rPr lang="en-IN" sz="2400" dirty="0" err="1">
                <a:cs typeface="Segoe UI"/>
              </a:rPr>
              <a:t>XGBClassifier</a:t>
            </a:r>
            <a:r>
              <a:rPr lang="en-IN" sz="2400" dirty="0">
                <a:cs typeface="Segoe UI"/>
              </a:rPr>
              <a:t> through </a:t>
            </a:r>
            <a:r>
              <a:rPr lang="en-IN" sz="2400" dirty="0" err="1">
                <a:cs typeface="Segoe UI"/>
              </a:rPr>
              <a:t>GridSearchCV</a:t>
            </a:r>
            <a:r>
              <a:rPr lang="en-IN" sz="2400" dirty="0">
                <a:cs typeface="Segoe UI"/>
              </a:rPr>
              <a:t> though both random forest and gradient boosting models performed well too.</a:t>
            </a:r>
            <a:r>
              <a:rPr lang="en-US" sz="2400" dirty="0">
                <a:cs typeface="Calibri"/>
              </a:rPr>
              <a:t> </a:t>
            </a:r>
          </a:p>
        </p:txBody>
      </p:sp>
    </p:spTree>
    <p:extLst>
      <p:ext uri="{BB962C8B-B14F-4D97-AF65-F5344CB8AC3E}">
        <p14:creationId xmlns:p14="http://schemas.microsoft.com/office/powerpoint/2010/main" val="4189515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1650866" y="522401"/>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Learning Outcomes of the Study in respect of Data Science</a:t>
            </a:r>
            <a:r>
              <a:rPr lang="en-US" dirty="0">
                <a:solidFill>
                  <a:schemeClr val="accent5">
                    <a:lumMod val="75000"/>
                  </a:schemeClr>
                </a:solidFill>
                <a:cs typeface="Calibri"/>
              </a:rPr>
              <a:t> </a:t>
            </a:r>
            <a:endParaRPr lang="en-US" dirty="0">
              <a:solidFill>
                <a:schemeClr val="accent5">
                  <a:lumMod val="75000"/>
                </a:schemeClr>
              </a:solidFill>
            </a:endParaRPr>
          </a:p>
        </p:txBody>
      </p:sp>
      <p:sp>
        <p:nvSpPr>
          <p:cNvPr id="3" name="TextBox 2">
            <a:extLst>
              <a:ext uri="{FF2B5EF4-FFF2-40B4-BE49-F238E27FC236}">
                <a16:creationId xmlns:a16="http://schemas.microsoft.com/office/drawing/2014/main" id="{3C46E64E-A0C9-48BD-9F8C-41ABD045B900}"/>
              </a:ext>
            </a:extLst>
          </p:cNvPr>
          <p:cNvSpPr txBox="1"/>
          <p:nvPr/>
        </p:nvSpPr>
        <p:spPr>
          <a:xfrm>
            <a:off x="934873" y="2188422"/>
            <a:ext cx="105781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400" dirty="0">
                <a:cs typeface="Segoe UI"/>
              </a:rPr>
              <a:t>This project has demonstrated the importance of sampling effectively, modelling and predicting data with an imbalanced dataset.</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different powerful tools of visualization we were able to analyse and interpret different hidden insights about the data.</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data cleaning we were able to remove unnecessary columns and outliers from our dataset due to which our model would have suffered from overfitting or underfitting.</a:t>
            </a:r>
            <a:r>
              <a:rPr lang="en-US" sz="2400" dirty="0">
                <a:cs typeface="Calibri"/>
              </a:rPr>
              <a:t> </a:t>
            </a:r>
          </a:p>
        </p:txBody>
      </p:sp>
    </p:spTree>
    <p:extLst>
      <p:ext uri="{BB962C8B-B14F-4D97-AF65-F5344CB8AC3E}">
        <p14:creationId xmlns:p14="http://schemas.microsoft.com/office/powerpoint/2010/main" val="2637099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933155" y="1102571"/>
            <a:ext cx="109493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few challenges while working on this project were:-</a:t>
            </a:r>
            <a:r>
              <a:rPr lang="en-US" sz="2400" dirty="0">
                <a:cs typeface="Calibri"/>
              </a:rPr>
              <a:t> </a:t>
            </a:r>
          </a:p>
          <a:p>
            <a:pPr marL="914400" lvl="1" indent="-457200" algn="just">
              <a:buFont typeface="Arial" panose="020B0604020202020204" pitchFamily="34" charset="0"/>
              <a:buChar char="•"/>
            </a:pPr>
            <a:r>
              <a:rPr lang="en-IN" sz="2400" dirty="0">
                <a:ea typeface="游明朝"/>
              </a:rPr>
              <a:t>Improper scaling</a:t>
            </a:r>
            <a:r>
              <a:rPr lang="en-US" sz="2400" dirty="0">
                <a:cs typeface="Calibri"/>
              </a:rPr>
              <a:t> </a:t>
            </a:r>
          </a:p>
          <a:p>
            <a:pPr marL="914400" lvl="1" indent="-457200" algn="just">
              <a:buFont typeface="Arial" panose="020B0604020202020204" pitchFamily="34" charset="0"/>
              <a:buChar char="•"/>
            </a:pPr>
            <a:r>
              <a:rPr lang="en-IN" sz="2400" dirty="0">
                <a:cs typeface="Calibri"/>
              </a:rPr>
              <a:t>Too many features</a:t>
            </a:r>
            <a:r>
              <a:rPr lang="en-US" sz="2400" dirty="0">
                <a:cs typeface="Calibri"/>
              </a:rPr>
              <a:t> </a:t>
            </a:r>
          </a:p>
          <a:p>
            <a:pPr marL="914400" lvl="1" indent="-457200" algn="just">
              <a:buFont typeface="Arial" panose="020B0604020202020204" pitchFamily="34" charset="0"/>
              <a:buChar char="•"/>
            </a:pPr>
            <a:r>
              <a:rPr lang="en-IN" sz="2400" dirty="0">
                <a:cs typeface="Calibri"/>
              </a:rPr>
              <a:t>Hidden features</a:t>
            </a:r>
            <a:r>
              <a:rPr lang="en-US" sz="2400" dirty="0">
                <a:cs typeface="Calibri"/>
              </a:rPr>
              <a:t> </a:t>
            </a:r>
          </a:p>
          <a:p>
            <a:pPr marL="914400" lvl="1" indent="-457200" algn="just">
              <a:buFont typeface="Arial" panose="020B0604020202020204" pitchFamily="34" charset="0"/>
              <a:buChar char="•"/>
            </a:pPr>
            <a:r>
              <a:rPr lang="en-IN" sz="2400" dirty="0">
                <a:cs typeface="Calibri"/>
              </a:rPr>
              <a:t>Imbalanced data</a:t>
            </a:r>
            <a:r>
              <a:rPr lang="en-US" sz="2400" dirty="0">
                <a:cs typeface="Calibri"/>
              </a:rPr>
              <a:t> </a:t>
            </a:r>
          </a:p>
          <a:p>
            <a:pPr marL="914400" lvl="1" indent="-457200" algn="just">
              <a:buFont typeface="Arial" panose="020B0604020202020204" pitchFamily="34" charset="0"/>
              <a:buChar char="•"/>
            </a:pPr>
            <a:r>
              <a:rPr lang="en-IN" sz="2400" dirty="0">
                <a:cs typeface="Calibri"/>
              </a:rPr>
              <a:t>Skewed data due to outliers</a:t>
            </a:r>
            <a:r>
              <a:rPr lang="en-US" sz="2400" dirty="0">
                <a:cs typeface="Calibri"/>
              </a:rPr>
              <a:t> </a:t>
            </a:r>
          </a:p>
          <a:p>
            <a:pPr algn="just"/>
            <a:endParaRPr lang="en-US" sz="2400" dirty="0">
              <a:latin typeface="Segoe UI"/>
              <a:cs typeface="Segoe UI"/>
            </a:endParaRPr>
          </a:p>
          <a:p>
            <a:pPr algn="just"/>
            <a:r>
              <a:rPr lang="en-IN" sz="2400" dirty="0">
                <a:cs typeface="Segoe UI"/>
              </a:rPr>
              <a:t>The data was improper scaled so we scaled it to a single scale using </a:t>
            </a:r>
            <a:r>
              <a:rPr lang="en-IN" sz="2400" dirty="0" err="1">
                <a:cs typeface="Segoe UI"/>
              </a:rPr>
              <a:t>sklearns’s</a:t>
            </a:r>
            <a:r>
              <a:rPr lang="en-IN" sz="2400" dirty="0">
                <a:cs typeface="Segoe UI"/>
              </a:rPr>
              <a:t> package StandardScaler.</a:t>
            </a:r>
            <a:endParaRPr lang="en-US" sz="2400" dirty="0">
              <a:cs typeface="Calibri"/>
            </a:endParaRPr>
          </a:p>
          <a:p>
            <a:pPr algn="just"/>
            <a:endParaRPr lang="en-IN" sz="2400" dirty="0">
              <a:cs typeface="Segoe UI"/>
            </a:endParaRPr>
          </a:p>
          <a:p>
            <a:pPr algn="just"/>
            <a:r>
              <a:rPr lang="en-IN" sz="2400" dirty="0">
                <a:cs typeface="Segoe UI"/>
              </a:rPr>
              <a:t>There were too many(37) features present in the data so we applied Principal Component Analysis(PCA) and found out the Eigenvalues and on the basis of number of nodes we were able to reduce our features up to 7 columns.</a:t>
            </a:r>
          </a:p>
          <a:p>
            <a:pPr algn="just"/>
            <a:endParaRPr lang="en-US" sz="2400" dirty="0">
              <a:latin typeface="Segoe UI"/>
              <a:cs typeface="Segoe UI"/>
            </a:endParaRPr>
          </a:p>
        </p:txBody>
      </p:sp>
    </p:spTree>
    <p:extLst>
      <p:ext uri="{BB962C8B-B14F-4D97-AF65-F5344CB8AC3E}">
        <p14:creationId xmlns:p14="http://schemas.microsoft.com/office/powerpoint/2010/main" val="309219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409420" y="1537145"/>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spTree>
    <p:extLst>
      <p:ext uri="{BB962C8B-B14F-4D97-AF65-F5344CB8AC3E}">
        <p14:creationId xmlns:p14="http://schemas.microsoft.com/office/powerpoint/2010/main" val="1564485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1331492" y="734680"/>
            <a:ext cx="1136942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Limitations of this work and Scope for Future Work</a:t>
            </a:r>
            <a:r>
              <a:rPr lang="en-US" sz="4000" b="1" dirty="0">
                <a:solidFill>
                  <a:schemeClr val="accent5">
                    <a:lumMod val="75000"/>
                  </a:schemeClr>
                </a:solidFill>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719016" y="2403409"/>
            <a:ext cx="109102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p14="http://schemas.microsoft.com/office/powerpoint/2010/main" val="143543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1420924" y="367646"/>
            <a:ext cx="10672482" cy="1347974"/>
          </a:xfrm>
        </p:spPr>
        <p:txBody>
          <a:bodyPr>
            <a:normAutofit/>
          </a:bodyPr>
          <a:lstStyle/>
          <a:p>
            <a:pPr algn="just"/>
            <a:r>
              <a:rPr lang="en-IN" sz="3200" b="1" dirty="0">
                <a:solidFill>
                  <a:schemeClr val="accent5">
                    <a:lumMod val="75000"/>
                  </a:schemeClr>
                </a:solidFill>
                <a:latin typeface="Calibri"/>
                <a:cs typeface="Calibri"/>
              </a:rPr>
              <a:t>Conceptual Background of the Domain Problem</a:t>
            </a:r>
            <a:endParaRPr lang="en-US" sz="3200" b="1" dirty="0">
              <a:solidFill>
                <a:schemeClr val="accent5">
                  <a:lumMod val="75000"/>
                </a:schemeClr>
              </a:solidFill>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5070764" y="1408766"/>
            <a:ext cx="6530109" cy="4351338"/>
          </a:xfrm>
        </p:spPr>
        <p:txBody>
          <a:bodyPr vert="horz" lIns="91440" tIns="45720" rIns="91440" bIns="45720" rtlCol="0" anchor="t">
            <a:normAutofit fontScale="92500"/>
          </a:bodyPr>
          <a:lstStyle/>
          <a:p>
            <a:endParaRPr lang="en-IN" sz="2400" dirty="0">
              <a:ea typeface="+mn-lt"/>
              <a:cs typeface="+mn-lt"/>
            </a:endParaRPr>
          </a:p>
          <a:p>
            <a:pPr marL="0" indent="0" algn="just">
              <a:buNone/>
            </a:pPr>
            <a:r>
              <a:rPr lang="en-US" sz="24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400" dirty="0">
              <a:cs typeface="Calibri"/>
            </a:endParaRPr>
          </a:p>
        </p:txBody>
      </p:sp>
      <p:pic>
        <p:nvPicPr>
          <p:cNvPr id="8" name="Picture 7">
            <a:extLst>
              <a:ext uri="{FF2B5EF4-FFF2-40B4-BE49-F238E27FC236}">
                <a16:creationId xmlns:a16="http://schemas.microsoft.com/office/drawing/2014/main" id="{9E9B44F1-B1FA-4B13-B0A7-881B2010DD18}"/>
              </a:ext>
            </a:extLst>
          </p:cNvPr>
          <p:cNvPicPr>
            <a:picLocks noChangeAspect="1"/>
          </p:cNvPicPr>
          <p:nvPr/>
        </p:nvPicPr>
        <p:blipFill rotWithShape="1">
          <a:blip r:embed="rId2">
            <a:extLst>
              <a:ext uri="{28A0092B-C50C-407E-A947-70E740481C1C}">
                <a14:useLocalDpi xmlns:a14="http://schemas.microsoft.com/office/drawing/2010/main" val="0"/>
              </a:ext>
            </a:extLst>
          </a:blip>
          <a:srcRect l="25857" r="21852" b="1555"/>
          <a:stretch/>
        </p:blipFill>
        <p:spPr>
          <a:xfrm>
            <a:off x="151245" y="1917306"/>
            <a:ext cx="4533900" cy="3334257"/>
          </a:xfrm>
          <a:prstGeom prst="rect">
            <a:avLst/>
          </a:prstGeom>
        </p:spPr>
      </p:pic>
    </p:spTree>
    <p:extLst>
      <p:ext uri="{BB962C8B-B14F-4D97-AF65-F5344CB8AC3E}">
        <p14:creationId xmlns:p14="http://schemas.microsoft.com/office/powerpoint/2010/main" val="35484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69460" y="439548"/>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38200" y="1283316"/>
            <a:ext cx="105781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The Microfinance services (MFS) provided by MFI are Group Loans, </a:t>
            </a:r>
            <a:r>
              <a:rPr lang="en-US" sz="2600" dirty="0">
                <a:cs typeface="Calibri"/>
              </a:rPr>
              <a:t> </a:t>
            </a:r>
            <a:r>
              <a:rPr lang="en-US" sz="2600" dirty="0">
                <a:cs typeface="Segoe UI"/>
              </a:rPr>
              <a:t>Agricultural Loans, Individual Business Loans and so on. Many </a:t>
            </a:r>
            <a:r>
              <a:rPr lang="en-US" sz="2600" dirty="0">
                <a:cs typeface="Calibri"/>
              </a:rPr>
              <a:t> </a:t>
            </a:r>
            <a:r>
              <a:rPr lang="en-US" sz="2600" dirty="0">
                <a:cs typeface="Segoe UI"/>
              </a:rPr>
              <a:t>microfinance institutions (MFI), experts and donors are supporting </a:t>
            </a:r>
            <a:r>
              <a:rPr lang="en-US" sz="2600" dirty="0">
                <a:cs typeface="Calibri"/>
              </a:rPr>
              <a:t> </a:t>
            </a:r>
            <a:r>
              <a:rPr lang="en-US" sz="2600" dirty="0">
                <a:cs typeface="Segoe UI"/>
              </a:rPr>
              <a:t>the idea of using mobile financial services (MFS) which they feel are more convenient and efficient, and cost saving, than the </a:t>
            </a:r>
            <a:r>
              <a:rPr lang="en-US" sz="2600" dirty="0">
                <a:cs typeface="Calibri"/>
              </a:rPr>
              <a:t> </a:t>
            </a:r>
            <a:r>
              <a:rPr lang="en-US" sz="26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600" dirty="0">
                <a:cs typeface="Calibri"/>
              </a:rPr>
              <a:t> </a:t>
            </a:r>
          </a:p>
          <a:p>
            <a:pPr algn="just"/>
            <a:r>
              <a:rPr lang="en-US" sz="2600" dirty="0">
                <a:cs typeface="Segoe UI"/>
              </a:rPr>
              <a:t>Today, microfinance is widely accepted as a poverty-reduction tool,</a:t>
            </a:r>
            <a:r>
              <a:rPr lang="en-US" sz="2600" dirty="0">
                <a:cs typeface="Calibri"/>
              </a:rPr>
              <a:t> </a:t>
            </a:r>
            <a:r>
              <a:rPr lang="en-US" sz="2600" dirty="0">
                <a:cs typeface="Segoe UI"/>
              </a:rPr>
              <a:t>representing $70 billion in outstanding loans and a global outreach </a:t>
            </a:r>
            <a:r>
              <a:rPr lang="en-US" sz="2600" dirty="0">
                <a:cs typeface="Calibri"/>
              </a:rPr>
              <a:t> </a:t>
            </a:r>
            <a:r>
              <a:rPr lang="en-US" sz="2600" dirty="0">
                <a:cs typeface="Segoe UI"/>
              </a:rPr>
              <a:t>of 200 million clients.</a:t>
            </a:r>
          </a:p>
        </p:txBody>
      </p:sp>
    </p:spTree>
    <p:extLst>
      <p:ext uri="{BB962C8B-B14F-4D97-AF65-F5344CB8AC3E}">
        <p14:creationId xmlns:p14="http://schemas.microsoft.com/office/powerpoint/2010/main" val="335633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spTree>
    <p:extLst>
      <p:ext uri="{BB962C8B-B14F-4D97-AF65-F5344CB8AC3E}">
        <p14:creationId xmlns:p14="http://schemas.microsoft.com/office/powerpoint/2010/main" val="396986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a:xfrm>
            <a:off x="1532694" y="253174"/>
            <a:ext cx="8911687" cy="1280890"/>
          </a:xfrm>
        </p:spPr>
        <p:txBody>
          <a:bodyPr>
            <a:normAutofit/>
          </a:bodyPr>
          <a:lstStyle/>
          <a:p>
            <a:pPr algn="ctr"/>
            <a:r>
              <a:rPr lang="en-IN" sz="3200" b="1" dirty="0">
                <a:solidFill>
                  <a:schemeClr val="accent5">
                    <a:lumMod val="75000"/>
                  </a:schemeClr>
                </a:solidFill>
                <a:latin typeface="+mn-lt"/>
                <a:ea typeface="+mj-lt"/>
                <a:cs typeface="+mj-lt"/>
              </a:rPr>
              <a:t>Analytical Problem</a:t>
            </a:r>
            <a:endParaRPr lang="en-US" sz="3200" b="1" dirty="0">
              <a:solidFill>
                <a:schemeClr val="accent5">
                  <a:lumMod val="75000"/>
                </a:schemeClr>
              </a:solidFill>
              <a:latin typeface="+mn-lt"/>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1356522" y="1234330"/>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1236352" y="2535038"/>
            <a:ext cx="9504369" cy="2829484"/>
          </a:xfrm>
          <a:prstGeom prst="rect">
            <a:avLst/>
          </a:prstGeom>
        </p:spPr>
      </p:pic>
    </p:spTree>
    <p:extLst>
      <p:ext uri="{BB962C8B-B14F-4D97-AF65-F5344CB8AC3E}">
        <p14:creationId xmlns:p14="http://schemas.microsoft.com/office/powerpoint/2010/main" val="102150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903195" y="503010"/>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54136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677583" y="3358808"/>
            <a:ext cx="10515600" cy="683491"/>
          </a:xfrm>
        </p:spPr>
        <p:txBody>
          <a:bodyPr>
            <a:normAutofit/>
          </a:bodyPr>
          <a:lstStyle/>
          <a:p>
            <a:pPr algn="ctr"/>
            <a:r>
              <a:rPr lang="en-US" sz="1400" dirty="0">
                <a:ea typeface="+mj-lt"/>
                <a:cs typeface="+mj-lt"/>
              </a:rPr>
              <a:t>Fig 1 Statistical description of data</a:t>
            </a:r>
            <a:endParaRPr lang="en-US" sz="1400" dirty="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8817" y="328307"/>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1100915" y="3700553"/>
            <a:ext cx="10734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cs typeface="Segoe UI"/>
              </a:rPr>
              <a:t>From this statistical analysis we make some of the interpretations that:</a:t>
            </a:r>
          </a:p>
          <a:p>
            <a:pPr algn="just"/>
            <a:r>
              <a:rPr lang="en-US" sz="1600" dirty="0">
                <a:cs typeface="Calibri"/>
              </a:rPr>
              <a:t> </a:t>
            </a:r>
          </a:p>
          <a:p>
            <a:pPr marL="457200" indent="-457200" algn="just">
              <a:buFont typeface="+mj-lt"/>
              <a:buAutoNum type="arabicPeriod"/>
            </a:pPr>
            <a:r>
              <a:rPr lang="en-IN" sz="1600" dirty="0">
                <a:cs typeface="Segoe UI"/>
              </a:rPr>
              <a:t>Maximum standard deviation is observed in </a:t>
            </a:r>
            <a:r>
              <a:rPr lang="en-IN" sz="1600" dirty="0" err="1">
                <a:cs typeface="Segoe UI"/>
              </a:rPr>
              <a:t>aon</a:t>
            </a:r>
            <a:r>
              <a:rPr lang="en-IN" sz="1600" dirty="0">
                <a:cs typeface="Segoe UI"/>
              </a:rPr>
              <a:t> column.</a:t>
            </a:r>
            <a:r>
              <a:rPr lang="en-US" sz="1600" dirty="0">
                <a:cs typeface="Calibri"/>
              </a:rPr>
              <a:t> </a:t>
            </a:r>
          </a:p>
          <a:p>
            <a:pPr marL="457200" indent="-457200" algn="just">
              <a:buFont typeface="+mj-lt"/>
              <a:buAutoNum type="arabicPeriod"/>
            </a:pPr>
            <a:r>
              <a:rPr lang="en-IN" sz="1600" dirty="0">
                <a:cs typeface="Segoe UI"/>
              </a:rPr>
              <a:t>In the columns aon,daily_decr30, daily_decr90, rental90 ,</a:t>
            </a:r>
            <a:r>
              <a:rPr lang="en-IN" sz="1600" dirty="0" err="1">
                <a:cs typeface="Segoe UI"/>
              </a:rPr>
              <a:t>last_rech_date_ma</a:t>
            </a:r>
            <a:r>
              <a:rPr lang="en-IN" sz="1600" dirty="0">
                <a:cs typeface="Segoe UI"/>
              </a:rPr>
              <a:t> , </a:t>
            </a:r>
            <a:r>
              <a:rPr lang="en-IN" sz="1600" dirty="0" err="1">
                <a:cs typeface="Segoe UI"/>
              </a:rPr>
              <a:t>last_rech_date_da</a:t>
            </a:r>
            <a:r>
              <a:rPr lang="en-IN" sz="1600" dirty="0">
                <a:cs typeface="Segoe UI"/>
              </a:rPr>
              <a:t>, maxamnt_loans30, cnt_loans90, amnt_loans90, rental30 mean is considerably greater than median so the columns are positively skewed.</a:t>
            </a:r>
            <a:r>
              <a:rPr lang="en-US" sz="1600" dirty="0">
                <a:cs typeface="Calibri"/>
              </a:rPr>
              <a:t> </a:t>
            </a:r>
          </a:p>
          <a:p>
            <a:pPr marL="457200" indent="-457200" algn="just">
              <a:buFont typeface="+mj-lt"/>
              <a:buAutoNum type="arabicPeriod"/>
            </a:pPr>
            <a:r>
              <a:rPr lang="en-IN" sz="1600" dirty="0">
                <a:cs typeface="Segoe UI"/>
              </a:rPr>
              <a:t> In the columns label, month median is greater than mean so the columns are negatively skewed.</a:t>
            </a:r>
            <a:r>
              <a:rPr lang="en-US" sz="1600" dirty="0">
                <a:cs typeface="Calibri"/>
              </a:rPr>
              <a:t> </a:t>
            </a:r>
          </a:p>
          <a:p>
            <a:pPr marL="457200" indent="-457200" algn="just">
              <a:buFont typeface="+mj-lt"/>
              <a:buAutoNum type="arabicPeriod"/>
            </a:pPr>
            <a:r>
              <a:rPr lang="en-IN" sz="1600" dirty="0">
                <a:cs typeface="Segoe UI"/>
              </a:rPr>
              <a:t>In the columns aon,daily_decr30, daily_decr90, rental30, rental90, </a:t>
            </a:r>
            <a:r>
              <a:rPr lang="en-IN" sz="1600" dirty="0" err="1">
                <a:cs typeface="Segoe UI"/>
              </a:rPr>
              <a:t>last_rech_date_ma</a:t>
            </a:r>
            <a:r>
              <a:rPr lang="en-IN" sz="1600" dirty="0">
                <a:cs typeface="Segoe UI"/>
              </a:rPr>
              <a:t> ,</a:t>
            </a:r>
            <a:r>
              <a:rPr lang="en-IN" sz="1600" dirty="0" err="1">
                <a:cs typeface="Segoe UI"/>
              </a:rPr>
              <a:t>last_rech_date_da</a:t>
            </a:r>
            <a:r>
              <a:rPr lang="en-IN" sz="1600" dirty="0">
                <a:cs typeface="Segoe UI"/>
              </a:rPr>
              <a:t>, maxamnt_loans30, cnt_loans90, payback30, payback90 there is huge difference present between 75th </a:t>
            </a:r>
            <a:r>
              <a:rPr lang="en-IN" sz="1600" dirty="0" err="1">
                <a:cs typeface="Segoe UI"/>
              </a:rPr>
              <a:t>perecentile</a:t>
            </a:r>
            <a:r>
              <a:rPr lang="en-IN" sz="1600" dirty="0">
                <a:cs typeface="Segoe UI"/>
              </a:rPr>
              <a:t> and maximum so outliers are present here.</a:t>
            </a:r>
            <a:r>
              <a:rPr lang="en-US" sz="1600" dirty="0">
                <a:cs typeface="Calibri"/>
              </a:rPr>
              <a:t> </a:t>
            </a:r>
          </a:p>
        </p:txBody>
      </p:sp>
    </p:spTree>
    <p:extLst>
      <p:ext uri="{BB962C8B-B14F-4D97-AF65-F5344CB8AC3E}">
        <p14:creationId xmlns:p14="http://schemas.microsoft.com/office/powerpoint/2010/main" val="7350055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TotalTime>
  <Words>2908</Words>
  <Application>Microsoft Office PowerPoint</Application>
  <PresentationFormat>Widescreen</PresentationFormat>
  <Paragraphs>184</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Algerian</vt:lpstr>
      <vt:lpstr>Arial</vt:lpstr>
      <vt:lpstr>Arial Black</vt:lpstr>
      <vt:lpstr>Calibri</vt:lpstr>
      <vt:lpstr>Century Gothic</vt:lpstr>
      <vt:lpstr>Segoe UI</vt:lpstr>
      <vt:lpstr>Wingdings 3</vt:lpstr>
      <vt:lpstr>WordVisi_MSFontService</vt:lpstr>
      <vt:lpstr>Wisp</vt:lpstr>
      <vt:lpstr>Micro Credit Defaulter Project </vt:lpstr>
      <vt:lpstr>Agenda</vt:lpstr>
      <vt:lpstr>PowerPoint Presentation</vt:lpstr>
      <vt:lpstr>Conceptual Background of the Domain Problem</vt:lpstr>
      <vt:lpstr>Review of Literature</vt:lpstr>
      <vt:lpstr>Motivation for the Problem Undertaken</vt:lpstr>
      <vt:lpstr>Analytical Problem</vt:lpstr>
      <vt:lpstr>PowerPoint Presentation</vt:lpstr>
      <vt:lpstr>Fig 1 Statistical description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 Presentation</dc:title>
  <dc:creator>2022</dc:creator>
  <cp:lastModifiedBy>shahnawazh1108@outlook.com</cp:lastModifiedBy>
  <cp:revision>11</cp:revision>
  <dcterms:created xsi:type="dcterms:W3CDTF">2022-10-18T18:35:12Z</dcterms:created>
  <dcterms:modified xsi:type="dcterms:W3CDTF">2023-01-19T16:04:58Z</dcterms:modified>
</cp:coreProperties>
</file>