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handoutMasterIdLst>
    <p:handoutMasterId r:id="rId28"/>
  </p:handoutMasterIdLst>
  <p:sldIdLst>
    <p:sldId id="318"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9" d="100"/>
          <a:sy n="89" d="100"/>
        </p:scale>
        <p:origin x="466"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10/25/2022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xmlns=""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xmlns=""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xmlns=""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10/25/2022</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xmlns=""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xmlns=""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xmlns=""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10/25/2022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10/25/2022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10/25/2022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10/25/2022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10/25/2022</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p>
        </p:txBody>
      </p:sp>
      <p:sp>
        <p:nvSpPr>
          <p:cNvPr id="3" name="Subtitle 2"/>
          <p:cNvSpPr>
            <a:spLocks noGrp="1"/>
          </p:cNvSpPr>
          <p:nvPr>
            <p:ph type="body" idx="1"/>
          </p:nvPr>
        </p:nvSpPr>
        <p:spPr>
          <a:xfrm>
            <a:off x="550291" y="3933056"/>
            <a:ext cx="11026743" cy="888588"/>
          </a:xfrm>
        </p:spPr>
        <p:txBody>
          <a:bodyPr/>
          <a:lstStyle/>
          <a:p>
            <a:r>
              <a:rPr lang="en-US" dirty="0"/>
              <a:t>                      </a:t>
            </a:r>
            <a:r>
              <a:rPr lang="en-US" sz="2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Author : MR. </a:t>
            </a:r>
            <a:r>
              <a:rPr lang="en-US" sz="24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SHIVAM CHAUDHARY</a:t>
            </a:r>
            <a:endParaRPr lang="en-US" sz="2400" dirty="0">
              <a:latin typeface="Bahnschrift" panose="020B0502040204020203" pitchFamily="34"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
        <p:nvSpPr>
          <p:cNvPr id="5" name="Content Placeholder 4">
            <a:extLst>
              <a:ext uri="{FF2B5EF4-FFF2-40B4-BE49-F238E27FC236}">
                <a16:creationId xmlns:a16="http://schemas.microsoft.com/office/drawing/2014/main" xmlns=""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pic>
        <p:nvPicPr>
          <p:cNvPr id="10" name="Content Placeholder 9">
            <a:extLst>
              <a:ext uri="{FF2B5EF4-FFF2-40B4-BE49-F238E27FC236}">
                <a16:creationId xmlns:a16="http://schemas.microsoft.com/office/drawing/2014/main" xmlns=""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144" y="2060849"/>
            <a:ext cx="5786167" cy="4067494"/>
          </a:xfrm>
          <a:effectLst>
            <a:glow rad="228600">
              <a:schemeClr val="accent5">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a16="http://schemas.microsoft.com/office/drawing/2014/main" xmlns=""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3594" y="2261604"/>
            <a:ext cx="7490807" cy="3995486"/>
          </a:xfrm>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pic>
        <p:nvPicPr>
          <p:cNvPr id="6" name="Content Placeholder 5">
            <a:extLst>
              <a:ext uri="{FF2B5EF4-FFF2-40B4-BE49-F238E27FC236}">
                <a16:creationId xmlns:a16="http://schemas.microsoft.com/office/drawing/2014/main" xmlns="" id="{B584223C-57E6-4DB1-A4CC-A661A84AF4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41" y="2228004"/>
            <a:ext cx="7756778" cy="3770300"/>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93C188C8-F2F5-4287-8F7C-40ED41D8B4B8}"/>
              </a:ext>
            </a:extLst>
          </p:cNvPr>
          <p:cNvSpPr>
            <a:spLocks noGrp="1"/>
          </p:cNvSpPr>
          <p:nvPr>
            <p:ph sz="half" idx="2"/>
          </p:nvPr>
        </p:nvSpPr>
        <p:spPr>
          <a:xfrm>
            <a:off x="8614692" y="2228004"/>
            <a:ext cx="2993092"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pic>
        <p:nvPicPr>
          <p:cNvPr id="6" name="Content Placeholder 5">
            <a:extLst>
              <a:ext uri="{FF2B5EF4-FFF2-40B4-BE49-F238E27FC236}">
                <a16:creationId xmlns:a16="http://schemas.microsoft.com/office/drawing/2014/main" xmlns="" id="{1191DAD6-2DC6-4D56-8405-25F1674320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0986" y="2227264"/>
            <a:ext cx="6795593" cy="390033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255FA097-905A-4E7E-8B6C-36FAE7A15026}"/>
              </a:ext>
            </a:extLst>
          </p:cNvPr>
          <p:cNvSpPr>
            <a:spLocks noGrp="1"/>
          </p:cNvSpPr>
          <p:nvPr>
            <p:ph sz="half" idx="2"/>
          </p:nvPr>
        </p:nvSpPr>
        <p:spPr>
          <a:xfrm>
            <a:off x="8254652" y="2228004"/>
            <a:ext cx="3353133"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a16="http://schemas.microsoft.com/office/drawing/2014/main" xmlns="" id="{695FB668-8D9B-4BD8-B7E0-205BC98E50C1}"/>
              </a:ext>
            </a:extLst>
          </p:cNvPr>
          <p:cNvSpPr>
            <a:spLocks noGrp="1"/>
          </p:cNvSpPr>
          <p:nvPr>
            <p:ph idx="1"/>
          </p:nvPr>
        </p:nvSpPr>
        <p:spPr>
          <a:xfrm>
            <a:off x="581041" y="2180497"/>
            <a:ext cx="11026743" cy="3678303"/>
          </a:xfrm>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p14="http://schemas.microsoft.com/office/powerpoint/2010/main" val="24271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a16="http://schemas.microsoft.com/office/drawing/2014/main" xmlns=""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35" y="3543530"/>
            <a:ext cx="10522754" cy="2627844"/>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xmlns=""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p14="http://schemas.microsoft.com/office/powerpoint/2010/main" val="818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7959018-C2ED-46F6-B1E4-FCAC4ABCA4A8}"/>
              </a:ext>
            </a:extLst>
          </p:cNvPr>
          <p:cNvSpPr>
            <a:spLocks noGrp="1"/>
          </p:cNvSpPr>
          <p:nvPr>
            <p:ph type="title"/>
          </p:nvPr>
        </p:nvSpPr>
        <p:spPr/>
        <p:txBody>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a16="http://schemas.microsoft.com/office/drawing/2014/main" xmlns=""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4" y="2228004"/>
            <a:ext cx="7601620" cy="3668468"/>
          </a:xfrm>
          <a:effectLst>
            <a:glow rad="228600">
              <a:schemeClr val="accent5">
                <a:satMod val="175000"/>
                <a:alpha val="40000"/>
              </a:schemeClr>
            </a:glow>
          </a:effectLst>
        </p:spPr>
      </p:pic>
      <p:sp>
        <p:nvSpPr>
          <p:cNvPr id="11" name="Content Placeholder 10">
            <a:extLst>
              <a:ext uri="{FF2B5EF4-FFF2-40B4-BE49-F238E27FC236}">
                <a16:creationId xmlns:a16="http://schemas.microsoft.com/office/drawing/2014/main" xmlns=""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p14="http://schemas.microsoft.com/office/powerpoint/2010/main" val="18996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a16="http://schemas.microsoft.com/office/drawing/2014/main" xmlns=""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676375"/>
            <a:ext cx="5518985" cy="273630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p14="http://schemas.microsoft.com/office/powerpoint/2010/main" val="10121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a16="http://schemas.microsoft.com/office/drawing/2014/main" xmlns=""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060848"/>
            <a:ext cx="5256584" cy="451669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p14="http://schemas.microsoft.com/office/powerpoint/2010/main" val="16998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a16="http://schemas.microsoft.com/office/drawing/2014/main" xmlns=""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xmlns=""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xmlns="" id="{280DC525-CB0A-489D-BDFD-EB0CC14E5860}"/>
              </a:ext>
            </a:extLst>
          </p:cNvPr>
          <p:cNvSpPr>
            <a:spLocks noGrp="1"/>
          </p:cNvSpPr>
          <p:nvPr>
            <p:ph idx="1"/>
          </p:nvPr>
        </p:nvSpPr>
        <p:spPr>
          <a:xfrm>
            <a:off x="8758708" y="2180497"/>
            <a:ext cx="2849076" cy="3975347"/>
          </a:xfrm>
        </p:spPr>
        <p:txBody>
          <a:bodyPr>
            <a:normAutofit/>
          </a:bodyPr>
          <a:lstStyle/>
          <a:p>
            <a:r>
              <a:rPr lang="en-IN" sz="2200" dirty="0">
                <a:solidFill>
                  <a:srgbClr val="FF0000"/>
                </a:solidFill>
                <a:latin typeface="Harlow Solid Italic" panose="04030604020F02020D02" pitchFamily="82" charset="0"/>
              </a:rPr>
              <a:t>Extra Tree Classifier gives maximum accuracy score and cross validation score.</a:t>
            </a:r>
          </a:p>
          <a:p>
            <a:r>
              <a:rPr lang="en-IN" sz="2200" dirty="0">
                <a:solidFill>
                  <a:srgbClr val="FF0000"/>
                </a:solidFill>
                <a:latin typeface="Harlow Solid Italic" panose="04030604020F02020D02" pitchFamily="82" charset="0"/>
              </a:rPr>
              <a:t>Hyper parameter tuning perform on this ETC model to gain more accuracy.</a:t>
            </a:r>
          </a:p>
          <a:p>
            <a:r>
              <a:rPr lang="en-IN" sz="2200" dirty="0">
                <a:solidFill>
                  <a:srgbClr val="FF0000"/>
                </a:solidFill>
                <a:latin typeface="Harlow Solid Italic" panose="04030604020F02020D02" pitchFamily="82" charset="0"/>
              </a:rPr>
              <a:t>ETC –tuned model used has final model.</a:t>
            </a:r>
          </a:p>
        </p:txBody>
      </p:sp>
      <p:pic>
        <p:nvPicPr>
          <p:cNvPr id="9" name="Picture 8">
            <a:extLst>
              <a:ext uri="{FF2B5EF4-FFF2-40B4-BE49-F238E27FC236}">
                <a16:creationId xmlns:a16="http://schemas.microsoft.com/office/drawing/2014/main" xmlns="" id="{81EA52AF-DAFF-4689-9444-CEAE2D2B2F90}"/>
              </a:ext>
            </a:extLst>
          </p:cNvPr>
          <p:cNvPicPr>
            <a:picLocks noChangeAspect="1"/>
          </p:cNvPicPr>
          <p:nvPr/>
        </p:nvPicPr>
        <p:blipFill rotWithShape="1">
          <a:blip r:embed="rId2"/>
          <a:srcRect t="-1" b="-320"/>
          <a:stretch/>
        </p:blipFill>
        <p:spPr>
          <a:xfrm>
            <a:off x="581041" y="2169132"/>
            <a:ext cx="7986550" cy="4343748"/>
          </a:xfrm>
          <a:prstGeom prst="rect">
            <a:avLst/>
          </a:prstGeom>
        </p:spPr>
      </p:pic>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0E7BF4B7-EF6B-465E-8B80-39A8E7DC6B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0220" y="2362760"/>
            <a:ext cx="4887823" cy="3586520"/>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C8913673-20E2-412F-B672-308C6A1CC0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6460" y="2362758"/>
            <a:ext cx="4714291" cy="3586519"/>
          </a:xfrm>
          <a:effectLst>
            <a:glow rad="228600">
              <a:schemeClr val="accent5">
                <a:satMod val="175000"/>
                <a:alpha val="40000"/>
              </a:schemeClr>
            </a:glow>
          </a:effectLst>
        </p:spPr>
      </p:pic>
    </p:spTree>
    <p:extLst>
      <p:ext uri="{BB962C8B-B14F-4D97-AF65-F5344CB8AC3E}">
        <p14:creationId xmlns:p14="http://schemas.microsoft.com/office/powerpoint/2010/main" val="14975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8230" y="2353233"/>
            <a:ext cx="4830158" cy="3489549"/>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9284" y="2353233"/>
            <a:ext cx="5023125" cy="3489549"/>
          </a:xfrm>
          <a:effectLst>
            <a:glow rad="228600">
              <a:schemeClr val="accent5">
                <a:satMod val="175000"/>
                <a:alpha val="40000"/>
              </a:schemeClr>
            </a:glow>
          </a:effectLst>
        </p:spPr>
      </p:pic>
    </p:spTree>
    <p:extLst>
      <p:ext uri="{BB962C8B-B14F-4D97-AF65-F5344CB8AC3E}">
        <p14:creationId xmlns:p14="http://schemas.microsoft.com/office/powerpoint/2010/main" val="4318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a16="http://schemas.microsoft.com/office/drawing/2014/main" xmlns=""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226031"/>
            <a:ext cx="5184576" cy="373887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gives maximum accuracy score of 0.9345 with cross validation score of 0.9410. </a:t>
            </a:r>
          </a:p>
          <a:p>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p14="http://schemas.microsoft.com/office/powerpoint/2010/main" val="41984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a16="http://schemas.microsoft.com/office/drawing/2014/main" xmlns=""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half" idx="1"/>
          </p:nvPr>
        </p:nvSpPr>
        <p:spPr>
          <a:xfrm>
            <a:off x="981844" y="2405889"/>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xmlns=""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4131" y="2420888"/>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xmlns=""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xmlns="" id="{6377B5E0-8378-4534-85B0-043462D3F1CC}"/>
              </a:ext>
            </a:extLst>
          </p:cNvPr>
          <p:cNvSpPr>
            <a:spLocks noGrp="1"/>
          </p:cNvSpPr>
          <p:nvPr>
            <p:ph idx="1"/>
          </p:nvPr>
        </p:nvSpPr>
        <p:spPr>
          <a:xfrm>
            <a:off x="581041" y="2180497"/>
            <a:ext cx="11026743" cy="3678303"/>
          </a:xfrm>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p14="http://schemas.microsoft.com/office/powerpoint/2010/main" val="29296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p14="http://schemas.microsoft.com/office/powerpoint/2010/main" val="73922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a16="http://schemas.microsoft.com/office/drawing/2014/main" xmlns=""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320451"/>
            <a:ext cx="7385050" cy="3447411"/>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a16="http://schemas.microsoft.com/office/drawing/2014/main" xmlns=""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a16="http://schemas.microsoft.com/office/drawing/2014/main" xmlns=""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7838" y="2279023"/>
            <a:ext cx="7488782" cy="3564529"/>
          </a:xfrm>
          <a:ln w="12700">
            <a:noFill/>
          </a:ln>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623</TotalTime>
  <Words>840</Words>
  <Application>Microsoft Office PowerPoint</Application>
  <PresentationFormat>Custom</PresentationFormat>
  <Paragraphs>93</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Bahnschrift</vt:lpstr>
      <vt:lpstr>Bahnschrift SemiLight</vt:lpstr>
      <vt:lpstr>Calibri</vt:lpstr>
      <vt:lpstr>Cambria</vt:lpstr>
      <vt:lpstr>Century</vt:lpstr>
      <vt:lpstr>Gill Sans MT</vt:lpstr>
      <vt:lpstr>Harlow Solid Italic</vt:lpstr>
      <vt:lpstr>Mangal</vt:lpstr>
      <vt:lpstr>Times New Roman</vt:lpstr>
      <vt:lpstr>Wingdings</vt:lpstr>
      <vt:lpstr>Wingdings 2</vt:lpstr>
      <vt:lpstr>Dividend</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ADMIN</cp:lastModifiedBy>
  <cp:revision>21</cp:revision>
  <dcterms:created xsi:type="dcterms:W3CDTF">2021-10-01T13:22:47Z</dcterms:created>
  <dcterms:modified xsi:type="dcterms:W3CDTF">2022-10-25T14:33:10Z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