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34"/>
  </p:notesMasterIdLst>
  <p:sldIdLst>
    <p:sldId id="278" r:id="rId2"/>
    <p:sldId id="279" r:id="rId3"/>
    <p:sldId id="280" r:id="rId4"/>
    <p:sldId id="281" r:id="rId5"/>
    <p:sldId id="294" r:id="rId6"/>
    <p:sldId id="283" r:id="rId7"/>
    <p:sldId id="284" r:id="rId8"/>
    <p:sldId id="389" r:id="rId9"/>
    <p:sldId id="298" r:id="rId10"/>
    <p:sldId id="326" r:id="rId11"/>
    <p:sldId id="358" r:id="rId12"/>
    <p:sldId id="300" r:id="rId13"/>
    <p:sldId id="387" r:id="rId14"/>
    <p:sldId id="390" r:id="rId15"/>
    <p:sldId id="381" r:id="rId16"/>
    <p:sldId id="382" r:id="rId17"/>
    <p:sldId id="318" r:id="rId18"/>
    <p:sldId id="391" r:id="rId19"/>
    <p:sldId id="392" r:id="rId20"/>
    <p:sldId id="383" r:id="rId21"/>
    <p:sldId id="313" r:id="rId22"/>
    <p:sldId id="319" r:id="rId23"/>
    <p:sldId id="321" r:id="rId24"/>
    <p:sldId id="393" r:id="rId25"/>
    <p:sldId id="324" r:id="rId26"/>
    <p:sldId id="394" r:id="rId27"/>
    <p:sldId id="376" r:id="rId28"/>
    <p:sldId id="282" r:id="rId29"/>
    <p:sldId id="384" r:id="rId30"/>
    <p:sldId id="350" r:id="rId31"/>
    <p:sldId id="370" r:id="rId32"/>
    <p:sldId id="293" r:id="rId3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09" autoAdjust="0"/>
  </p:normalViewPr>
  <p:slideViewPr>
    <p:cSldViewPr snapToGrid="0" snapToObjects="1">
      <p:cViewPr varScale="1">
        <p:scale>
          <a:sx n="89" d="100"/>
          <a:sy n="89" d="100"/>
        </p:scale>
        <p:origin x="466"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8" name="Freeform: Shape 17">
            <a:extLst>
              <a:ext uri="{FF2B5EF4-FFF2-40B4-BE49-F238E27FC236}">
                <a16:creationId xmlns:a16="http://schemas.microsoft.com/office/drawing/2014/main" xmlns="" id="{B96657FF-51B0-41F1-8CB4-C873C4D2DC7E}"/>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xmlns="" id="{7B8F61DC-F83F-47C9-AD2A-C3FC76AFB068}"/>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642783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21023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1576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84921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7777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48939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59682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19260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4919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98218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171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57066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48133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xmlns="" id="{19D3FD68-0A45-4546-A8F8-D24FCF5B620B}"/>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EE08FBB7-F0BF-44C2-92E2-F0BA4B5E54FE}"/>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736F2CC3-D48D-46A1-84D0-89F3E4896A9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xmlns="" id="{49E255B7-B99C-4474-8F1E-BFF5CE724E3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5A4C8CE2-2C9D-4821-A4F6-042B3C899E3A}"/>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xmlns="" id="{C3FF7CE2-0314-4140-83F7-3BBD7A79251D}"/>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205510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1078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xmlns="" id="{3A343F19-29C1-46A5-83D9-F30D832DC41A}"/>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2EAC6E1E-805E-424B-9606-B26011220CB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xmlns="" id="{67EFCD60-DDCA-482D-8295-4A64F1B02672}"/>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xmlns="" id="{5FCEE220-7142-4BD1-A163-B05113AB7979}"/>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84664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xmlns="" id="{5D7E7B2A-F428-4015-9899-F0FAEDBD6DF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xmlns="" id="{2C9A0DAC-1C2B-4424-8E21-A7D88999DC7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33463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xmlns="" id="{64E49596-6912-4875-8D3A-DA11E3886249}"/>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xmlns="" id="{A18B42EB-5E90-4661-9818-56566396FE6D}"/>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59457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xmlns="" id="{A14DF737-DC96-4ABD-AA6C-851382EC6E1C}"/>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949099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5" name="Date Placeholder 4"/>
          <p:cNvSpPr>
            <a:spLocks noGrp="1"/>
          </p:cNvSpPr>
          <p:nvPr>
            <p:ph type="dt" sz="half" idx="10"/>
          </p:nvPr>
        </p:nvSpPr>
        <p:spPr/>
        <p:txBody>
          <a:bodyPr/>
          <a:lstStyle/>
          <a:p>
            <a:endParaRPr lang="en-US" dirty="0"/>
          </a:p>
        </p:txBody>
      </p:sp>
      <p:sp>
        <p:nvSpPr>
          <p:cNvPr id="8" name="Freeform: Shape 7">
            <a:extLst>
              <a:ext uri="{FF2B5EF4-FFF2-40B4-BE49-F238E27FC236}">
                <a16:creationId xmlns:a16="http://schemas.microsoft.com/office/drawing/2014/main" xmlns="" id="{F52717A1-8E18-42E0-9C1F-D216C1A5488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91923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00155417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694" r:id="rId20"/>
    <p:sldLayoutId id="2147483669" r:id="rId21"/>
    <p:sldLayoutId id="2147483673" r:id="rId22"/>
    <p:sldLayoutId id="2147483670" r:id="rId23"/>
    <p:sldLayoutId id="2147483671" r:id="rId24"/>
    <p:sldLayoutId id="2147483655" r:id="rId25"/>
    <p:sldLayoutId id="2147483674" r:id="rId26"/>
    <p:sldLayoutId id="2147483654" r:id="rId2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16">
            <a:extLst>
              <a:ext uri="{FF2B5EF4-FFF2-40B4-BE49-F238E27FC236}">
                <a16:creationId xmlns:a16="http://schemas.microsoft.com/office/drawing/2014/main" xmlns="" id="{D2B7A67B-0150-4C62-BFE2-D2C9F95B5CE0}"/>
              </a:ext>
            </a:extLst>
          </p:cNvPr>
          <p:cNvSpPr txBox="1">
            <a:spLocks/>
          </p:cNvSpPr>
          <p:nvPr/>
        </p:nvSpPr>
        <p:spPr>
          <a:xfrm>
            <a:off x="0" y="371967"/>
            <a:ext cx="12191999" cy="182721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6000" b="1" dirty="0">
                <a:solidFill>
                  <a:schemeClr val="tx1"/>
                </a:solidFill>
                <a:latin typeface="Algerian" panose="04020705040A02060702" pitchFamily="82" charset="0"/>
              </a:rPr>
              <a:t>Fake NEWS Project</a:t>
            </a:r>
            <a:endParaRPr lang="en-IN" sz="6000" dirty="0">
              <a:solidFill>
                <a:schemeClr val="tx1"/>
              </a:solidFill>
              <a:latin typeface="Algerian" panose="04020705040A02060702" pitchFamily="82" charset="0"/>
            </a:endParaRPr>
          </a:p>
        </p:txBody>
      </p:sp>
      <p:sp>
        <p:nvSpPr>
          <p:cNvPr id="6" name="Subtitle 2">
            <a:extLst>
              <a:ext uri="{FF2B5EF4-FFF2-40B4-BE49-F238E27FC236}">
                <a16:creationId xmlns:a16="http://schemas.microsoft.com/office/drawing/2014/main" xmlns="" id="{35CC8399-5E92-466E-AEC6-A72C8FC7C545}"/>
              </a:ext>
            </a:extLst>
          </p:cNvPr>
          <p:cNvSpPr txBox="1">
            <a:spLocks/>
          </p:cNvSpPr>
          <p:nvPr/>
        </p:nvSpPr>
        <p:spPr>
          <a:xfrm>
            <a:off x="1" y="5342968"/>
            <a:ext cx="4411744" cy="15251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a:latin typeface="Times New Roman" panose="02020603050405020304" pitchFamily="18" charset="0"/>
                <a:ea typeface="Tahoma" panose="020B0604030504040204" pitchFamily="34" charset="0"/>
                <a:cs typeface="Times New Roman" panose="02020603050405020304" pitchFamily="18" charset="0"/>
              </a:rPr>
              <a:t>Prepared by</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p>
          <a:p>
            <a:r>
              <a:rPr lang="en-US" sz="2800" b="1" dirty="0" err="1" smtClean="0">
                <a:latin typeface="Tahoma" panose="020B0604030504040204" pitchFamily="34" charset="0"/>
                <a:ea typeface="Tahoma" panose="020B0604030504040204" pitchFamily="34" charset="0"/>
                <a:cs typeface="Tahoma" panose="020B0604030504040204" pitchFamily="34" charset="0"/>
              </a:rPr>
              <a:t>Shivam</a:t>
            </a:r>
            <a:r>
              <a:rPr lang="en-US" sz="2800" b="1" dirty="0" smtClean="0">
                <a:latin typeface="Tahoma" panose="020B0604030504040204" pitchFamily="34" charset="0"/>
                <a:ea typeface="Tahoma" panose="020B0604030504040204" pitchFamily="34" charset="0"/>
                <a:cs typeface="Tahoma" panose="020B0604030504040204" pitchFamily="34" charset="0"/>
              </a:rPr>
              <a:t> Chaudhary</a:t>
            </a:r>
            <a:endParaRPr lang="en-US" sz="2800" b="1"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2" descr="Seven types of fake news identified to help detect misinformation - Seven  types of fake news | The Economic Times">
            <a:extLst>
              <a:ext uri="{FF2B5EF4-FFF2-40B4-BE49-F238E27FC236}">
                <a16:creationId xmlns:a16="http://schemas.microsoft.com/office/drawing/2014/main" xmlns="" id="{F4283C51-60C0-4838-A0AC-26C3033CD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368" y="1880901"/>
            <a:ext cx="6096000" cy="347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3" name="Picture 2">
            <a:extLst>
              <a:ext uri="{FF2B5EF4-FFF2-40B4-BE49-F238E27FC236}">
                <a16:creationId xmlns:a16="http://schemas.microsoft.com/office/drawing/2014/main" xmlns="" id="{74FD041E-E48D-D346-34DA-60D0F067CB32}"/>
              </a:ext>
            </a:extLst>
          </p:cNvPr>
          <p:cNvPicPr>
            <a:picLocks noChangeAspect="1"/>
          </p:cNvPicPr>
          <p:nvPr/>
        </p:nvPicPr>
        <p:blipFill>
          <a:blip r:embed="rId3"/>
          <a:stretch>
            <a:fillRect/>
          </a:stretch>
        </p:blipFill>
        <p:spPr>
          <a:xfrm>
            <a:off x="3093414" y="1488024"/>
            <a:ext cx="4758606" cy="2076740"/>
          </a:xfrm>
          <a:prstGeom prst="rect">
            <a:avLst/>
          </a:prstGeom>
        </p:spPr>
      </p:pic>
      <p:pic>
        <p:nvPicPr>
          <p:cNvPr id="7" name="Picture 6">
            <a:extLst>
              <a:ext uri="{FF2B5EF4-FFF2-40B4-BE49-F238E27FC236}">
                <a16:creationId xmlns:a16="http://schemas.microsoft.com/office/drawing/2014/main" xmlns="" id="{344C93BC-C79A-AACA-5BCD-D485F36357D9}"/>
              </a:ext>
            </a:extLst>
          </p:cNvPr>
          <p:cNvPicPr>
            <a:picLocks noChangeAspect="1"/>
          </p:cNvPicPr>
          <p:nvPr/>
        </p:nvPicPr>
        <p:blipFill>
          <a:blip r:embed="rId4"/>
          <a:stretch>
            <a:fillRect/>
          </a:stretch>
        </p:blipFill>
        <p:spPr>
          <a:xfrm>
            <a:off x="3093414" y="3952092"/>
            <a:ext cx="3457508" cy="400106"/>
          </a:xfrm>
          <a:prstGeom prst="rect">
            <a:avLst/>
          </a:prstGeom>
        </p:spPr>
      </p:pic>
      <p:pic>
        <p:nvPicPr>
          <p:cNvPr id="10" name="Picture 9">
            <a:extLst>
              <a:ext uri="{FF2B5EF4-FFF2-40B4-BE49-F238E27FC236}">
                <a16:creationId xmlns:a16="http://schemas.microsoft.com/office/drawing/2014/main" xmlns="" id="{8C7BEFE2-5DB3-C2EB-965A-67B670258298}"/>
              </a:ext>
            </a:extLst>
          </p:cNvPr>
          <p:cNvPicPr>
            <a:picLocks noChangeAspect="1"/>
          </p:cNvPicPr>
          <p:nvPr/>
        </p:nvPicPr>
        <p:blipFill>
          <a:blip r:embed="rId5"/>
          <a:stretch>
            <a:fillRect/>
          </a:stretch>
        </p:blipFill>
        <p:spPr>
          <a:xfrm>
            <a:off x="3093414" y="4739526"/>
            <a:ext cx="1388696" cy="333422"/>
          </a:xfrm>
          <a:prstGeom prst="rect">
            <a:avLst/>
          </a:prstGeom>
        </p:spPr>
      </p:pic>
      <p:pic>
        <p:nvPicPr>
          <p:cNvPr id="14" name="Picture 13">
            <a:extLst>
              <a:ext uri="{FF2B5EF4-FFF2-40B4-BE49-F238E27FC236}">
                <a16:creationId xmlns:a16="http://schemas.microsoft.com/office/drawing/2014/main" xmlns="" id="{CF9E0BF6-A0FB-F3C2-CAF4-5F0B8540F4AE}"/>
              </a:ext>
            </a:extLst>
          </p:cNvPr>
          <p:cNvPicPr>
            <a:picLocks noChangeAspect="1"/>
          </p:cNvPicPr>
          <p:nvPr/>
        </p:nvPicPr>
        <p:blipFill>
          <a:blip r:embed="rId6"/>
          <a:stretch>
            <a:fillRect/>
          </a:stretch>
        </p:blipFill>
        <p:spPr>
          <a:xfrm>
            <a:off x="4984595" y="4584054"/>
            <a:ext cx="2867425" cy="1571844"/>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63AC94CE-2252-463F-C133-CE7C99E67C69}"/>
              </a:ext>
            </a:extLst>
          </p:cNvPr>
          <p:cNvPicPr>
            <a:picLocks noChangeAspect="1"/>
          </p:cNvPicPr>
          <p:nvPr/>
        </p:nvPicPr>
        <p:blipFill>
          <a:blip r:embed="rId2"/>
          <a:stretch>
            <a:fillRect/>
          </a:stretch>
        </p:blipFill>
        <p:spPr>
          <a:xfrm>
            <a:off x="4549588" y="389544"/>
            <a:ext cx="2442883" cy="955162"/>
          </a:xfrm>
          <a:prstGeom prst="rect">
            <a:avLst/>
          </a:prstGeom>
        </p:spPr>
      </p:pic>
      <p:pic>
        <p:nvPicPr>
          <p:cNvPr id="4" name="Picture 3">
            <a:extLst>
              <a:ext uri="{FF2B5EF4-FFF2-40B4-BE49-F238E27FC236}">
                <a16:creationId xmlns:a16="http://schemas.microsoft.com/office/drawing/2014/main" xmlns="" id="{95EA6C8E-F052-DDBB-A951-0AAED2FD0014}"/>
              </a:ext>
            </a:extLst>
          </p:cNvPr>
          <p:cNvPicPr>
            <a:picLocks noChangeAspect="1"/>
          </p:cNvPicPr>
          <p:nvPr/>
        </p:nvPicPr>
        <p:blipFill>
          <a:blip r:embed="rId3"/>
          <a:stretch>
            <a:fillRect/>
          </a:stretch>
        </p:blipFill>
        <p:spPr>
          <a:xfrm>
            <a:off x="2989341" y="1614915"/>
            <a:ext cx="5563376" cy="257211"/>
          </a:xfrm>
          <a:prstGeom prst="rect">
            <a:avLst/>
          </a:prstGeom>
        </p:spPr>
      </p:pic>
      <p:pic>
        <p:nvPicPr>
          <p:cNvPr id="9" name="Picture 8">
            <a:extLst>
              <a:ext uri="{FF2B5EF4-FFF2-40B4-BE49-F238E27FC236}">
                <a16:creationId xmlns:a16="http://schemas.microsoft.com/office/drawing/2014/main" xmlns="" id="{35CA3914-E5CC-4A6D-3049-9D5BE9774FD9}"/>
              </a:ext>
            </a:extLst>
          </p:cNvPr>
          <p:cNvPicPr>
            <a:picLocks noChangeAspect="1"/>
          </p:cNvPicPr>
          <p:nvPr/>
        </p:nvPicPr>
        <p:blipFill>
          <a:blip r:embed="rId4"/>
          <a:stretch>
            <a:fillRect/>
          </a:stretch>
        </p:blipFill>
        <p:spPr>
          <a:xfrm>
            <a:off x="638347" y="2259105"/>
            <a:ext cx="5001323" cy="828791"/>
          </a:xfrm>
          <a:prstGeom prst="rect">
            <a:avLst/>
          </a:prstGeom>
        </p:spPr>
      </p:pic>
      <p:pic>
        <p:nvPicPr>
          <p:cNvPr id="10" name="Picture 2">
            <a:extLst>
              <a:ext uri="{FF2B5EF4-FFF2-40B4-BE49-F238E27FC236}">
                <a16:creationId xmlns:a16="http://schemas.microsoft.com/office/drawing/2014/main" xmlns="" id="{C89D5D83-1678-62FE-8CCE-9CFCD1D1CF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348" y="3304318"/>
            <a:ext cx="4632900" cy="30292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xmlns="" id="{B3DA2792-FC3C-E79F-C46A-A246DB1A152D}"/>
              </a:ext>
            </a:extLst>
          </p:cNvPr>
          <p:cNvPicPr>
            <a:picLocks noChangeAspect="1"/>
          </p:cNvPicPr>
          <p:nvPr/>
        </p:nvPicPr>
        <p:blipFill>
          <a:blip r:embed="rId6"/>
          <a:stretch>
            <a:fillRect/>
          </a:stretch>
        </p:blipFill>
        <p:spPr>
          <a:xfrm>
            <a:off x="6552332" y="2249578"/>
            <a:ext cx="5077534" cy="847843"/>
          </a:xfrm>
          <a:prstGeom prst="rect">
            <a:avLst/>
          </a:prstGeom>
        </p:spPr>
      </p:pic>
      <p:pic>
        <p:nvPicPr>
          <p:cNvPr id="2052" name="Picture 4">
            <a:extLst>
              <a:ext uri="{FF2B5EF4-FFF2-40B4-BE49-F238E27FC236}">
                <a16:creationId xmlns:a16="http://schemas.microsoft.com/office/drawing/2014/main" xmlns="" id="{C48E1DB2-80E5-CEA3-0F30-6DB13D511A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0981" y="3304319"/>
            <a:ext cx="5078885" cy="3029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5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3" name="Picture 2">
            <a:extLst>
              <a:ext uri="{FF2B5EF4-FFF2-40B4-BE49-F238E27FC236}">
                <a16:creationId xmlns:a16="http://schemas.microsoft.com/office/drawing/2014/main" xmlns="" id="{F990D2AA-8329-309A-E00F-C35BFB5924FF}"/>
              </a:ext>
            </a:extLst>
          </p:cNvPr>
          <p:cNvPicPr>
            <a:picLocks noChangeAspect="1"/>
          </p:cNvPicPr>
          <p:nvPr/>
        </p:nvPicPr>
        <p:blipFill>
          <a:blip r:embed="rId3"/>
          <a:stretch>
            <a:fillRect/>
          </a:stretch>
        </p:blipFill>
        <p:spPr>
          <a:xfrm>
            <a:off x="1460333" y="1117322"/>
            <a:ext cx="3467584" cy="828791"/>
          </a:xfrm>
          <a:prstGeom prst="rect">
            <a:avLst/>
          </a:prstGeom>
        </p:spPr>
      </p:pic>
      <p:pic>
        <p:nvPicPr>
          <p:cNvPr id="6" name="Picture 5">
            <a:extLst>
              <a:ext uri="{FF2B5EF4-FFF2-40B4-BE49-F238E27FC236}">
                <a16:creationId xmlns:a16="http://schemas.microsoft.com/office/drawing/2014/main" xmlns="" id="{2F0B5BB4-3DE2-259D-5204-F28A91A268B1}"/>
              </a:ext>
            </a:extLst>
          </p:cNvPr>
          <p:cNvPicPr>
            <a:picLocks noChangeAspect="1"/>
          </p:cNvPicPr>
          <p:nvPr/>
        </p:nvPicPr>
        <p:blipFill>
          <a:blip r:embed="rId4"/>
          <a:stretch>
            <a:fillRect/>
          </a:stretch>
        </p:blipFill>
        <p:spPr>
          <a:xfrm>
            <a:off x="1460333" y="2361557"/>
            <a:ext cx="7668695" cy="724001"/>
          </a:xfrm>
          <a:prstGeom prst="rect">
            <a:avLst/>
          </a:prstGeom>
        </p:spPr>
      </p:pic>
      <p:pic>
        <p:nvPicPr>
          <p:cNvPr id="3074" name="Picture 2">
            <a:extLst>
              <a:ext uri="{FF2B5EF4-FFF2-40B4-BE49-F238E27FC236}">
                <a16:creationId xmlns:a16="http://schemas.microsoft.com/office/drawing/2014/main" xmlns="" id="{8FA51EAC-B51B-C34A-99E8-E60214C191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333" y="3429000"/>
            <a:ext cx="38862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86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DAF3BB-BD1E-9FAF-F854-2DEA90C1F7FD}"/>
              </a:ext>
            </a:extLst>
          </p:cNvPr>
          <p:cNvPicPr>
            <a:picLocks noChangeAspect="1"/>
          </p:cNvPicPr>
          <p:nvPr/>
        </p:nvPicPr>
        <p:blipFill>
          <a:blip r:embed="rId2"/>
          <a:stretch>
            <a:fillRect/>
          </a:stretch>
        </p:blipFill>
        <p:spPr>
          <a:xfrm>
            <a:off x="2233073" y="960120"/>
            <a:ext cx="3315163" cy="762106"/>
          </a:xfrm>
          <a:prstGeom prst="rect">
            <a:avLst/>
          </a:prstGeom>
        </p:spPr>
      </p:pic>
      <p:pic>
        <p:nvPicPr>
          <p:cNvPr id="6" name="Picture 5">
            <a:extLst>
              <a:ext uri="{FF2B5EF4-FFF2-40B4-BE49-F238E27FC236}">
                <a16:creationId xmlns:a16="http://schemas.microsoft.com/office/drawing/2014/main" xmlns="" id="{AEA0636A-F41E-7D92-28CD-EC1F0D180A4B}"/>
              </a:ext>
            </a:extLst>
          </p:cNvPr>
          <p:cNvPicPr>
            <a:picLocks noChangeAspect="1"/>
          </p:cNvPicPr>
          <p:nvPr/>
        </p:nvPicPr>
        <p:blipFill>
          <a:blip r:embed="rId3"/>
          <a:stretch>
            <a:fillRect/>
          </a:stretch>
        </p:blipFill>
        <p:spPr>
          <a:xfrm>
            <a:off x="2233073" y="2171557"/>
            <a:ext cx="7725853" cy="685896"/>
          </a:xfrm>
          <a:prstGeom prst="rect">
            <a:avLst/>
          </a:prstGeom>
        </p:spPr>
      </p:pic>
      <p:pic>
        <p:nvPicPr>
          <p:cNvPr id="4098" name="Picture 2">
            <a:extLst>
              <a:ext uri="{FF2B5EF4-FFF2-40B4-BE49-F238E27FC236}">
                <a16:creationId xmlns:a16="http://schemas.microsoft.com/office/drawing/2014/main" xmlns="" id="{8833B6B2-A6BB-C5E2-9EFC-0F4551DD09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306784"/>
            <a:ext cx="38862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4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981F090-9592-3EB5-E2C0-4AE8084F51F5}"/>
              </a:ext>
            </a:extLst>
          </p:cNvPr>
          <p:cNvPicPr>
            <a:picLocks noChangeAspect="1"/>
          </p:cNvPicPr>
          <p:nvPr/>
        </p:nvPicPr>
        <p:blipFill>
          <a:blip r:embed="rId2"/>
          <a:stretch>
            <a:fillRect/>
          </a:stretch>
        </p:blipFill>
        <p:spPr>
          <a:xfrm>
            <a:off x="3329280" y="1027355"/>
            <a:ext cx="3839111" cy="1152686"/>
          </a:xfrm>
          <a:prstGeom prst="rect">
            <a:avLst/>
          </a:prstGeom>
        </p:spPr>
      </p:pic>
      <p:pic>
        <p:nvPicPr>
          <p:cNvPr id="5" name="Picture 4">
            <a:extLst>
              <a:ext uri="{FF2B5EF4-FFF2-40B4-BE49-F238E27FC236}">
                <a16:creationId xmlns:a16="http://schemas.microsoft.com/office/drawing/2014/main" xmlns="" id="{13275420-0C81-7830-3D52-FAA29A9025FC}"/>
              </a:ext>
            </a:extLst>
          </p:cNvPr>
          <p:cNvPicPr>
            <a:picLocks noChangeAspect="1"/>
          </p:cNvPicPr>
          <p:nvPr/>
        </p:nvPicPr>
        <p:blipFill>
          <a:blip r:embed="rId3"/>
          <a:stretch>
            <a:fillRect/>
          </a:stretch>
        </p:blipFill>
        <p:spPr>
          <a:xfrm>
            <a:off x="3329280" y="2809788"/>
            <a:ext cx="3667637" cy="1238423"/>
          </a:xfrm>
          <a:prstGeom prst="rect">
            <a:avLst/>
          </a:prstGeom>
        </p:spPr>
      </p:pic>
      <p:pic>
        <p:nvPicPr>
          <p:cNvPr id="7" name="Picture 6">
            <a:extLst>
              <a:ext uri="{FF2B5EF4-FFF2-40B4-BE49-F238E27FC236}">
                <a16:creationId xmlns:a16="http://schemas.microsoft.com/office/drawing/2014/main" xmlns="" id="{3A4846DE-50AA-9738-D7EB-220154642BA8}"/>
              </a:ext>
            </a:extLst>
          </p:cNvPr>
          <p:cNvPicPr>
            <a:picLocks noChangeAspect="1"/>
          </p:cNvPicPr>
          <p:nvPr/>
        </p:nvPicPr>
        <p:blipFill>
          <a:blip r:embed="rId4"/>
          <a:stretch>
            <a:fillRect/>
          </a:stretch>
        </p:blipFill>
        <p:spPr>
          <a:xfrm>
            <a:off x="3829412" y="4677958"/>
            <a:ext cx="1419423" cy="619211"/>
          </a:xfrm>
          <a:prstGeom prst="rect">
            <a:avLst/>
          </a:prstGeom>
        </p:spPr>
      </p:pic>
      <p:pic>
        <p:nvPicPr>
          <p:cNvPr id="10" name="Picture 9">
            <a:extLst>
              <a:ext uri="{FF2B5EF4-FFF2-40B4-BE49-F238E27FC236}">
                <a16:creationId xmlns:a16="http://schemas.microsoft.com/office/drawing/2014/main" xmlns="" id="{D8F2EB51-2962-84A2-ECF5-08868F708706}"/>
              </a:ext>
            </a:extLst>
          </p:cNvPr>
          <p:cNvPicPr>
            <a:picLocks noChangeAspect="1"/>
          </p:cNvPicPr>
          <p:nvPr/>
        </p:nvPicPr>
        <p:blipFill>
          <a:blip r:embed="rId5"/>
          <a:stretch>
            <a:fillRect/>
          </a:stretch>
        </p:blipFill>
        <p:spPr>
          <a:xfrm>
            <a:off x="4894803" y="5297169"/>
            <a:ext cx="1066949" cy="428685"/>
          </a:xfrm>
          <a:prstGeom prst="rect">
            <a:avLst/>
          </a:prstGeom>
        </p:spPr>
      </p:pic>
    </p:spTree>
    <p:extLst>
      <p:ext uri="{BB962C8B-B14F-4D97-AF65-F5344CB8AC3E}">
        <p14:creationId xmlns:p14="http://schemas.microsoft.com/office/powerpoint/2010/main" val="48690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CB91BB3-CD81-AF41-4CDC-F7206382CD04}"/>
              </a:ext>
            </a:extLst>
          </p:cNvPr>
          <p:cNvSpPr txBox="1"/>
          <p:nvPr/>
        </p:nvSpPr>
        <p:spPr>
          <a:xfrm>
            <a:off x="754659" y="1213951"/>
            <a:ext cx="9685243" cy="2944076"/>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11th Gen Intel(R) Core (TM) i3-1125G4 @ 2.00GHz   2.00 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659DA61-51F5-3822-E735-4B2D4BF5CC66}"/>
              </a:ext>
            </a:extLst>
          </p:cNvPr>
          <p:cNvSpPr txBox="1"/>
          <p:nvPr/>
        </p:nvSpPr>
        <p:spPr>
          <a:xfrm>
            <a:off x="3560110" y="457683"/>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FD056768-367B-C87C-4AE4-EBE2A0ECD5A5}"/>
              </a:ext>
            </a:extLst>
          </p:cNvPr>
          <p:cNvPicPr>
            <a:picLocks noChangeAspect="1"/>
          </p:cNvPicPr>
          <p:nvPr/>
        </p:nvPicPr>
        <p:blipFill>
          <a:blip r:embed="rId2"/>
          <a:stretch>
            <a:fillRect/>
          </a:stretch>
        </p:blipFill>
        <p:spPr>
          <a:xfrm>
            <a:off x="2913655" y="833235"/>
            <a:ext cx="5826934" cy="4969842"/>
          </a:xfrm>
          <a:prstGeom prst="rect">
            <a:avLst/>
          </a:prstGeom>
        </p:spPr>
      </p:pic>
      <p:pic>
        <p:nvPicPr>
          <p:cNvPr id="6" name="Picture 5">
            <a:extLst>
              <a:ext uri="{FF2B5EF4-FFF2-40B4-BE49-F238E27FC236}">
                <a16:creationId xmlns:a16="http://schemas.microsoft.com/office/drawing/2014/main" xmlns="" id="{608277FB-E6FE-5D3F-6EAA-915EE5A18F69}"/>
              </a:ext>
            </a:extLst>
          </p:cNvPr>
          <p:cNvPicPr>
            <a:picLocks noChangeAspect="1"/>
          </p:cNvPicPr>
          <p:nvPr/>
        </p:nvPicPr>
        <p:blipFill>
          <a:blip r:embed="rId3"/>
          <a:stretch>
            <a:fillRect/>
          </a:stretch>
        </p:blipFill>
        <p:spPr>
          <a:xfrm>
            <a:off x="2913655" y="5803077"/>
            <a:ext cx="5826934" cy="628738"/>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AE96911-D599-DDBA-EC93-67F70EFB825C}"/>
              </a:ext>
            </a:extLst>
          </p:cNvPr>
          <p:cNvSpPr txBox="1"/>
          <p:nvPr/>
        </p:nvSpPr>
        <p:spPr>
          <a:xfrm>
            <a:off x="2653833" y="1232425"/>
            <a:ext cx="6098240" cy="3833229"/>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p>
          <a:p>
            <a:pPr lvl="0" algn="ctr">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Gradient Boosting Classifier</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p>
          <a:p>
            <a:pPr marL="342900" lvl="0" indent="-342900">
              <a:lnSpc>
                <a:spcPct val="107000"/>
              </a:lnSpc>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LGBM </a:t>
            </a:r>
            <a:r>
              <a:rPr lang="en-IN" dirty="0">
                <a:effectLst/>
                <a:latin typeface="Calibri" panose="020F0502020204030204" pitchFamily="34" charset="0"/>
                <a:ea typeface="Calibri" panose="020F0502020204030204" pitchFamily="34" charset="0"/>
                <a:cs typeface="Calibri" panose="020F0502020204030204" pitchFamily="34" charset="0"/>
              </a:rPr>
              <a:t>Classifier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0638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0C62BC9-1948-BE83-D2EF-9CBC9EA7642D}"/>
              </a:ext>
            </a:extLst>
          </p:cNvPr>
          <p:cNvPicPr>
            <a:picLocks noChangeAspect="1"/>
          </p:cNvPicPr>
          <p:nvPr/>
        </p:nvPicPr>
        <p:blipFill>
          <a:blip r:embed="rId2"/>
          <a:stretch>
            <a:fillRect/>
          </a:stretch>
        </p:blipFill>
        <p:spPr>
          <a:xfrm>
            <a:off x="3069446" y="1151368"/>
            <a:ext cx="6343495" cy="4079537"/>
          </a:xfrm>
          <a:prstGeom prst="rect">
            <a:avLst/>
          </a:prstGeom>
        </p:spPr>
      </p:pic>
    </p:spTree>
    <p:extLst>
      <p:ext uri="{BB962C8B-B14F-4D97-AF65-F5344CB8AC3E}">
        <p14:creationId xmlns:p14="http://schemas.microsoft.com/office/powerpoint/2010/main" val="2123392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4027038-9086-F525-085E-CB349B2830AE}"/>
              </a:ext>
            </a:extLst>
          </p:cNvPr>
          <p:cNvPicPr>
            <a:picLocks noChangeAspect="1"/>
          </p:cNvPicPr>
          <p:nvPr/>
        </p:nvPicPr>
        <p:blipFill>
          <a:blip r:embed="rId2"/>
          <a:stretch>
            <a:fillRect/>
          </a:stretch>
        </p:blipFill>
        <p:spPr>
          <a:xfrm>
            <a:off x="3114259" y="1317813"/>
            <a:ext cx="6446600" cy="3911664"/>
          </a:xfrm>
          <a:prstGeom prst="rect">
            <a:avLst/>
          </a:prstGeom>
        </p:spPr>
      </p:pic>
    </p:spTree>
    <p:extLst>
      <p:ext uri="{BB962C8B-B14F-4D97-AF65-F5344CB8AC3E}">
        <p14:creationId xmlns:p14="http://schemas.microsoft.com/office/powerpoint/2010/main" val="83903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title" idx="4294967295"/>
          </p:nvPr>
        </p:nvSpPr>
        <p:spPr>
          <a:xfrm>
            <a:off x="3007150" y="468263"/>
            <a:ext cx="5694363" cy="768350"/>
          </a:xfrm>
        </p:spPr>
        <p:txBody>
          <a:bodyPr/>
          <a:lstStyle/>
          <a:p>
            <a:pPr algn="ctr"/>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idx="4294967295"/>
          </p:nvPr>
        </p:nvSpPr>
        <p:spPr>
          <a:xfrm>
            <a:off x="2846387" y="1447080"/>
            <a:ext cx="5692775" cy="5168900"/>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B085A36-4B5A-3ADC-E422-D79DA85A4B78}"/>
              </a:ext>
            </a:extLst>
          </p:cNvPr>
          <p:cNvPicPr>
            <a:picLocks noChangeAspect="1"/>
          </p:cNvPicPr>
          <p:nvPr/>
        </p:nvPicPr>
        <p:blipFill>
          <a:blip r:embed="rId2"/>
          <a:stretch>
            <a:fillRect/>
          </a:stretch>
        </p:blipFill>
        <p:spPr>
          <a:xfrm>
            <a:off x="3039035" y="594360"/>
            <a:ext cx="5204012" cy="1781424"/>
          </a:xfrm>
          <a:prstGeom prst="rect">
            <a:avLst/>
          </a:prstGeom>
        </p:spPr>
      </p:pic>
      <p:pic>
        <p:nvPicPr>
          <p:cNvPr id="7" name="Picture 6">
            <a:extLst>
              <a:ext uri="{FF2B5EF4-FFF2-40B4-BE49-F238E27FC236}">
                <a16:creationId xmlns:a16="http://schemas.microsoft.com/office/drawing/2014/main" xmlns="" id="{BA61085D-2E59-7093-A986-1A9B6BFDAA7F}"/>
              </a:ext>
            </a:extLst>
          </p:cNvPr>
          <p:cNvPicPr>
            <a:picLocks noChangeAspect="1"/>
          </p:cNvPicPr>
          <p:nvPr/>
        </p:nvPicPr>
        <p:blipFill>
          <a:blip r:embed="rId3"/>
          <a:stretch>
            <a:fillRect/>
          </a:stretch>
        </p:blipFill>
        <p:spPr>
          <a:xfrm>
            <a:off x="3039035" y="2381661"/>
            <a:ext cx="5010849" cy="4201111"/>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248E188-2AAA-7FAF-EA18-2E5FD86E3C06}"/>
              </a:ext>
            </a:extLst>
          </p:cNvPr>
          <p:cNvPicPr>
            <a:picLocks noChangeAspect="1"/>
          </p:cNvPicPr>
          <p:nvPr/>
        </p:nvPicPr>
        <p:blipFill>
          <a:blip r:embed="rId2"/>
          <a:stretch>
            <a:fillRect/>
          </a:stretch>
        </p:blipFill>
        <p:spPr>
          <a:xfrm>
            <a:off x="3666786" y="731520"/>
            <a:ext cx="4858428" cy="1190791"/>
          </a:xfrm>
          <a:prstGeom prst="rect">
            <a:avLst/>
          </a:prstGeom>
        </p:spPr>
      </p:pic>
      <p:pic>
        <p:nvPicPr>
          <p:cNvPr id="7" name="Picture 6">
            <a:extLst>
              <a:ext uri="{FF2B5EF4-FFF2-40B4-BE49-F238E27FC236}">
                <a16:creationId xmlns:a16="http://schemas.microsoft.com/office/drawing/2014/main" xmlns="" id="{EF662927-D719-260E-CA31-CB60B66FBF17}"/>
              </a:ext>
            </a:extLst>
          </p:cNvPr>
          <p:cNvPicPr>
            <a:picLocks noChangeAspect="1"/>
          </p:cNvPicPr>
          <p:nvPr/>
        </p:nvPicPr>
        <p:blipFill>
          <a:blip r:embed="rId3"/>
          <a:stretch>
            <a:fillRect/>
          </a:stretch>
        </p:blipFill>
        <p:spPr>
          <a:xfrm>
            <a:off x="1000544" y="2360043"/>
            <a:ext cx="4354915" cy="3032228"/>
          </a:xfrm>
          <a:prstGeom prst="rect">
            <a:avLst/>
          </a:prstGeom>
        </p:spPr>
      </p:pic>
      <p:pic>
        <p:nvPicPr>
          <p:cNvPr id="10" name="Picture 9">
            <a:extLst>
              <a:ext uri="{FF2B5EF4-FFF2-40B4-BE49-F238E27FC236}">
                <a16:creationId xmlns:a16="http://schemas.microsoft.com/office/drawing/2014/main" xmlns="" id="{262936C2-AAAA-56F3-CC09-99AAE3C8472B}"/>
              </a:ext>
            </a:extLst>
          </p:cNvPr>
          <p:cNvPicPr>
            <a:picLocks noChangeAspect="1"/>
          </p:cNvPicPr>
          <p:nvPr/>
        </p:nvPicPr>
        <p:blipFill>
          <a:blip r:embed="rId4"/>
          <a:stretch>
            <a:fillRect/>
          </a:stretch>
        </p:blipFill>
        <p:spPr>
          <a:xfrm>
            <a:off x="6020586" y="2360043"/>
            <a:ext cx="4858428" cy="2971800"/>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8BC60FC-619B-61EB-3805-54F26FC6C30C}"/>
              </a:ext>
            </a:extLst>
          </p:cNvPr>
          <p:cNvPicPr>
            <a:picLocks noChangeAspect="1"/>
          </p:cNvPicPr>
          <p:nvPr/>
        </p:nvPicPr>
        <p:blipFill>
          <a:blip r:embed="rId2"/>
          <a:stretch>
            <a:fillRect/>
          </a:stretch>
        </p:blipFill>
        <p:spPr>
          <a:xfrm>
            <a:off x="385974" y="1915814"/>
            <a:ext cx="5163271" cy="2848373"/>
          </a:xfrm>
          <a:prstGeom prst="rect">
            <a:avLst/>
          </a:prstGeom>
        </p:spPr>
      </p:pic>
      <p:pic>
        <p:nvPicPr>
          <p:cNvPr id="7" name="Picture 6">
            <a:extLst>
              <a:ext uri="{FF2B5EF4-FFF2-40B4-BE49-F238E27FC236}">
                <a16:creationId xmlns:a16="http://schemas.microsoft.com/office/drawing/2014/main" xmlns="" id="{4E5FAC07-2AAD-E9F8-2A63-79518BF36A63}"/>
              </a:ext>
            </a:extLst>
          </p:cNvPr>
          <p:cNvPicPr>
            <a:picLocks noChangeAspect="1"/>
          </p:cNvPicPr>
          <p:nvPr/>
        </p:nvPicPr>
        <p:blipFill>
          <a:blip r:embed="rId3"/>
          <a:stretch>
            <a:fillRect/>
          </a:stretch>
        </p:blipFill>
        <p:spPr>
          <a:xfrm>
            <a:off x="5803941" y="1915814"/>
            <a:ext cx="5163271" cy="2896004"/>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4E1F065-0530-9A92-4C71-97ECCA508207}"/>
              </a:ext>
            </a:extLst>
          </p:cNvPr>
          <p:cNvPicPr>
            <a:picLocks noChangeAspect="1"/>
          </p:cNvPicPr>
          <p:nvPr/>
        </p:nvPicPr>
        <p:blipFill>
          <a:blip r:embed="rId2"/>
          <a:stretch>
            <a:fillRect/>
          </a:stretch>
        </p:blipFill>
        <p:spPr>
          <a:xfrm>
            <a:off x="981437" y="1980998"/>
            <a:ext cx="4372585" cy="2896004"/>
          </a:xfrm>
          <a:prstGeom prst="rect">
            <a:avLst/>
          </a:prstGeom>
        </p:spPr>
      </p:pic>
      <p:pic>
        <p:nvPicPr>
          <p:cNvPr id="7" name="Picture 6">
            <a:extLst>
              <a:ext uri="{FF2B5EF4-FFF2-40B4-BE49-F238E27FC236}">
                <a16:creationId xmlns:a16="http://schemas.microsoft.com/office/drawing/2014/main" xmlns="" id="{59512531-5AD7-F5CA-2F0B-CCC82D20A53F}"/>
              </a:ext>
            </a:extLst>
          </p:cNvPr>
          <p:cNvPicPr>
            <a:picLocks noChangeAspect="1"/>
          </p:cNvPicPr>
          <p:nvPr/>
        </p:nvPicPr>
        <p:blipFill>
          <a:blip r:embed="rId3"/>
          <a:stretch>
            <a:fillRect/>
          </a:stretch>
        </p:blipFill>
        <p:spPr>
          <a:xfrm>
            <a:off x="5838739" y="1980998"/>
            <a:ext cx="4477375" cy="2819794"/>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66603C9-E821-6C10-0F55-1C2F2903B892}"/>
              </a:ext>
            </a:extLst>
          </p:cNvPr>
          <p:cNvPicPr>
            <a:picLocks noChangeAspect="1"/>
          </p:cNvPicPr>
          <p:nvPr/>
        </p:nvPicPr>
        <p:blipFill>
          <a:blip r:embed="rId2"/>
          <a:stretch>
            <a:fillRect/>
          </a:stretch>
        </p:blipFill>
        <p:spPr>
          <a:xfrm>
            <a:off x="970375" y="594360"/>
            <a:ext cx="4791744" cy="5887272"/>
          </a:xfrm>
          <a:prstGeom prst="rect">
            <a:avLst/>
          </a:prstGeom>
        </p:spPr>
      </p:pic>
      <p:pic>
        <p:nvPicPr>
          <p:cNvPr id="6" name="Picture 5">
            <a:extLst>
              <a:ext uri="{FF2B5EF4-FFF2-40B4-BE49-F238E27FC236}">
                <a16:creationId xmlns:a16="http://schemas.microsoft.com/office/drawing/2014/main" xmlns="" id="{28C325C4-3DC1-7B12-3950-93CF0A35023B}"/>
              </a:ext>
            </a:extLst>
          </p:cNvPr>
          <p:cNvPicPr>
            <a:picLocks noChangeAspect="1"/>
          </p:cNvPicPr>
          <p:nvPr/>
        </p:nvPicPr>
        <p:blipFill>
          <a:blip r:embed="rId3"/>
          <a:stretch>
            <a:fillRect/>
          </a:stretch>
        </p:blipFill>
        <p:spPr>
          <a:xfrm>
            <a:off x="6429883" y="1966708"/>
            <a:ext cx="4610743" cy="2924583"/>
          </a:xfrm>
          <a:prstGeom prst="rect">
            <a:avLst/>
          </a:prstGeom>
        </p:spPr>
      </p:pic>
    </p:spTree>
    <p:extLst>
      <p:ext uri="{BB962C8B-B14F-4D97-AF65-F5344CB8AC3E}">
        <p14:creationId xmlns:p14="http://schemas.microsoft.com/office/powerpoint/2010/main" val="1368350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674D039-1D68-9C5B-BB7F-466A5F89184C}"/>
              </a:ext>
            </a:extLst>
          </p:cNvPr>
          <p:cNvPicPr>
            <a:picLocks noChangeAspect="1"/>
          </p:cNvPicPr>
          <p:nvPr/>
        </p:nvPicPr>
        <p:blipFill>
          <a:blip r:embed="rId2"/>
          <a:stretch>
            <a:fillRect/>
          </a:stretch>
        </p:blipFill>
        <p:spPr>
          <a:xfrm>
            <a:off x="377347" y="590118"/>
            <a:ext cx="3905795" cy="1933845"/>
          </a:xfrm>
          <a:prstGeom prst="rect">
            <a:avLst/>
          </a:prstGeom>
        </p:spPr>
      </p:pic>
      <p:pic>
        <p:nvPicPr>
          <p:cNvPr id="7" name="Picture 6">
            <a:extLst>
              <a:ext uri="{FF2B5EF4-FFF2-40B4-BE49-F238E27FC236}">
                <a16:creationId xmlns:a16="http://schemas.microsoft.com/office/drawing/2014/main" xmlns="" id="{85513EC3-A217-45A8-86F1-ACFA00EB4BBF}"/>
              </a:ext>
            </a:extLst>
          </p:cNvPr>
          <p:cNvPicPr>
            <a:picLocks noChangeAspect="1"/>
          </p:cNvPicPr>
          <p:nvPr/>
        </p:nvPicPr>
        <p:blipFill>
          <a:blip r:embed="rId3"/>
          <a:stretch>
            <a:fillRect/>
          </a:stretch>
        </p:blipFill>
        <p:spPr>
          <a:xfrm>
            <a:off x="4655010" y="590118"/>
            <a:ext cx="4277322" cy="5001323"/>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C27F31C-1027-82C2-F616-F79C026BB3BA}"/>
              </a:ext>
            </a:extLst>
          </p:cNvPr>
          <p:cNvPicPr>
            <a:picLocks noChangeAspect="1"/>
          </p:cNvPicPr>
          <p:nvPr/>
        </p:nvPicPr>
        <p:blipFill>
          <a:blip r:embed="rId2"/>
          <a:stretch>
            <a:fillRect/>
          </a:stretch>
        </p:blipFill>
        <p:spPr>
          <a:xfrm>
            <a:off x="3386342" y="890233"/>
            <a:ext cx="5096586" cy="5077534"/>
          </a:xfrm>
          <a:prstGeom prst="rect">
            <a:avLst/>
          </a:prstGeom>
        </p:spPr>
      </p:pic>
    </p:spTree>
    <p:extLst>
      <p:ext uri="{BB962C8B-B14F-4D97-AF65-F5344CB8AC3E}">
        <p14:creationId xmlns:p14="http://schemas.microsoft.com/office/powerpoint/2010/main" val="3092475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AC596D6-6917-5574-D0F9-2A1506E79081}"/>
              </a:ext>
            </a:extLst>
          </p:cNvPr>
          <p:cNvPicPr>
            <a:picLocks noChangeAspect="1"/>
          </p:cNvPicPr>
          <p:nvPr/>
        </p:nvPicPr>
        <p:blipFill>
          <a:blip r:embed="rId2"/>
          <a:stretch>
            <a:fillRect/>
          </a:stretch>
        </p:blipFill>
        <p:spPr>
          <a:xfrm>
            <a:off x="1361414" y="914923"/>
            <a:ext cx="4734586" cy="4544059"/>
          </a:xfrm>
          <a:prstGeom prst="rect">
            <a:avLst/>
          </a:prstGeom>
        </p:spPr>
      </p:pic>
      <p:pic>
        <p:nvPicPr>
          <p:cNvPr id="6" name="Picture 5">
            <a:extLst>
              <a:ext uri="{FF2B5EF4-FFF2-40B4-BE49-F238E27FC236}">
                <a16:creationId xmlns:a16="http://schemas.microsoft.com/office/drawing/2014/main" xmlns="" id="{B3E4B573-6C8E-622C-FC11-B5E575BD5504}"/>
              </a:ext>
            </a:extLst>
          </p:cNvPr>
          <p:cNvPicPr>
            <a:picLocks noChangeAspect="1"/>
          </p:cNvPicPr>
          <p:nvPr/>
        </p:nvPicPr>
        <p:blipFill>
          <a:blip r:embed="rId3"/>
          <a:stretch>
            <a:fillRect/>
          </a:stretch>
        </p:blipFill>
        <p:spPr>
          <a:xfrm>
            <a:off x="6523491" y="2171720"/>
            <a:ext cx="4201111" cy="3724795"/>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idx="4294967295"/>
          </p:nvPr>
        </p:nvSpPr>
        <p:spPr>
          <a:xfrm>
            <a:off x="0" y="1143000"/>
            <a:ext cx="10623550" cy="5257800"/>
          </a:xfrm>
        </p:spPr>
        <p:txBody>
          <a:bodyPr>
            <a:normAutofit fontScale="90000"/>
          </a:bodyPr>
          <a:lstStyle/>
          <a:p>
            <a:pPr algn="ctr"/>
            <a:r>
              <a:rPr lang="en-US" dirty="0"/>
              <a:t>Final Procedure:</a:t>
            </a:r>
            <a:br>
              <a:rPr lang="en-US" dirty="0"/>
            </a:br>
            <a:r>
              <a:rPr lang="en-US" dirty="0"/>
              <a:t/>
            </a:r>
            <a:br>
              <a:rPr lang="en-US" dirty="0"/>
            </a:br>
            <a:r>
              <a:rPr lang="en-US" dirty="0"/>
              <a:t/>
            </a:r>
            <a:br>
              <a:rPr lang="en-US" dirty="0"/>
            </a:br>
            <a:r>
              <a:rPr lang="en-US" dirty="0"/>
              <a:t>1. Saving the model</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4" name="Title 1">
            <a:extLst>
              <a:ext uri="{FF2B5EF4-FFF2-40B4-BE49-F238E27FC236}">
                <a16:creationId xmlns:a16="http://schemas.microsoft.com/office/drawing/2014/main" xmlns=""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dirty="0"/>
              <a:t/>
            </a:r>
            <a:br>
              <a:rPr lang="en-US" dirty="0"/>
            </a:br>
            <a:r>
              <a:rPr lang="en-US" dirty="0"/>
              <a:t/>
            </a:r>
            <a:br>
              <a:rPr lang="en-US" dirty="0"/>
            </a:br>
            <a:r>
              <a:rPr lang="en-US" dirty="0"/>
              <a:t/>
            </a:r>
            <a:br>
              <a:rPr lang="en-US" dirty="0"/>
            </a:br>
            <a:endParaRPr lang="en-US" dirty="0"/>
          </a:p>
          <a:p>
            <a:r>
              <a:rPr lang="en-US" dirty="0"/>
              <a:t/>
            </a:r>
            <a:br>
              <a:rPr lang="en-US" dirty="0"/>
            </a:br>
            <a:r>
              <a:rPr lang="en-US" dirty="0"/>
              <a:t/>
            </a:r>
            <a:br>
              <a:rPr lang="en-US" dirty="0"/>
            </a:br>
            <a:r>
              <a:rPr lang="en-US" dirty="0"/>
              <a:t/>
            </a:r>
            <a:br>
              <a:rPr lang="en-US" dirty="0"/>
            </a:br>
            <a:r>
              <a:rPr lang="en-US" dirty="0"/>
              <a:t/>
            </a:r>
            <a:br>
              <a:rPr lang="en-US" dirty="0"/>
            </a:br>
            <a:r>
              <a:rPr lang="en-US" dirty="0">
                <a:latin typeface="-apple-system"/>
              </a:rPr>
              <a:t/>
            </a:r>
            <a:br>
              <a:rPr lang="en-US" dirty="0">
                <a:latin typeface="-apple-system"/>
              </a:rPr>
            </a:br>
            <a:r>
              <a:rPr lang="en-US" dirty="0">
                <a:latin typeface="-apple-system"/>
              </a:rPr>
              <a:t/>
            </a:r>
            <a:br>
              <a:rPr lang="en-US" dirty="0">
                <a:latin typeface="-apple-system"/>
              </a:rPr>
            </a:br>
            <a:endParaRPr lang="en-US" dirty="0"/>
          </a:p>
        </p:txBody>
      </p:sp>
      <p:pic>
        <p:nvPicPr>
          <p:cNvPr id="6" name="Picture 5">
            <a:extLst>
              <a:ext uri="{FF2B5EF4-FFF2-40B4-BE49-F238E27FC236}">
                <a16:creationId xmlns:a16="http://schemas.microsoft.com/office/drawing/2014/main" xmlns="" id="{EFD8C061-4D24-5DEC-A45B-CFD08BEFF035}"/>
              </a:ext>
            </a:extLst>
          </p:cNvPr>
          <p:cNvPicPr>
            <a:picLocks noChangeAspect="1"/>
          </p:cNvPicPr>
          <p:nvPr/>
        </p:nvPicPr>
        <p:blipFill>
          <a:blip r:embed="rId2"/>
          <a:stretch>
            <a:fillRect/>
          </a:stretch>
        </p:blipFill>
        <p:spPr>
          <a:xfrm>
            <a:off x="3252870" y="3536230"/>
            <a:ext cx="4890503" cy="692524"/>
          </a:xfrm>
          <a:prstGeom prst="rect">
            <a:avLst/>
          </a:prstGeom>
        </p:spPr>
      </p:pic>
      <p:pic>
        <p:nvPicPr>
          <p:cNvPr id="8" name="Picture 7">
            <a:extLst>
              <a:ext uri="{FF2B5EF4-FFF2-40B4-BE49-F238E27FC236}">
                <a16:creationId xmlns:a16="http://schemas.microsoft.com/office/drawing/2014/main" xmlns="" id="{693502A8-9A13-B751-24FF-1FF17CE94D1A}"/>
              </a:ext>
            </a:extLst>
          </p:cNvPr>
          <p:cNvPicPr>
            <a:picLocks noChangeAspect="1"/>
          </p:cNvPicPr>
          <p:nvPr/>
        </p:nvPicPr>
        <p:blipFill>
          <a:blip r:embed="rId3"/>
          <a:stretch>
            <a:fillRect/>
          </a:stretch>
        </p:blipFill>
        <p:spPr>
          <a:xfrm>
            <a:off x="3252870" y="4543286"/>
            <a:ext cx="3705742" cy="103837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idx="4294967295"/>
          </p:nvPr>
        </p:nvSpPr>
        <p:spPr>
          <a:xfrm>
            <a:off x="94268" y="331923"/>
            <a:ext cx="10623550" cy="6051550"/>
          </a:xfrm>
        </p:spPr>
        <p:txBody>
          <a:bodyPr/>
          <a:lstStyle/>
          <a:p>
            <a:pPr algn="ctr"/>
            <a:r>
              <a:rPr lang="en-US" dirty="0"/>
              <a:t/>
            </a:r>
            <a:br>
              <a:rPr lang="en-US" dirty="0"/>
            </a:br>
            <a:r>
              <a:rPr lang="en-US" dirty="0"/>
              <a:t>2. Comparing Actual and Prediction</a:t>
            </a: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4" name="Title 1">
            <a:extLst>
              <a:ext uri="{FF2B5EF4-FFF2-40B4-BE49-F238E27FC236}">
                <a16:creationId xmlns:a16="http://schemas.microsoft.com/office/drawing/2014/main" xmlns=""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dirty="0">
                <a:latin typeface="-apple-system"/>
              </a:rPr>
              <a:t/>
            </a:r>
            <a:br>
              <a:rPr lang="en-US" dirty="0">
                <a:latin typeface="-apple-system"/>
              </a:rPr>
            </a:br>
            <a:endParaRPr lang="en-US" dirty="0"/>
          </a:p>
        </p:txBody>
      </p:sp>
      <p:pic>
        <p:nvPicPr>
          <p:cNvPr id="9" name="Picture 8">
            <a:extLst>
              <a:ext uri="{FF2B5EF4-FFF2-40B4-BE49-F238E27FC236}">
                <a16:creationId xmlns:a16="http://schemas.microsoft.com/office/drawing/2014/main" xmlns="" id="{91CE9062-9FA5-9C52-2197-E3608802752C}"/>
              </a:ext>
            </a:extLst>
          </p:cNvPr>
          <p:cNvPicPr>
            <a:picLocks noChangeAspect="1"/>
          </p:cNvPicPr>
          <p:nvPr/>
        </p:nvPicPr>
        <p:blipFill>
          <a:blip r:embed="rId2"/>
          <a:stretch>
            <a:fillRect/>
          </a:stretch>
        </p:blipFill>
        <p:spPr>
          <a:xfrm>
            <a:off x="2919497" y="1889312"/>
            <a:ext cx="4105848" cy="4491318"/>
          </a:xfrm>
          <a:prstGeom prst="rect">
            <a:avLst/>
          </a:prstGeom>
        </p:spPr>
      </p:pic>
    </p:spTree>
    <p:extLst>
      <p:ext uri="{BB962C8B-B14F-4D97-AF65-F5344CB8AC3E}">
        <p14:creationId xmlns:p14="http://schemas.microsoft.com/office/powerpoint/2010/main" val="151596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0" y="677906"/>
            <a:ext cx="10671048" cy="768096"/>
          </a:xfrm>
        </p:spPr>
        <p:txBody>
          <a:bodyPr/>
          <a:lstStyle/>
          <a:p>
            <a:pPr algn="ctr"/>
            <a:r>
              <a:rPr lang="en-US" b="1" dirty="0"/>
              <a:t>Introduction</a:t>
            </a:r>
          </a:p>
        </p:txBody>
      </p:sp>
      <p:sp>
        <p:nvSpPr>
          <p:cNvPr id="5" name="TextBox 4">
            <a:extLst>
              <a:ext uri="{FF2B5EF4-FFF2-40B4-BE49-F238E27FC236}">
                <a16:creationId xmlns:a16="http://schemas.microsoft.com/office/drawing/2014/main" xmlns="" id="{F929DD8E-766C-14EF-5680-56C9C94455F1}"/>
              </a:ext>
            </a:extLst>
          </p:cNvPr>
          <p:cNvSpPr txBox="1"/>
          <p:nvPr/>
        </p:nvSpPr>
        <p:spPr>
          <a:xfrm>
            <a:off x="350181" y="2118799"/>
            <a:ext cx="9218026" cy="3239990"/>
          </a:xfrm>
          <a:prstGeom prst="rect">
            <a:avLst/>
          </a:prstGeom>
          <a:noFill/>
        </p:spPr>
        <p:txBody>
          <a:bodyPr wrap="square" rtlCol="0">
            <a:spAutoFit/>
          </a:bodyPr>
          <a:lstStyle/>
          <a:p>
            <a:pPr marL="457200" algn="just">
              <a:lnSpc>
                <a:spcPct val="107000"/>
              </a:lnSpc>
              <a:spcAft>
                <a:spcPts val="8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idx="4294967295"/>
          </p:nvPr>
        </p:nvSpPr>
        <p:spPr>
          <a:xfrm>
            <a:off x="61748" y="394931"/>
            <a:ext cx="10621962" cy="3485276"/>
          </a:xfrm>
        </p:spPr>
        <p:txBody>
          <a:bodyPr>
            <a:normAutofit/>
          </a:bodyPr>
          <a:lstStyle/>
          <a:p>
            <a:pPr algn="ctr"/>
            <a:r>
              <a:rPr lang="en-US" dirty="0"/>
              <a:t/>
            </a:r>
            <a:br>
              <a:rPr lang="en-US" dirty="0"/>
            </a:br>
            <a:r>
              <a:rPr lang="en-US" dirty="0"/>
              <a:t/>
            </a:r>
            <a:br>
              <a:rPr lang="en-US" dirty="0"/>
            </a:br>
            <a:r>
              <a:rPr lang="en-US" dirty="0"/>
              <a:t/>
            </a:r>
            <a:br>
              <a:rPr lang="en-US" dirty="0"/>
            </a:br>
            <a:r>
              <a:rPr lang="en-US" dirty="0"/>
              <a:t>3. </a:t>
            </a:r>
            <a:r>
              <a:rPr lang="en-US" b="1" i="0" dirty="0">
                <a:effectLst/>
                <a:latin typeface="-apple-system"/>
              </a:rPr>
              <a:t>Saving the model in CSV format</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pic>
        <p:nvPicPr>
          <p:cNvPr id="5" name="Picture 4">
            <a:extLst>
              <a:ext uri="{FF2B5EF4-FFF2-40B4-BE49-F238E27FC236}">
                <a16:creationId xmlns:a16="http://schemas.microsoft.com/office/drawing/2014/main" xmlns="" id="{8E08AC44-C40A-4750-2114-F66C158BE3F4}"/>
              </a:ext>
            </a:extLst>
          </p:cNvPr>
          <p:cNvPicPr>
            <a:picLocks noChangeAspect="1"/>
          </p:cNvPicPr>
          <p:nvPr/>
        </p:nvPicPr>
        <p:blipFill>
          <a:blip r:embed="rId2"/>
          <a:stretch>
            <a:fillRect/>
          </a:stretch>
        </p:blipFill>
        <p:spPr>
          <a:xfrm>
            <a:off x="2831627" y="2914936"/>
            <a:ext cx="6605451" cy="1336182"/>
          </a:xfrm>
          <a:prstGeom prst="rect">
            <a:avLst/>
          </a:prstGeom>
        </p:spPr>
      </p:pic>
    </p:spTree>
    <p:extLst>
      <p:ext uri="{BB962C8B-B14F-4D97-AF65-F5344CB8AC3E}">
        <p14:creationId xmlns:p14="http://schemas.microsoft.com/office/powerpoint/2010/main" val="872322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3F7D2E-080D-DBDD-73C4-3C38A2B77908}"/>
              </a:ext>
            </a:extLst>
          </p:cNvPr>
          <p:cNvSpPr>
            <a:spLocks noGrp="1"/>
          </p:cNvSpPr>
          <p:nvPr>
            <p:ph type="ctrTitle" idx="4294967295"/>
          </p:nvPr>
        </p:nvSpPr>
        <p:spPr>
          <a:xfrm>
            <a:off x="3506771" y="719170"/>
            <a:ext cx="4168775" cy="666750"/>
          </a:xfrm>
        </p:spPr>
        <p:txBody>
          <a:bodyPr/>
          <a:lstStyle/>
          <a:p>
            <a:pPr algn="ctr"/>
            <a:r>
              <a:rPr lang="en-US" dirty="0"/>
              <a:t>SUMMARY </a:t>
            </a:r>
          </a:p>
        </p:txBody>
      </p:sp>
      <p:sp>
        <p:nvSpPr>
          <p:cNvPr id="3" name="Content Placeholder 2">
            <a:extLst>
              <a:ext uri="{FF2B5EF4-FFF2-40B4-BE49-F238E27FC236}">
                <a16:creationId xmlns:a16="http://schemas.microsoft.com/office/drawing/2014/main" xmlns="" id="{2BE8FDE3-DBA4-6A04-C75D-E56FE92EF368}"/>
              </a:ext>
            </a:extLst>
          </p:cNvPr>
          <p:cNvSpPr>
            <a:spLocks noGrp="1"/>
          </p:cNvSpPr>
          <p:nvPr>
            <p:ph type="subTitle" idx="4294967295"/>
          </p:nvPr>
        </p:nvSpPr>
        <p:spPr>
          <a:xfrm>
            <a:off x="1206631" y="1795430"/>
            <a:ext cx="8248454" cy="4343400"/>
          </a:xfrm>
        </p:spPr>
        <p:txBody>
          <a:bodyPr/>
          <a:lstStyle/>
          <a:p>
            <a:pPr marL="0" indent="0" algn="just">
              <a:lnSpc>
                <a:spcPct val="107000"/>
              </a:lnSpc>
              <a:spcAft>
                <a:spcPts val="800"/>
              </a:spcAft>
              <a:buNone/>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detected which news are fake news and which are true news. Then we have done different text process to eliminate problem of imbalance. By doing different EDA steps we have analyzed the text. </a:t>
            </a:r>
          </a:p>
          <a:p>
            <a:pPr marL="0" indent="0" algn="just">
              <a:lnSpc>
                <a:spcPct val="107000"/>
              </a:lnSpc>
              <a:spcAft>
                <a:spcPts val="800"/>
              </a:spcAft>
              <a:buNone/>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0" indent="0" algn="just">
              <a:lnSpc>
                <a:spcPct val="107000"/>
              </a:lnSpc>
              <a:spcAft>
                <a:spcPts val="800"/>
              </a:spcAft>
              <a:buNone/>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val="2439111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idx="4294967295"/>
          </p:nvPr>
        </p:nvSpPr>
        <p:spPr>
          <a:xfrm>
            <a:off x="2422689" y="2988297"/>
            <a:ext cx="6523348" cy="3139125"/>
          </a:xfrm>
        </p:spPr>
        <p:txBody>
          <a:bodyPr>
            <a:normAutofit/>
          </a:bodyPr>
          <a:lstStyle/>
          <a:p>
            <a:r>
              <a:rPr lang="en-US" sz="8800" b="1" dirty="0"/>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idx="4294967295"/>
          </p:nvPr>
        </p:nvSpPr>
        <p:spPr>
          <a:xfrm>
            <a:off x="1885360" y="889901"/>
            <a:ext cx="6400800" cy="768350"/>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xmlns="" id="{A2E339BF-E6D7-DD0E-AF02-6813852EE723}"/>
              </a:ext>
            </a:extLst>
          </p:cNvPr>
          <p:cNvSpPr>
            <a:spLocks noGrp="1"/>
          </p:cNvSpPr>
          <p:nvPr>
            <p:ph type="body" idx="4294967295"/>
          </p:nvPr>
        </p:nvSpPr>
        <p:spPr>
          <a:xfrm>
            <a:off x="1659117" y="1909172"/>
            <a:ext cx="7005638" cy="4060825"/>
          </a:xfrm>
        </p:spPr>
        <p:txBody>
          <a:bodyPr/>
          <a:lstStyle/>
          <a:p>
            <a:pPr marL="114300" indent="0" algn="just">
              <a:lnSpc>
                <a:spcPct val="107000"/>
              </a:lnSpc>
              <a:spcAft>
                <a:spcPts val="800"/>
              </a:spcAft>
              <a:buNone/>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1457550" y="654954"/>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xmlns=""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xmlns="" id="{43BC3899-37F7-0753-88BF-AD27161ABE54}"/>
              </a:ext>
            </a:extLst>
          </p:cNvPr>
          <p:cNvSpPr txBox="1"/>
          <p:nvPr/>
        </p:nvSpPr>
        <p:spPr>
          <a:xfrm>
            <a:off x="696479" y="1880178"/>
            <a:ext cx="8749179" cy="4524315"/>
          </a:xfrm>
          <a:prstGeom prst="rect">
            <a:avLst/>
          </a:prstGeom>
          <a:noFill/>
        </p:spPr>
        <p:txBody>
          <a:bodyPr wrap="square">
            <a:spAutoFit/>
          </a:bodyPr>
          <a:lstStyle/>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dirty="0">
              <a:latin typeface="-apple-system"/>
            </a:endParaRPr>
          </a:p>
          <a:p>
            <a:pPr algn="just"/>
            <a:r>
              <a:rPr lang="en-US" b="0" i="0" dirty="0">
                <a:effectLst/>
                <a:latin typeface="-apple-system"/>
              </a:rPr>
              <a:t>There are two datasets one for fake news and one for true news. In true news, there is 21417 news, and in fake news, there is 23481 news. We have to insert one label column zero for fake news and one for true news. We have to combine both datasets using pandas built-in function.</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2088131" y="671849"/>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xmlns="" id="{1EC7E61B-B4C2-FF13-01E9-3390F16A7372}"/>
              </a:ext>
            </a:extLst>
          </p:cNvPr>
          <p:cNvSpPr>
            <a:spLocks noGrp="1"/>
          </p:cNvSpPr>
          <p:nvPr>
            <p:ph sz="half" idx="1"/>
          </p:nvPr>
        </p:nvSpPr>
        <p:spPr>
          <a:xfrm>
            <a:off x="1564472" y="1777923"/>
            <a:ext cx="828653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IN" b="1" i="0" dirty="0">
                <a:solidFill>
                  <a:srgbClr val="000000"/>
                </a:solidFill>
                <a:effectLst/>
                <a:latin typeface="Helvetica Neue"/>
              </a:rPr>
              <a:t>Added one more feature to distinguish between fake and true news by labelling</a:t>
            </a:r>
          </a:p>
          <a:p>
            <a:r>
              <a:rPr lang="en-IN" b="1" dirty="0">
                <a:solidFill>
                  <a:srgbClr val="000000"/>
                </a:solidFill>
                <a:latin typeface="Helvetica Neue"/>
              </a:rPr>
              <a:t>Merged both dataset</a:t>
            </a:r>
          </a:p>
          <a:p>
            <a:r>
              <a:rPr lang="en-US" b="1" dirty="0">
                <a:solidFill>
                  <a:srgbClr val="000000"/>
                </a:solidFill>
                <a:latin typeface="Helvetica Neue"/>
              </a:rPr>
              <a:t>Dropped irrelevant features</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557304"/>
            <a:ext cx="10671048" cy="1674907"/>
          </a:xfrm>
        </p:spPr>
        <p:txBody>
          <a:bodyPr/>
          <a:lstStyle/>
          <a:p>
            <a:r>
              <a:rPr lang="en-IN" dirty="0"/>
              <a:t>Data Description of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xmlns="" id="{F3A7F585-98DE-D77E-9864-484777281B6C}"/>
              </a:ext>
            </a:extLst>
          </p:cNvPr>
          <p:cNvSpPr>
            <a:spLocks noGrp="1"/>
          </p:cNvSpPr>
          <p:nvPr>
            <p:ph sz="half" idx="1"/>
          </p:nvPr>
        </p:nvSpPr>
        <p:spPr>
          <a:xfrm>
            <a:off x="755904" y="2332315"/>
            <a:ext cx="10680192" cy="38264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a:t>
            </a:r>
            <a:r>
              <a:rPr lang="en-US" sz="1800" dirty="0" err="1">
                <a:solidFill>
                  <a:schemeClr val="tx1"/>
                </a:solidFill>
                <a:latin typeface="Georgia" panose="02040502050405020303" pitchFamily="18" charset="0"/>
              </a:rPr>
              <a:t>fake_news</a:t>
            </a:r>
            <a:r>
              <a:rPr lang="en-US" sz="1800" dirty="0">
                <a:solidFill>
                  <a:schemeClr val="tx1"/>
                </a:solidFill>
                <a:latin typeface="Georgia" panose="02040502050405020303" pitchFamily="18" charset="0"/>
              </a:rPr>
              <a:t> dataset contains </a:t>
            </a:r>
            <a:r>
              <a:rPr lang="en-IN" sz="1800" dirty="0">
                <a:solidFill>
                  <a:schemeClr val="tx1">
                    <a:lumMod val="95000"/>
                    <a:lumOff val="5000"/>
                  </a:schemeClr>
                </a:solidFill>
                <a:latin typeface="Georgia" panose="02040502050405020303" pitchFamily="18" charset="0"/>
              </a:rPr>
              <a:t>21417</a:t>
            </a:r>
            <a:r>
              <a:rPr lang="en-US" sz="1800" dirty="0">
                <a:solidFill>
                  <a:schemeClr val="tx1"/>
                </a:solidFill>
                <a:latin typeface="Georgia" panose="02040502050405020303" pitchFamily="18" charset="0"/>
              </a:rPr>
              <a:t> records (rows) and 4 features (columns) </a:t>
            </a:r>
          </a:p>
          <a:p>
            <a:pPr marL="342900" indent="-342900" algn="l">
              <a:buFont typeface="Arial" panose="020B0604020202020204" pitchFamily="34" charset="0"/>
              <a:buChar char="•"/>
            </a:pPr>
            <a:endParaRPr lang="en-US"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dirty="0">
                <a:solidFill>
                  <a:schemeClr val="tx1"/>
                </a:solidFill>
                <a:latin typeface="Georgia" panose="02040502050405020303" pitchFamily="18" charset="0"/>
              </a:rPr>
              <a:t>The </a:t>
            </a:r>
            <a:r>
              <a:rPr lang="en-US" sz="1800" dirty="0" err="1">
                <a:solidFill>
                  <a:schemeClr val="tx1"/>
                </a:solidFill>
                <a:latin typeface="Georgia" panose="02040502050405020303" pitchFamily="18" charset="0"/>
              </a:rPr>
              <a:t>true_news</a:t>
            </a:r>
            <a:r>
              <a:rPr lang="en-US" sz="1800" dirty="0">
                <a:solidFill>
                  <a:schemeClr val="tx1"/>
                </a:solidFill>
                <a:latin typeface="Georgia" panose="02040502050405020303" pitchFamily="18" charset="0"/>
              </a:rPr>
              <a:t> dataset contains </a:t>
            </a:r>
            <a:r>
              <a:rPr lang="en-IN" sz="1800" dirty="0">
                <a:solidFill>
                  <a:schemeClr val="tx1">
                    <a:lumMod val="95000"/>
                    <a:lumOff val="5000"/>
                  </a:schemeClr>
                </a:solidFill>
                <a:latin typeface="Georgia" panose="02040502050405020303" pitchFamily="18" charset="0"/>
              </a:rPr>
              <a:t>23481</a:t>
            </a:r>
            <a:r>
              <a:rPr lang="en-US" sz="1800" dirty="0">
                <a:solidFill>
                  <a:schemeClr val="tx1"/>
                </a:solidFill>
                <a:latin typeface="Georgia" panose="02040502050405020303" pitchFamily="18" charset="0"/>
              </a:rPr>
              <a:t> records (rows) and 4 features (columns) </a:t>
            </a: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p:txBody>
      </p:sp>
      <p:pic>
        <p:nvPicPr>
          <p:cNvPr id="9" name="Picture 8">
            <a:extLst>
              <a:ext uri="{FF2B5EF4-FFF2-40B4-BE49-F238E27FC236}">
                <a16:creationId xmlns:a16="http://schemas.microsoft.com/office/drawing/2014/main" xmlns="" id="{08594981-4CA6-16E9-5799-7890BA9E1240}"/>
              </a:ext>
            </a:extLst>
          </p:cNvPr>
          <p:cNvPicPr>
            <a:picLocks noChangeAspect="1"/>
          </p:cNvPicPr>
          <p:nvPr/>
        </p:nvPicPr>
        <p:blipFill>
          <a:blip r:embed="rId2"/>
          <a:stretch>
            <a:fillRect/>
          </a:stretch>
        </p:blipFill>
        <p:spPr>
          <a:xfrm>
            <a:off x="4289611" y="2933352"/>
            <a:ext cx="2043953" cy="1247949"/>
          </a:xfrm>
          <a:prstGeom prst="rect">
            <a:avLst/>
          </a:prstGeom>
        </p:spPr>
      </p:pic>
      <p:pic>
        <p:nvPicPr>
          <p:cNvPr id="12" name="Picture 11">
            <a:extLst>
              <a:ext uri="{FF2B5EF4-FFF2-40B4-BE49-F238E27FC236}">
                <a16:creationId xmlns:a16="http://schemas.microsoft.com/office/drawing/2014/main" xmlns="" id="{EC917587-431E-A95F-70ED-0A2119E7E3B9}"/>
              </a:ext>
            </a:extLst>
          </p:cNvPr>
          <p:cNvPicPr>
            <a:picLocks noChangeAspect="1"/>
          </p:cNvPicPr>
          <p:nvPr/>
        </p:nvPicPr>
        <p:blipFill>
          <a:blip r:embed="rId3"/>
          <a:stretch>
            <a:fillRect/>
          </a:stretch>
        </p:blipFill>
        <p:spPr>
          <a:xfrm>
            <a:off x="4289610" y="4782337"/>
            <a:ext cx="2043953" cy="1247949"/>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17FDA02D-ED53-7E62-8C0E-E19E62F88894}"/>
              </a:ext>
            </a:extLst>
          </p:cNvPr>
          <p:cNvPicPr>
            <a:picLocks noChangeAspect="1"/>
          </p:cNvPicPr>
          <p:nvPr/>
        </p:nvPicPr>
        <p:blipFill>
          <a:blip r:embed="rId2"/>
          <a:stretch>
            <a:fillRect/>
          </a:stretch>
        </p:blipFill>
        <p:spPr>
          <a:xfrm>
            <a:off x="4235824" y="731520"/>
            <a:ext cx="2811978" cy="917614"/>
          </a:xfrm>
          <a:prstGeom prst="rect">
            <a:avLst/>
          </a:prstGeom>
        </p:spPr>
      </p:pic>
      <p:pic>
        <p:nvPicPr>
          <p:cNvPr id="5" name="Picture 4">
            <a:extLst>
              <a:ext uri="{FF2B5EF4-FFF2-40B4-BE49-F238E27FC236}">
                <a16:creationId xmlns:a16="http://schemas.microsoft.com/office/drawing/2014/main" xmlns="" id="{1A0A31DF-8C27-2129-C197-D012E017C812}"/>
              </a:ext>
            </a:extLst>
          </p:cNvPr>
          <p:cNvPicPr>
            <a:picLocks noChangeAspect="1"/>
          </p:cNvPicPr>
          <p:nvPr/>
        </p:nvPicPr>
        <p:blipFill>
          <a:blip r:embed="rId3"/>
          <a:stretch>
            <a:fillRect/>
          </a:stretch>
        </p:blipFill>
        <p:spPr>
          <a:xfrm>
            <a:off x="2225586" y="1649134"/>
            <a:ext cx="6611273" cy="2356473"/>
          </a:xfrm>
          <a:prstGeom prst="rect">
            <a:avLst/>
          </a:prstGeom>
        </p:spPr>
      </p:pic>
      <p:pic>
        <p:nvPicPr>
          <p:cNvPr id="9" name="Picture 8">
            <a:extLst>
              <a:ext uri="{FF2B5EF4-FFF2-40B4-BE49-F238E27FC236}">
                <a16:creationId xmlns:a16="http://schemas.microsoft.com/office/drawing/2014/main" xmlns="" id="{3DD551C8-D713-5A64-50A5-64D85396D912}"/>
              </a:ext>
            </a:extLst>
          </p:cNvPr>
          <p:cNvPicPr>
            <a:picLocks noChangeAspect="1"/>
          </p:cNvPicPr>
          <p:nvPr/>
        </p:nvPicPr>
        <p:blipFill>
          <a:blip r:embed="rId4"/>
          <a:stretch>
            <a:fillRect/>
          </a:stretch>
        </p:blipFill>
        <p:spPr>
          <a:xfrm>
            <a:off x="2225586" y="4264534"/>
            <a:ext cx="6611273" cy="2067213"/>
          </a:xfrm>
          <a:prstGeom prst="rect">
            <a:avLst/>
          </a:prstGeom>
        </p:spPr>
      </p:pic>
    </p:spTree>
    <p:extLst>
      <p:ext uri="{BB962C8B-B14F-4D97-AF65-F5344CB8AC3E}">
        <p14:creationId xmlns:p14="http://schemas.microsoft.com/office/powerpoint/2010/main" val="375052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pic>
        <p:nvPicPr>
          <p:cNvPr id="5" name="Picture 4">
            <a:extLst>
              <a:ext uri="{FF2B5EF4-FFF2-40B4-BE49-F238E27FC236}">
                <a16:creationId xmlns:a16="http://schemas.microsoft.com/office/drawing/2014/main" xmlns="" id="{C3CD3A2A-DE32-6AEA-DD92-DF80C98AE8B5}"/>
              </a:ext>
            </a:extLst>
          </p:cNvPr>
          <p:cNvPicPr>
            <a:picLocks noChangeAspect="1"/>
          </p:cNvPicPr>
          <p:nvPr/>
        </p:nvPicPr>
        <p:blipFill>
          <a:blip r:embed="rId2"/>
          <a:stretch>
            <a:fillRect/>
          </a:stretch>
        </p:blipFill>
        <p:spPr>
          <a:xfrm>
            <a:off x="3650972" y="2434796"/>
            <a:ext cx="4887007" cy="3467584"/>
          </a:xfrm>
          <a:prstGeom prst="rect">
            <a:avLst/>
          </a:prstGeom>
        </p:spPr>
      </p:pic>
      <p:pic>
        <p:nvPicPr>
          <p:cNvPr id="9" name="Picture 8">
            <a:extLst>
              <a:ext uri="{FF2B5EF4-FFF2-40B4-BE49-F238E27FC236}">
                <a16:creationId xmlns:a16="http://schemas.microsoft.com/office/drawing/2014/main" xmlns="" id="{C9B09829-3A63-83C3-15E4-F0A5FC124786}"/>
              </a:ext>
            </a:extLst>
          </p:cNvPr>
          <p:cNvPicPr>
            <a:picLocks noChangeAspect="1"/>
          </p:cNvPicPr>
          <p:nvPr/>
        </p:nvPicPr>
        <p:blipFill>
          <a:blip r:embed="rId3"/>
          <a:stretch>
            <a:fillRect/>
          </a:stretch>
        </p:blipFill>
        <p:spPr>
          <a:xfrm>
            <a:off x="5012557" y="1786630"/>
            <a:ext cx="1629002" cy="381053"/>
          </a:xfrm>
          <a:prstGeom prst="rect">
            <a:avLst/>
          </a:prstGeom>
        </p:spPr>
      </p:pic>
    </p:spTree>
    <p:extLst>
      <p:ext uri="{BB962C8B-B14F-4D97-AF65-F5344CB8AC3E}">
        <p14:creationId xmlns:p14="http://schemas.microsoft.com/office/powerpoint/2010/main" val="134875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5114</TotalTime>
  <Words>577</Words>
  <Application>Microsoft Office PowerPoint</Application>
  <PresentationFormat>Widescreen</PresentationFormat>
  <Paragraphs>89</Paragraphs>
  <Slides>32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Algerian</vt:lpstr>
      <vt:lpstr>-apple-system</vt:lpstr>
      <vt:lpstr>Arial</vt:lpstr>
      <vt:lpstr>Arial Black</vt:lpstr>
      <vt:lpstr>Arial Regular</vt:lpstr>
      <vt:lpstr>Calibri</vt:lpstr>
      <vt:lpstr>Georgia</vt:lpstr>
      <vt:lpstr>Helvetica Neue</vt:lpstr>
      <vt:lpstr>Symbol</vt:lpstr>
      <vt:lpstr>Tahoma</vt:lpstr>
      <vt:lpstr>Times New Roman</vt:lpstr>
      <vt:lpstr>Trebuchet MS</vt:lpstr>
      <vt:lpstr>Wingdings</vt:lpstr>
      <vt:lpstr>Wingdings 3</vt:lpstr>
      <vt:lpstr>Facet</vt:lpstr>
      <vt:lpstr>PowerPoint Presentation</vt:lpstr>
      <vt:lpstr>AGENDA</vt:lpstr>
      <vt:lpstr>Introduction</vt:lpstr>
      <vt:lpstr>Business Goal</vt:lpstr>
      <vt:lpstr>Technical Requirements</vt:lpstr>
      <vt:lpstr>Exploratory Data Analysis (EDA)</vt:lpstr>
      <vt:lpstr>Data Description of Data-set</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ADMIN</cp:lastModifiedBy>
  <cp:revision>262</cp:revision>
  <dcterms:created xsi:type="dcterms:W3CDTF">2022-08-31T15:26:21Z</dcterms:created>
  <dcterms:modified xsi:type="dcterms:W3CDTF">2023-01-28T08:39:45Z</dcterms:modified>
</cp:coreProperties>
</file>