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19"/>
  </p:notesMasterIdLst>
  <p:handoutMasterIdLst>
    <p:handoutMasterId r:id="rId20"/>
  </p:handoutMasterIdLst>
  <p:sldIdLst>
    <p:sldId id="307" r:id="rId5"/>
    <p:sldId id="308" r:id="rId6"/>
    <p:sldId id="337" r:id="rId7"/>
    <p:sldId id="257" r:id="rId8"/>
    <p:sldId id="258" r:id="rId9"/>
    <p:sldId id="259" r:id="rId10"/>
    <p:sldId id="260" r:id="rId11"/>
    <p:sldId id="261" r:id="rId12"/>
    <p:sldId id="262" r:id="rId13"/>
    <p:sldId id="263" r:id="rId14"/>
    <p:sldId id="266" r:id="rId15"/>
    <p:sldId id="268" r:id="rId16"/>
    <p:sldId id="267" r:id="rId17"/>
    <p:sldId id="284"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9" d="100"/>
          <a:sy n="89" d="100"/>
        </p:scale>
        <p:origin x="466" y="91"/>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12/16/2022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12/16/2022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12/16/2022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12/16/2022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12/16/2022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12/16/2022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12/16/2022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12/16/2022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SMS+Spam+Collec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smtClean="0">
                <a:effectLst>
                  <a:outerShdw blurRad="38100" dist="38100" dir="2700000" algn="tl">
                    <a:srgbClr val="000000">
                      <a:alpha val="43137"/>
                    </a:srgbClr>
                  </a:outerShdw>
                </a:effectLst>
              </a:rPr>
              <a:t>EMAIL SPAM </a:t>
            </a:r>
            <a:r>
              <a:rPr lang="en-US" sz="5400" i="1" dirty="0">
                <a:effectLst>
                  <a:outerShdw blurRad="38100" dist="38100" dir="2700000" algn="tl">
                    <a:srgbClr val="000000">
                      <a:alpha val="43137"/>
                    </a:srgbClr>
                  </a:outerShdw>
                </a:effectLst>
              </a:rPr>
              <a:t>CLASSIFIER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a:t>
            </a:r>
            <a:r>
              <a:rPr lang="en-US" b="1" dirty="0" smtClean="0">
                <a:solidFill>
                  <a:schemeClr val="tx1"/>
                </a:solidFill>
                <a:effectLst>
                  <a:outerShdw blurRad="38100" dist="38100" dir="2700000" algn="tl">
                    <a:srgbClr val="000000">
                      <a:alpha val="43137"/>
                    </a:srgbClr>
                  </a:outerShdw>
                </a:effectLst>
              </a:rPr>
              <a:t>by: </a:t>
            </a:r>
            <a:r>
              <a:rPr lang="en-US" b="1" dirty="0" smtClean="0">
                <a:solidFill>
                  <a:schemeClr val="tx1"/>
                </a:solidFill>
                <a:effectLst>
                  <a:outerShdw blurRad="38100" dist="38100" dir="2700000" algn="tl">
                    <a:srgbClr val="000000">
                      <a:alpha val="43137"/>
                    </a:srgbClr>
                  </a:outerShdw>
                </a:effectLst>
              </a:rPr>
              <a:t>SHIVAM CHAUDHARY</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xmlns=""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sp>
        <p:nvSpPr>
          <p:cNvPr id="4" name="Slide Number Placeholder 3">
            <a:extLst>
              <a:ext uri="{FF2B5EF4-FFF2-40B4-BE49-F238E27FC236}">
                <a16:creationId xmlns:a16="http://schemas.microsoft.com/office/drawing/2014/main" xmlns=""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xmlns=""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C6DEA-88B0-4A8F-AAC8-51E487310F53}"/>
              </a:ext>
            </a:extLst>
          </p:cNvPr>
          <p:cNvSpPr>
            <a:spLocks noGrp="1"/>
          </p:cNvSpPr>
          <p:nvPr>
            <p:ph type="title"/>
          </p:nvPr>
        </p:nvSpPr>
        <p:spPr>
          <a:xfrm>
            <a:off x="913557" y="368350"/>
            <a:ext cx="9267697" cy="958974"/>
          </a:xfrm>
        </p:spPr>
        <p:txBody>
          <a:bodyPr/>
          <a:lstStyle/>
          <a:p>
            <a:r>
              <a:rPr lang="en-IN" dirty="0"/>
              <a:t>vectorisation</a:t>
            </a:r>
          </a:p>
        </p:txBody>
      </p:sp>
      <p:sp>
        <p:nvSpPr>
          <p:cNvPr id="3" name="Content Placeholder 2">
            <a:extLst>
              <a:ext uri="{FF2B5EF4-FFF2-40B4-BE49-F238E27FC236}">
                <a16:creationId xmlns:a16="http://schemas.microsoft.com/office/drawing/2014/main" xmlns="" id="{B2598E28-E3AA-4EEB-8D7B-402628C0F3B3}"/>
              </a:ext>
            </a:extLst>
          </p:cNvPr>
          <p:cNvSpPr>
            <a:spLocks noGrp="1"/>
          </p:cNvSpPr>
          <p:nvPr>
            <p:ph idx="1"/>
          </p:nvPr>
        </p:nvSpPr>
        <p:spPr>
          <a:xfrm>
            <a:off x="913556" y="1085340"/>
            <a:ext cx="10351066" cy="4705245"/>
          </a:xfrm>
        </p:spPr>
        <p:txBody>
          <a:bodyPr/>
          <a:lstStyle/>
          <a:p>
            <a:r>
              <a:rPr lang="en-GB" dirty="0"/>
              <a:t>Fit your document dataset to the </a:t>
            </a:r>
            <a:r>
              <a:rPr lang="en-GB" dirty="0" err="1"/>
              <a:t>CountVectorizer</a:t>
            </a:r>
            <a:r>
              <a:rPr lang="en-GB" dirty="0"/>
              <a:t> object you have created using fit(), and get the list of words which have been categorized as features using the </a:t>
            </a:r>
            <a:r>
              <a:rPr lang="en-GB" dirty="0" err="1"/>
              <a:t>get_feature_names</a:t>
            </a:r>
            <a:r>
              <a:rPr lang="en-GB" dirty="0"/>
              <a:t>() method.</a:t>
            </a:r>
            <a:r>
              <a:rPr lang="en-IN" dirty="0" smtClean="0"/>
              <a:t> </a:t>
            </a:r>
            <a:endParaRPr lang="en-IN" dirty="0"/>
          </a:p>
          <a:p>
            <a:endParaRPr lang="en-IN" dirty="0"/>
          </a:p>
        </p:txBody>
      </p:sp>
      <p:pic>
        <p:nvPicPr>
          <p:cNvPr id="5" name="Picture 4"/>
          <p:cNvPicPr>
            <a:picLocks noChangeAspect="1"/>
          </p:cNvPicPr>
          <p:nvPr/>
        </p:nvPicPr>
        <p:blipFill>
          <a:blip r:embed="rId2"/>
          <a:stretch>
            <a:fillRect/>
          </a:stretch>
        </p:blipFill>
        <p:spPr>
          <a:xfrm>
            <a:off x="1370012" y="2362200"/>
            <a:ext cx="3208298" cy="3017782"/>
          </a:xfrm>
          <a:prstGeom prst="rect">
            <a:avLst/>
          </a:prstGeom>
        </p:spPr>
      </p:pic>
    </p:spTree>
    <p:extLst>
      <p:ext uri="{BB962C8B-B14F-4D97-AF65-F5344CB8AC3E}">
        <p14:creationId xmlns:p14="http://schemas.microsoft.com/office/powerpoint/2010/main" val="14041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4239A-0B21-49C6-AF42-93BA137174C9}"/>
              </a:ext>
            </a:extLst>
          </p:cNvPr>
          <p:cNvSpPr>
            <a:spLocks noGrp="1"/>
          </p:cNvSpPr>
          <p:nvPr>
            <p:ph type="title"/>
          </p:nvPr>
        </p:nvSpPr>
        <p:spPr>
          <a:xfrm>
            <a:off x="913557" y="228600"/>
            <a:ext cx="9204960" cy="976899"/>
          </a:xfrm>
        </p:spPr>
        <p:txBody>
          <a:bodyPr/>
          <a:lstStyle/>
          <a:p>
            <a:r>
              <a:rPr lang="en-IN" dirty="0"/>
              <a:t>Model building</a:t>
            </a:r>
          </a:p>
        </p:txBody>
      </p:sp>
      <p:sp>
        <p:nvSpPr>
          <p:cNvPr id="5" name="Content Placeholder 4"/>
          <p:cNvSpPr>
            <a:spLocks noGrp="1"/>
          </p:cNvSpPr>
          <p:nvPr>
            <p:ph idx="1"/>
          </p:nvPr>
        </p:nvSpPr>
        <p:spPr>
          <a:xfrm>
            <a:off x="531812" y="914400"/>
            <a:ext cx="8944211" cy="4195481"/>
          </a:xfrm>
        </p:spPr>
        <p:txBody>
          <a:bodyPr/>
          <a:lstStyle/>
          <a:p>
            <a:r>
              <a:rPr lang="en-GB" dirty="0" smtClean="0"/>
              <a:t>Train test split: </a:t>
            </a:r>
            <a:r>
              <a:rPr lang="en-GB" dirty="0"/>
              <a:t>Split the dataset into a training and testing set by using the </a:t>
            </a:r>
            <a:r>
              <a:rPr lang="en-GB" dirty="0" err="1"/>
              <a:t>train_test_split</a:t>
            </a:r>
            <a:r>
              <a:rPr lang="en-GB" dirty="0"/>
              <a:t> method in </a:t>
            </a:r>
            <a:r>
              <a:rPr lang="en-GB" dirty="0" err="1"/>
              <a:t>sklearn</a:t>
            </a:r>
            <a:r>
              <a:rPr lang="en-GB" dirty="0"/>
              <a:t>. Split the data using the </a:t>
            </a:r>
            <a:r>
              <a:rPr lang="en-GB" dirty="0" smtClean="0"/>
              <a:t>following </a:t>
            </a:r>
            <a:r>
              <a:rPr lang="en-GB" dirty="0"/>
              <a:t>variables</a:t>
            </a:r>
            <a:r>
              <a:rPr lang="en-GB" dirty="0" smtClean="0"/>
              <a:t>:</a:t>
            </a:r>
          </a:p>
          <a:p>
            <a:endParaRPr lang="en-GB" dirty="0"/>
          </a:p>
          <a:p>
            <a:endParaRPr lang="en-GB" dirty="0" smtClean="0"/>
          </a:p>
          <a:p>
            <a:endParaRPr lang="en-GB" dirty="0"/>
          </a:p>
          <a:p>
            <a:endParaRPr lang="en-GB" dirty="0" smtClean="0"/>
          </a:p>
          <a:p>
            <a:endParaRPr lang="en-GB" dirty="0"/>
          </a:p>
          <a:p>
            <a:r>
              <a:rPr lang="en-GB" dirty="0" smtClean="0"/>
              <a:t>Training the model:</a:t>
            </a:r>
          </a:p>
          <a:p>
            <a:endParaRPr lang="en-IN" b="1" dirty="0"/>
          </a:p>
        </p:txBody>
      </p:sp>
      <p:pic>
        <p:nvPicPr>
          <p:cNvPr id="7" name="Picture 6"/>
          <p:cNvPicPr>
            <a:picLocks noChangeAspect="1"/>
          </p:cNvPicPr>
          <p:nvPr/>
        </p:nvPicPr>
        <p:blipFill>
          <a:blip r:embed="rId2"/>
          <a:stretch>
            <a:fillRect/>
          </a:stretch>
        </p:blipFill>
        <p:spPr>
          <a:xfrm>
            <a:off x="946475" y="1869733"/>
            <a:ext cx="5502117" cy="1994901"/>
          </a:xfrm>
          <a:prstGeom prst="rect">
            <a:avLst/>
          </a:prstGeom>
        </p:spPr>
      </p:pic>
      <p:pic>
        <p:nvPicPr>
          <p:cNvPr id="9" name="Picture 8"/>
          <p:cNvPicPr>
            <a:picLocks noChangeAspect="1"/>
          </p:cNvPicPr>
          <p:nvPr/>
        </p:nvPicPr>
        <p:blipFill>
          <a:blip r:embed="rId3"/>
          <a:stretch>
            <a:fillRect/>
          </a:stretch>
        </p:blipFill>
        <p:spPr>
          <a:xfrm>
            <a:off x="1065212" y="4724400"/>
            <a:ext cx="3779848" cy="1280271"/>
          </a:xfrm>
          <a:prstGeom prst="rect">
            <a:avLst/>
          </a:prstGeom>
        </p:spPr>
      </p:pic>
    </p:spTree>
    <p:extLst>
      <p:ext uri="{BB962C8B-B14F-4D97-AF65-F5344CB8AC3E}">
        <p14:creationId xmlns:p14="http://schemas.microsoft.com/office/powerpoint/2010/main" val="10468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940D5-ABDE-4327-A02E-EE9FAFC74F00}"/>
              </a:ext>
            </a:extLst>
          </p:cNvPr>
          <p:cNvSpPr>
            <a:spLocks noGrp="1"/>
          </p:cNvSpPr>
          <p:nvPr>
            <p:ph type="ctrTitle"/>
          </p:nvPr>
        </p:nvSpPr>
        <p:spPr>
          <a:xfrm>
            <a:off x="1632503" y="316350"/>
            <a:ext cx="7412329" cy="751065"/>
          </a:xfrm>
        </p:spPr>
        <p:txBody>
          <a:bodyPr/>
          <a:lstStyle/>
          <a:p>
            <a:r>
              <a:rPr lang="en-IN" dirty="0"/>
              <a:t>Metrics </a:t>
            </a:r>
          </a:p>
        </p:txBody>
      </p:sp>
      <p:sp>
        <p:nvSpPr>
          <p:cNvPr id="3" name="Subtitle 2">
            <a:extLst>
              <a:ext uri="{FF2B5EF4-FFF2-40B4-BE49-F238E27FC236}">
                <a16:creationId xmlns:a16="http://schemas.microsoft.com/office/drawing/2014/main" xmlns="" id="{0CD81C68-1040-4042-A3CD-6D3AAF15F54E}"/>
              </a:ext>
            </a:extLst>
          </p:cNvPr>
          <p:cNvSpPr>
            <a:spLocks noGrp="1"/>
          </p:cNvSpPr>
          <p:nvPr>
            <p:ph type="subTitle" idx="1"/>
          </p:nvPr>
        </p:nvSpPr>
        <p:spPr>
          <a:xfrm>
            <a:off x="80661" y="1192890"/>
            <a:ext cx="12108163" cy="5097814"/>
          </a:xfrm>
        </p:spPr>
        <p:txBody>
          <a:bodyPr/>
          <a:lstStyle/>
          <a:p>
            <a:pPr marL="457063" indent="-457063">
              <a:buAutoNum type="arabicPeriod"/>
            </a:pPr>
            <a:r>
              <a:rPr lang="en-IN" dirty="0" smtClean="0"/>
              <a:t>Evaluating the model:</a:t>
            </a:r>
            <a:endParaRPr lang="en-IN" dirty="0"/>
          </a:p>
        </p:txBody>
      </p:sp>
      <p:pic>
        <p:nvPicPr>
          <p:cNvPr id="4" name="Picture 3"/>
          <p:cNvPicPr>
            <a:picLocks noChangeAspect="1"/>
          </p:cNvPicPr>
          <p:nvPr/>
        </p:nvPicPr>
        <p:blipFill>
          <a:blip r:embed="rId2"/>
          <a:stretch>
            <a:fillRect/>
          </a:stretch>
        </p:blipFill>
        <p:spPr>
          <a:xfrm>
            <a:off x="608012" y="1676400"/>
            <a:ext cx="8201415" cy="2057400"/>
          </a:xfrm>
          <a:prstGeom prst="rect">
            <a:avLst/>
          </a:prstGeom>
        </p:spPr>
      </p:pic>
    </p:spTree>
    <p:extLst>
      <p:ext uri="{BB962C8B-B14F-4D97-AF65-F5344CB8AC3E}">
        <p14:creationId xmlns:p14="http://schemas.microsoft.com/office/powerpoint/2010/main" val="263813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B69B3-D451-4CF4-9614-7A8AF7154CAB}"/>
              </a:ext>
            </a:extLst>
          </p:cNvPr>
          <p:cNvSpPr>
            <a:spLocks noGrp="1"/>
          </p:cNvSpPr>
          <p:nvPr>
            <p:ph type="ctrTitle"/>
          </p:nvPr>
        </p:nvSpPr>
        <p:spPr>
          <a:xfrm>
            <a:off x="1594853" y="544891"/>
            <a:ext cx="8999118" cy="804839"/>
          </a:xfrm>
        </p:spPr>
        <p:txBody>
          <a:bodyPr/>
          <a:lstStyle/>
          <a:p>
            <a:r>
              <a:rPr lang="en-IN" dirty="0"/>
              <a:t>conclusion</a:t>
            </a:r>
          </a:p>
        </p:txBody>
      </p:sp>
      <p:sp>
        <p:nvSpPr>
          <p:cNvPr id="3" name="Subtitle 2">
            <a:extLst>
              <a:ext uri="{FF2B5EF4-FFF2-40B4-BE49-F238E27FC236}">
                <a16:creationId xmlns:a16="http://schemas.microsoft.com/office/drawing/2014/main" xmlns="" id="{0D87EADC-D9EA-4408-9053-EF66DBD23D23}"/>
              </a:ext>
            </a:extLst>
          </p:cNvPr>
          <p:cNvSpPr>
            <a:spLocks noGrp="1"/>
          </p:cNvSpPr>
          <p:nvPr>
            <p:ph type="subTitle" idx="1"/>
          </p:nvPr>
        </p:nvSpPr>
        <p:spPr>
          <a:xfrm>
            <a:off x="1594853" y="1443835"/>
            <a:ext cx="8999118" cy="4382599"/>
          </a:xfrm>
        </p:spPr>
        <p:txBody>
          <a:bodyPr>
            <a:normAutofit/>
          </a:bodyPr>
          <a:lstStyle/>
          <a:p>
            <a:pPr marL="73003" marR="160607">
              <a:lnSpc>
                <a:spcPct val="127000"/>
              </a:lnSpc>
            </a:pPr>
            <a:r>
              <a:rPr lang="en-GB" sz="1600" dirty="0"/>
              <a:t>One of the major advantages that Naive Bayes has over other classification algorithms is its ability to handle an extremely large number of features. In our case, each word is treated as a feature and there are thousands of different words. Also, it performs well even with the presence of irrelevant features and is relatively unaffected by them. The other major advantage it has is its relative simplicity. Naive Bayes' works well right out of the box and tuning it's parameters is rarely ever necessary, except usually in cases where the distribution of the data is known. It rarely ever </a:t>
            </a:r>
            <a:r>
              <a:rPr lang="en-GB" sz="1600" dirty="0" err="1"/>
              <a:t>overfits</a:t>
            </a:r>
            <a:r>
              <a:rPr lang="en-GB" sz="1600" dirty="0"/>
              <a:t> the data. Another important advantage is that its model training and prediction times are very fast for the amount of data it can handle. </a:t>
            </a:r>
            <a:r>
              <a:rPr lang="en-GB" sz="1600"/>
              <a:t>All in all, Naive Bayes' really is a gem of an algorithm!</a:t>
            </a:r>
            <a:endParaRPr lang="en-IN" dirty="0"/>
          </a:p>
        </p:txBody>
      </p:sp>
    </p:spTree>
    <p:extLst>
      <p:ext uri="{BB962C8B-B14F-4D97-AF65-F5344CB8AC3E}">
        <p14:creationId xmlns:p14="http://schemas.microsoft.com/office/powerpoint/2010/main" val="3207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xmlns=""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a16="http://schemas.microsoft.com/office/drawing/2014/main" xmlns="" id="{2C5C58F9-45A7-4714-A47D-FD3C0D354AC9}"/>
              </a:ext>
            </a:extLst>
          </p:cNvPr>
          <p:cNvSpPr>
            <a:spLocks noGrp="1"/>
          </p:cNvSpPr>
          <p:nvPr>
            <p:ph type="sldNum" sz="quarter" idx="12"/>
          </p:nvPr>
        </p:nvSpPr>
        <p:spPr/>
        <p:txBody>
          <a:bodyPr/>
          <a:lstStyle/>
          <a:p>
            <a:fld id="{DF28FB93-0A08-4E7D-8E63-9EFA29F1E093}" type="slidenum">
              <a:rPr lang="en-US" smtClean="0"/>
              <a:pPr/>
              <a:t>14</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xmlns=""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xmlns="" id="{9A252C73-D347-499B-BEEA-1E50642B9DC7}"/>
              </a:ext>
            </a:extLst>
          </p:cNvPr>
          <p:cNvSpPr>
            <a:spLocks noGrp="1"/>
          </p:cNvSpPr>
          <p:nvPr>
            <p:ph idx="1"/>
          </p:nvPr>
        </p:nvSpPr>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smtClean="0">
                <a:latin typeface="Georgia" panose="02040502050405020303" pitchFamily="18" charset="0"/>
                <a:ea typeface="Georgia" panose="02040502050405020303" pitchFamily="18" charset="0"/>
                <a:cs typeface="Times New Roman" panose="02020603050405020304" pitchFamily="18" charset="0"/>
              </a:rPr>
              <a:t>GULSHANA CHAUDHARY</a:t>
            </a:r>
            <a:r>
              <a:rPr lang="en-US" sz="1800" dirty="0" smtClean="0">
                <a:effectLst/>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for 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B3F54-CF07-441D-97B4-294C03C278FD}"/>
              </a:ext>
            </a:extLst>
          </p:cNvPr>
          <p:cNvSpPr>
            <a:spLocks noGrp="1"/>
          </p:cNvSpPr>
          <p:nvPr>
            <p:ph type="ctrTitle"/>
          </p:nvPr>
        </p:nvSpPr>
        <p:spPr>
          <a:xfrm>
            <a:off x="1469380" y="406720"/>
            <a:ext cx="8999118" cy="952252"/>
          </a:xfrm>
        </p:spPr>
        <p:txBody>
          <a:bodyPr/>
          <a:lstStyle/>
          <a:p>
            <a:r>
              <a:rPr lang="en-IN" dirty="0"/>
              <a:t>Introduction</a:t>
            </a:r>
          </a:p>
        </p:txBody>
      </p:sp>
      <p:sp>
        <p:nvSpPr>
          <p:cNvPr id="3" name="Subtitle 2">
            <a:extLst>
              <a:ext uri="{FF2B5EF4-FFF2-40B4-BE49-F238E27FC236}">
                <a16:creationId xmlns:a16="http://schemas.microsoft.com/office/drawing/2014/main" xmlns="" id="{169BB6E6-514F-4902-9985-61352DDFAF9E}"/>
              </a:ext>
            </a:extLst>
          </p:cNvPr>
          <p:cNvSpPr>
            <a:spLocks noGrp="1"/>
          </p:cNvSpPr>
          <p:nvPr>
            <p:ph type="subTitle" idx="1"/>
          </p:nvPr>
        </p:nvSpPr>
        <p:spPr>
          <a:xfrm>
            <a:off x="1594853" y="1273548"/>
            <a:ext cx="8999118" cy="4965155"/>
          </a:xfrm>
        </p:spPr>
        <p:txBody>
          <a:bodyPr>
            <a:normAutofit lnSpcReduction="10000"/>
          </a:bodyPr>
          <a:lstStyle/>
          <a:p>
            <a:r>
              <a:rPr lang="en-GB" sz="1800" dirty="0"/>
              <a:t>In today’s globalized world, email is a primary source of communication. This communication</a:t>
            </a:r>
          </a:p>
          <a:p>
            <a:r>
              <a:rPr lang="en-GB" sz="1800" dirty="0"/>
              <a:t>can vary from personal, business, corporate to government. With the rapid increase in email</a:t>
            </a:r>
          </a:p>
          <a:p>
            <a:r>
              <a:rPr lang="en-GB" sz="1800" dirty="0"/>
              <a:t>usage, there has also been increase in the SPAM emails. SPAM emails, also known as junk email</a:t>
            </a:r>
          </a:p>
          <a:p>
            <a:r>
              <a:rPr lang="en-GB" sz="1800" dirty="0"/>
              <a:t>involves nearly identical messages sent to numerous recipients by email. Apart from being</a:t>
            </a:r>
          </a:p>
          <a:p>
            <a:r>
              <a:rPr lang="en-GB" sz="1800" dirty="0"/>
              <a:t>annoying, spam emails can also pose a security threat to computer system. It is estimated that</a:t>
            </a:r>
          </a:p>
          <a:p>
            <a:r>
              <a:rPr lang="en-GB" sz="1800" dirty="0"/>
              <a:t>spam cost businesses on the order of $100 billion in 2007. In this project, we use text mining to</a:t>
            </a:r>
          </a:p>
          <a:p>
            <a:r>
              <a:rPr lang="en-GB" sz="1800" dirty="0"/>
              <a:t>perform automatic spam filtering to use emails effectively. We try to identify patterns using</a:t>
            </a:r>
          </a:p>
          <a:p>
            <a:r>
              <a:rPr lang="en-GB" sz="1800" dirty="0"/>
              <a:t>Data-mining classification algorithms to enable us classify the emails as HAM or SPAM.</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BABAC-C85C-4997-B67B-D06819CB7F81}"/>
              </a:ext>
            </a:extLst>
          </p:cNvPr>
          <p:cNvSpPr>
            <a:spLocks noGrp="1"/>
          </p:cNvSpPr>
          <p:nvPr>
            <p:ph type="ctrTitle"/>
          </p:nvPr>
        </p:nvSpPr>
        <p:spPr>
          <a:xfrm>
            <a:off x="1594853" y="585222"/>
            <a:ext cx="8999118" cy="822764"/>
          </a:xfrm>
        </p:spPr>
        <p:txBody>
          <a:bodyPr/>
          <a:lstStyle/>
          <a:p>
            <a:r>
              <a:rPr lang="en-IN" dirty="0"/>
              <a:t>Objective</a:t>
            </a:r>
          </a:p>
        </p:txBody>
      </p:sp>
      <p:sp>
        <p:nvSpPr>
          <p:cNvPr id="3" name="Subtitle 2">
            <a:extLst>
              <a:ext uri="{FF2B5EF4-FFF2-40B4-BE49-F238E27FC236}">
                <a16:creationId xmlns:a16="http://schemas.microsoft.com/office/drawing/2014/main" xmlns="" id="{4F1A0143-E586-48C5-8DC9-AC56A9E2DA0D}"/>
              </a:ext>
            </a:extLst>
          </p:cNvPr>
          <p:cNvSpPr>
            <a:spLocks noGrp="1"/>
          </p:cNvSpPr>
          <p:nvPr>
            <p:ph type="subTitle" idx="1"/>
          </p:nvPr>
        </p:nvSpPr>
        <p:spPr>
          <a:xfrm>
            <a:off x="1568824" y="1981200"/>
            <a:ext cx="9025147" cy="3948477"/>
          </a:xfrm>
        </p:spPr>
        <p:txBody>
          <a:bodyPr>
            <a:normAutofit fontScale="77500" lnSpcReduction="20000"/>
          </a:bodyPr>
          <a:lstStyle/>
          <a:p>
            <a:r>
              <a:rPr lang="en-GB" dirty="0"/>
              <a:t>Spam detection is one of the major applications of Machine Learning in the </a:t>
            </a:r>
            <a:r>
              <a:rPr lang="en-GB" dirty="0" err="1"/>
              <a:t>interwebs</a:t>
            </a:r>
            <a:r>
              <a:rPr lang="en-GB" dirty="0"/>
              <a:t> today. Pretty much all of the major email service providers have spam detection systems built in and automatically classify such mail as 'Junk Mail'.</a:t>
            </a:r>
          </a:p>
          <a:p>
            <a:r>
              <a:rPr lang="en-GB" dirty="0"/>
              <a:t>In this mission we will be using the Naive Bayes algorithm to create a model that can classify </a:t>
            </a:r>
            <a:r>
              <a:rPr lang="en-GB" u="sng" dirty="0">
                <a:hlinkClick r:id="rId2"/>
              </a:rPr>
              <a:t>dataset</a:t>
            </a:r>
            <a:r>
              <a:rPr lang="en-GB" dirty="0"/>
              <a:t> SMS messages as spam or not spam, based on the training we give to the model. It is important to have some level of intuition as to what a </a:t>
            </a:r>
            <a:r>
              <a:rPr lang="en-GB" dirty="0" err="1"/>
              <a:t>spammy</a:t>
            </a:r>
            <a:r>
              <a:rPr lang="en-GB" dirty="0"/>
              <a:t> text message might look like. Usually they have words like 'free', 'win', 'winner', 'cash', 'prize' and the like in them as these texts are designed to catch your eye and in some sense tempt you to open them. Also, spam messages tend to have words written in all capitals and also tend to use a lot of exclamation marks. To the recipient, it is usually pretty straightforward to identify a spam text and our objective here is to train a model to do that for us!</a:t>
            </a:r>
          </a:p>
          <a:p>
            <a:r>
              <a:rPr lang="en-GB" dirty="0"/>
              <a:t>Being able to identify spam messages is a binary classification problem as messages are classified as either 'Spam' or 'Not Spam' and nothing else. Also, this is a supervised learning problem, as we will be feeding a labelled dataset into the model, that it can learn from, to make future predictions.</a:t>
            </a:r>
          </a:p>
        </p:txBody>
      </p:sp>
    </p:spTree>
    <p:extLst>
      <p:ext uri="{BB962C8B-B14F-4D97-AF65-F5344CB8AC3E}">
        <p14:creationId xmlns:p14="http://schemas.microsoft.com/office/powerpoint/2010/main" val="49697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19B416-D522-4A49-ABE4-7CF101538B66}"/>
              </a:ext>
            </a:extLst>
          </p:cNvPr>
          <p:cNvSpPr>
            <a:spLocks noGrp="1"/>
          </p:cNvSpPr>
          <p:nvPr>
            <p:ph type="ctrTitle"/>
          </p:nvPr>
        </p:nvSpPr>
        <p:spPr>
          <a:xfrm>
            <a:off x="1478342" y="477674"/>
            <a:ext cx="8999118" cy="858613"/>
          </a:xfrm>
        </p:spPr>
        <p:txBody>
          <a:bodyPr/>
          <a:lstStyle/>
          <a:p>
            <a:r>
              <a:rPr lang="en-IN" dirty="0"/>
              <a:t>Scope of this Project</a:t>
            </a:r>
          </a:p>
        </p:txBody>
      </p:sp>
      <p:sp>
        <p:nvSpPr>
          <p:cNvPr id="3" name="Subtitle 2">
            <a:extLst>
              <a:ext uri="{FF2B5EF4-FFF2-40B4-BE49-F238E27FC236}">
                <a16:creationId xmlns:a16="http://schemas.microsoft.com/office/drawing/2014/main" xmlns="" id="{1B43335D-D055-4D4C-BEA7-5A20A4B40BE2}"/>
              </a:ext>
            </a:extLst>
          </p:cNvPr>
          <p:cNvSpPr>
            <a:spLocks noGrp="1"/>
          </p:cNvSpPr>
          <p:nvPr>
            <p:ph type="subTitle" idx="1"/>
          </p:nvPr>
        </p:nvSpPr>
        <p:spPr>
          <a:xfrm>
            <a:off x="1594853" y="1336288"/>
            <a:ext cx="8999118" cy="3929999"/>
          </a:xfrm>
        </p:spPr>
        <p:txBody>
          <a:bodyPr>
            <a:normAutofit fontScale="62500" lnSpcReduction="20000"/>
          </a:bodyPr>
          <a:lstStyle/>
          <a:p>
            <a:r>
              <a:rPr lang="en-GB" b="1" dirty="0"/>
              <a:t>Protection against Viruses</a:t>
            </a:r>
            <a:endParaRPr lang="en-GB" dirty="0"/>
          </a:p>
          <a:p>
            <a:r>
              <a:rPr lang="en-GB" dirty="0"/>
              <a:t>Spam emails are not just innocent marketing tools they can be carriers of dangerous computer viruses. Just one click on the wrong email can debilitate your network. Filters can provide a great firewall.</a:t>
            </a:r>
          </a:p>
          <a:p>
            <a:r>
              <a:rPr lang="en-GB" b="1" dirty="0"/>
              <a:t>Keeping Hackers at Bay</a:t>
            </a:r>
            <a:endParaRPr lang="en-GB" dirty="0"/>
          </a:p>
          <a:p>
            <a:r>
              <a:rPr lang="en-GB" dirty="0"/>
              <a:t>In addition to dangerous viruses, hackers can also gain access to your system through a benign-looking email. A filter that blocks spam emails from reaching your inbox can save your important data.</a:t>
            </a:r>
          </a:p>
          <a:p>
            <a:r>
              <a:rPr lang="en-GB" b="1" dirty="0"/>
              <a:t>Saving Time</a:t>
            </a:r>
            <a:endParaRPr lang="en-GB" dirty="0"/>
          </a:p>
          <a:p>
            <a:r>
              <a:rPr lang="en-GB" dirty="0"/>
              <a:t>Spam filtering can save time. Business employees do not have to go through numerous emails to decide which ones are spam, as sometimes that can be hard to decide. The time saved can be used to increase productivity.</a:t>
            </a:r>
          </a:p>
          <a:p>
            <a:r>
              <a:rPr lang="en-GB" b="1" dirty="0"/>
              <a:t>Keeping your Reputation Intact</a:t>
            </a:r>
            <a:endParaRPr lang="en-GB" dirty="0"/>
          </a:p>
          <a:p>
            <a:r>
              <a:rPr lang="en-GB" dirty="0"/>
              <a:t>Spam filters can help keep a company maintains its reputation. They can block viruses from reaching consumers’ data and prevent any spam mail from accidentally being forwarded to consumers.</a:t>
            </a:r>
          </a:p>
          <a:p>
            <a:r>
              <a:rPr lang="en-GB" b="1" dirty="0"/>
              <a:t>Customized Services</a:t>
            </a:r>
            <a:endParaRPr lang="en-GB" dirty="0"/>
          </a:p>
          <a:p>
            <a:r>
              <a:rPr lang="en-GB" dirty="0"/>
              <a:t>Anti-spam software and programs can be tailored to your needs. You can create a blacklist of email addresses that often send you spam. A whitelist contains all the email addresses of your important associates.</a:t>
            </a:r>
          </a:p>
        </p:txBody>
      </p:sp>
    </p:spTree>
    <p:extLst>
      <p:ext uri="{BB962C8B-B14F-4D97-AF65-F5344CB8AC3E}">
        <p14:creationId xmlns:p14="http://schemas.microsoft.com/office/powerpoint/2010/main" val="16257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11CEC-FF5D-4211-8895-9713E9DC70B0}"/>
              </a:ext>
            </a:extLst>
          </p:cNvPr>
          <p:cNvSpPr>
            <a:spLocks noGrp="1"/>
          </p:cNvSpPr>
          <p:nvPr>
            <p:ph type="title"/>
          </p:nvPr>
        </p:nvSpPr>
        <p:spPr>
          <a:xfrm>
            <a:off x="841859" y="153254"/>
            <a:ext cx="10351065" cy="824538"/>
          </a:xfrm>
        </p:spPr>
        <p:txBody>
          <a:bodyPr/>
          <a:lstStyle/>
          <a:p>
            <a:r>
              <a:rPr lang="en-IN" dirty="0"/>
              <a:t>Dataset description</a:t>
            </a:r>
          </a:p>
        </p:txBody>
      </p:sp>
      <p:sp>
        <p:nvSpPr>
          <p:cNvPr id="3" name="Content Placeholder 2">
            <a:extLst>
              <a:ext uri="{FF2B5EF4-FFF2-40B4-BE49-F238E27FC236}">
                <a16:creationId xmlns:a16="http://schemas.microsoft.com/office/drawing/2014/main" xmlns="" id="{C5B8C853-64C2-460A-8D52-F5AFB37E25E5}"/>
              </a:ext>
            </a:extLst>
          </p:cNvPr>
          <p:cNvSpPr>
            <a:spLocks noGrp="1"/>
          </p:cNvSpPr>
          <p:nvPr>
            <p:ph idx="1"/>
          </p:nvPr>
        </p:nvSpPr>
        <p:spPr>
          <a:xfrm>
            <a:off x="918879" y="780619"/>
            <a:ext cx="10351066" cy="4570809"/>
          </a:xfrm>
        </p:spPr>
        <p:txBody>
          <a:bodyPr>
            <a:normAutofit/>
          </a:bodyPr>
          <a:lstStyle/>
          <a:p>
            <a:r>
              <a:rPr lang="en-GB" dirty="0"/>
              <a:t>The columns in the data set are currently not named and as you can see, there are 2 columns.</a:t>
            </a:r>
          </a:p>
          <a:p>
            <a:r>
              <a:rPr lang="en-GB" dirty="0"/>
              <a:t>The first column takes two values, 'ham' which signifies that the message is not spam, and 'spam' which signifies that the message is spam.</a:t>
            </a:r>
          </a:p>
          <a:p>
            <a:r>
              <a:rPr lang="en-GB" dirty="0"/>
              <a:t>The second column is the text content of the SMS message that is being classified.</a:t>
            </a:r>
          </a:p>
          <a:p>
            <a:endParaRPr lang="en-IN" dirty="0"/>
          </a:p>
        </p:txBody>
      </p:sp>
      <p:pic>
        <p:nvPicPr>
          <p:cNvPr id="7" name="Picture 6"/>
          <p:cNvPicPr>
            <a:picLocks noChangeAspect="1"/>
          </p:cNvPicPr>
          <p:nvPr/>
        </p:nvPicPr>
        <p:blipFill>
          <a:blip r:embed="rId2"/>
          <a:stretch>
            <a:fillRect/>
          </a:stretch>
        </p:blipFill>
        <p:spPr>
          <a:xfrm>
            <a:off x="2970212" y="3352800"/>
            <a:ext cx="5524979" cy="2743438"/>
          </a:xfrm>
          <a:prstGeom prst="rect">
            <a:avLst/>
          </a:prstGeom>
        </p:spPr>
      </p:pic>
    </p:spTree>
    <p:extLst>
      <p:ext uri="{BB962C8B-B14F-4D97-AF65-F5344CB8AC3E}">
        <p14:creationId xmlns:p14="http://schemas.microsoft.com/office/powerpoint/2010/main" val="185679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64E9B-2AF0-45C6-A5EE-E7B6907BC2D0}"/>
              </a:ext>
            </a:extLst>
          </p:cNvPr>
          <p:cNvSpPr>
            <a:spLocks noGrp="1"/>
          </p:cNvSpPr>
          <p:nvPr>
            <p:ph type="title"/>
          </p:nvPr>
        </p:nvSpPr>
        <p:spPr>
          <a:xfrm>
            <a:off x="913556" y="278727"/>
            <a:ext cx="10351065" cy="878312"/>
          </a:xfrm>
        </p:spPr>
        <p:txBody>
          <a:bodyPr/>
          <a:lstStyle/>
          <a:p>
            <a:r>
              <a:rPr lang="en-IN" dirty="0"/>
              <a:t>Data pre-processing</a:t>
            </a:r>
          </a:p>
        </p:txBody>
      </p:sp>
      <p:sp>
        <p:nvSpPr>
          <p:cNvPr id="3" name="Content Placeholder 2">
            <a:extLst>
              <a:ext uri="{FF2B5EF4-FFF2-40B4-BE49-F238E27FC236}">
                <a16:creationId xmlns:a16="http://schemas.microsoft.com/office/drawing/2014/main" xmlns="" id="{FE331F96-43FA-4F39-8AC1-96F252D21B8B}"/>
              </a:ext>
            </a:extLst>
          </p:cNvPr>
          <p:cNvSpPr>
            <a:spLocks noGrp="1"/>
          </p:cNvSpPr>
          <p:nvPr>
            <p:ph idx="1"/>
          </p:nvPr>
        </p:nvSpPr>
        <p:spPr>
          <a:xfrm>
            <a:off x="913556" y="1004679"/>
            <a:ext cx="10351066" cy="4785906"/>
          </a:xfrm>
        </p:spPr>
        <p:txBody>
          <a:bodyPr/>
          <a:lstStyle/>
          <a:p>
            <a:r>
              <a:rPr lang="en-IN" dirty="0"/>
              <a:t>Converting </a:t>
            </a:r>
            <a:r>
              <a:rPr lang="en-IN" dirty="0" smtClean="0"/>
              <a:t>upper </a:t>
            </a:r>
            <a:r>
              <a:rPr lang="en-IN" dirty="0"/>
              <a:t>case to </a:t>
            </a:r>
            <a:r>
              <a:rPr lang="en-IN" dirty="0" smtClean="0"/>
              <a:t>lower</a:t>
            </a:r>
            <a:r>
              <a:rPr lang="en-IN" dirty="0" smtClean="0"/>
              <a:t> </a:t>
            </a:r>
            <a:r>
              <a:rPr lang="en-IN" dirty="0"/>
              <a:t>case:</a:t>
            </a:r>
          </a:p>
          <a:p>
            <a:endParaRPr lang="en-IN" dirty="0"/>
          </a:p>
          <a:p>
            <a:endParaRPr lang="en-IN" dirty="0" smtClean="0"/>
          </a:p>
          <a:p>
            <a:endParaRPr lang="en-IN" dirty="0"/>
          </a:p>
          <a:p>
            <a:endParaRPr lang="en-IN" dirty="0" smtClean="0"/>
          </a:p>
          <a:p>
            <a:endParaRPr lang="en-IN" dirty="0" smtClean="0"/>
          </a:p>
          <a:p>
            <a:r>
              <a:rPr lang="en-IN" dirty="0" smtClean="0"/>
              <a:t>Text </a:t>
            </a:r>
            <a:r>
              <a:rPr lang="en-IN" dirty="0"/>
              <a:t>normalisation: it includes removing punctuation and symbols.</a:t>
            </a:r>
          </a:p>
          <a:p>
            <a:endParaRPr lang="en-IN" dirty="0"/>
          </a:p>
          <a:p>
            <a:endParaRPr lang="en-IN" dirty="0"/>
          </a:p>
        </p:txBody>
      </p:sp>
      <p:pic>
        <p:nvPicPr>
          <p:cNvPr id="6" name="Picture 5"/>
          <p:cNvPicPr>
            <a:picLocks noChangeAspect="1"/>
          </p:cNvPicPr>
          <p:nvPr/>
        </p:nvPicPr>
        <p:blipFill>
          <a:blip r:embed="rId2"/>
          <a:stretch>
            <a:fillRect/>
          </a:stretch>
        </p:blipFill>
        <p:spPr>
          <a:xfrm>
            <a:off x="1338343" y="1614370"/>
            <a:ext cx="7719729" cy="1859441"/>
          </a:xfrm>
          <a:prstGeom prst="rect">
            <a:avLst/>
          </a:prstGeom>
        </p:spPr>
      </p:pic>
      <p:pic>
        <p:nvPicPr>
          <p:cNvPr id="7" name="Picture 6"/>
          <p:cNvPicPr>
            <a:picLocks noChangeAspect="1"/>
          </p:cNvPicPr>
          <p:nvPr/>
        </p:nvPicPr>
        <p:blipFill>
          <a:blip r:embed="rId3"/>
          <a:stretch>
            <a:fillRect/>
          </a:stretch>
        </p:blipFill>
        <p:spPr>
          <a:xfrm>
            <a:off x="1346819" y="4175005"/>
            <a:ext cx="7216765" cy="1615580"/>
          </a:xfrm>
          <a:prstGeom prst="rect">
            <a:avLst/>
          </a:prstGeom>
        </p:spPr>
      </p:pic>
    </p:spTree>
    <p:extLst>
      <p:ext uri="{BB962C8B-B14F-4D97-AF65-F5344CB8AC3E}">
        <p14:creationId xmlns:p14="http://schemas.microsoft.com/office/powerpoint/2010/main" val="75197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D3397-1534-4DBD-AAD3-B0D6EC826ADE}"/>
              </a:ext>
            </a:extLst>
          </p:cNvPr>
          <p:cNvSpPr>
            <a:spLocks noGrp="1"/>
          </p:cNvSpPr>
          <p:nvPr>
            <p:ph type="title"/>
          </p:nvPr>
        </p:nvSpPr>
        <p:spPr>
          <a:xfrm>
            <a:off x="913558" y="233915"/>
            <a:ext cx="10351065" cy="967936"/>
          </a:xfrm>
        </p:spPr>
        <p:txBody>
          <a:bodyPr/>
          <a:lstStyle/>
          <a:p>
            <a:r>
              <a:rPr lang="en-IN" dirty="0"/>
              <a:t>Tokenization &amp; </a:t>
            </a:r>
            <a:r>
              <a:rPr lang="en-IN" dirty="0"/>
              <a:t>Count frequencies </a:t>
            </a:r>
            <a:endParaRPr lang="en-IN" dirty="0"/>
          </a:p>
        </p:txBody>
      </p:sp>
      <p:sp>
        <p:nvSpPr>
          <p:cNvPr id="3" name="Content Placeholder 2">
            <a:extLst>
              <a:ext uri="{FF2B5EF4-FFF2-40B4-BE49-F238E27FC236}">
                <a16:creationId xmlns:a16="http://schemas.microsoft.com/office/drawing/2014/main" xmlns="" id="{F8BC67E3-E192-4035-8BD1-3FC82E3114B3}"/>
              </a:ext>
            </a:extLst>
          </p:cNvPr>
          <p:cNvSpPr>
            <a:spLocks noGrp="1"/>
          </p:cNvSpPr>
          <p:nvPr>
            <p:ph idx="1"/>
          </p:nvPr>
        </p:nvSpPr>
        <p:spPr>
          <a:xfrm>
            <a:off x="913556" y="986754"/>
            <a:ext cx="10351066" cy="4803831"/>
          </a:xfrm>
        </p:spPr>
        <p:txBody>
          <a:bodyPr/>
          <a:lstStyle/>
          <a:p>
            <a:r>
              <a:rPr lang="en-IN" dirty="0"/>
              <a:t>Tokenization</a:t>
            </a:r>
            <a:r>
              <a:rPr lang="en-IN" dirty="0" smtClean="0"/>
              <a:t>: </a:t>
            </a:r>
            <a:r>
              <a:rPr lang="en-GB" dirty="0"/>
              <a:t>Tokenize the strings stored in '</a:t>
            </a:r>
            <a:r>
              <a:rPr lang="en-GB" dirty="0" err="1"/>
              <a:t>sans_punctuation_documents</a:t>
            </a:r>
            <a:r>
              <a:rPr lang="en-GB" dirty="0"/>
              <a:t>' using the split() method. and store the final document set in a list called '</a:t>
            </a:r>
            <a:r>
              <a:rPr lang="en-GB" dirty="0" err="1"/>
              <a:t>preprocessed_documents</a:t>
            </a:r>
            <a:r>
              <a:rPr lang="en-GB" dirty="0"/>
              <a:t>'.</a:t>
            </a:r>
            <a:endParaRPr lang="en-IN" dirty="0"/>
          </a:p>
          <a:p>
            <a:endParaRPr lang="en-IN" dirty="0"/>
          </a:p>
          <a:p>
            <a:endParaRPr lang="en-IN" dirty="0" smtClean="0"/>
          </a:p>
          <a:p>
            <a:endParaRPr lang="en-IN" dirty="0"/>
          </a:p>
          <a:p>
            <a:r>
              <a:rPr lang="en-IN" dirty="0"/>
              <a:t>Count frequencies  </a:t>
            </a:r>
            <a:r>
              <a:rPr lang="en-IN" dirty="0" smtClean="0"/>
              <a:t>: </a:t>
            </a:r>
            <a:r>
              <a:rPr lang="en-GB" dirty="0"/>
              <a:t>Using the Counter() method and </a:t>
            </a:r>
            <a:r>
              <a:rPr lang="en-GB" dirty="0" err="1"/>
              <a:t>preprocessed_documents</a:t>
            </a:r>
            <a:r>
              <a:rPr lang="en-GB" dirty="0"/>
              <a:t> as the input, create a dictionary with the keys being each word in each document and the corresponding values being the frequency of occurrence of that word. Save each Counter dictionary as an item in a list called '</a:t>
            </a:r>
            <a:r>
              <a:rPr lang="en-GB" dirty="0" err="1"/>
              <a:t>frequency_list</a:t>
            </a:r>
            <a:r>
              <a:rPr lang="en-GB" dirty="0"/>
              <a:t>'.</a:t>
            </a:r>
            <a:endParaRPr lang="en-IN" dirty="0"/>
          </a:p>
        </p:txBody>
      </p:sp>
      <p:pic>
        <p:nvPicPr>
          <p:cNvPr id="6" name="Picture 5"/>
          <p:cNvPicPr>
            <a:picLocks noChangeAspect="1"/>
          </p:cNvPicPr>
          <p:nvPr/>
        </p:nvPicPr>
        <p:blipFill>
          <a:blip r:embed="rId2"/>
          <a:stretch>
            <a:fillRect/>
          </a:stretch>
        </p:blipFill>
        <p:spPr>
          <a:xfrm>
            <a:off x="1446212" y="2209800"/>
            <a:ext cx="3596952" cy="670618"/>
          </a:xfrm>
          <a:prstGeom prst="rect">
            <a:avLst/>
          </a:prstGeom>
        </p:spPr>
      </p:pic>
      <p:pic>
        <p:nvPicPr>
          <p:cNvPr id="7" name="Picture 6"/>
          <p:cNvPicPr>
            <a:picLocks noChangeAspect="1"/>
          </p:cNvPicPr>
          <p:nvPr/>
        </p:nvPicPr>
        <p:blipFill>
          <a:blip r:embed="rId3"/>
          <a:stretch>
            <a:fillRect/>
          </a:stretch>
        </p:blipFill>
        <p:spPr>
          <a:xfrm>
            <a:off x="1446212" y="5127587"/>
            <a:ext cx="3627434" cy="1325995"/>
          </a:xfrm>
          <a:prstGeom prst="rect">
            <a:avLst/>
          </a:prstGeom>
        </p:spPr>
      </p:pic>
    </p:spTree>
    <p:extLst>
      <p:ext uri="{BB962C8B-B14F-4D97-AF65-F5344CB8AC3E}">
        <p14:creationId xmlns:p14="http://schemas.microsoft.com/office/powerpoint/2010/main" val="334847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1053</TotalTime>
  <Words>835</Words>
  <Application>Microsoft Office PowerPoint</Application>
  <PresentationFormat>Custom</PresentationFormat>
  <Paragraphs>71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Constantia</vt:lpstr>
      <vt:lpstr>Georgia</vt:lpstr>
      <vt:lpstr>Times New Roman</vt:lpstr>
      <vt:lpstr>Wingdings 3</vt:lpstr>
      <vt:lpstr>Ion</vt:lpstr>
      <vt:lpstr>EMAIL SPAM CLASSIFIER PRESENTATION</vt:lpstr>
      <vt:lpstr>Agenda:</vt:lpstr>
      <vt:lpstr>ACKNOWLEDGMENT</vt:lpstr>
      <vt:lpstr>Introduction</vt:lpstr>
      <vt:lpstr>Objective</vt:lpstr>
      <vt:lpstr>Scope of this Project</vt:lpstr>
      <vt:lpstr>Dataset description</vt:lpstr>
      <vt:lpstr>Data pre-processing</vt:lpstr>
      <vt:lpstr>Tokenization &amp; Count frequencies </vt:lpstr>
      <vt:lpstr>vectorisation</vt:lpstr>
      <vt:lpstr>Model building</vt:lpstr>
      <vt:lpstr>Metrics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ADMIN</cp:lastModifiedBy>
  <cp:revision>11</cp:revision>
  <dcterms:created xsi:type="dcterms:W3CDTF">2021-09-16T06:05:54Z</dcterms:created>
  <dcterms:modified xsi:type="dcterms:W3CDTF">2022-12-16T18:07:06Z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