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B55-7CC1-4C4C-9FE8-DAA7A57D6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Library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B3635-75BB-4EF9-9661-F9F5A777FFB2}"/>
              </a:ext>
            </a:extLst>
          </p:cNvPr>
          <p:cNvSpPr txBox="1"/>
          <p:nvPr/>
        </p:nvSpPr>
        <p:spPr>
          <a:xfrm>
            <a:off x="2285257" y="3633541"/>
            <a:ext cx="425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22-SE-36           Abdul Ali Shah</a:t>
            </a:r>
          </a:p>
          <a:p>
            <a:r>
              <a:rPr lang="en-US" dirty="0"/>
              <a:t>22-SE-39          Muhammad Saifullah</a:t>
            </a:r>
          </a:p>
        </p:txBody>
      </p:sp>
    </p:spTree>
    <p:extLst>
      <p:ext uri="{BB962C8B-B14F-4D97-AF65-F5344CB8AC3E}">
        <p14:creationId xmlns:p14="http://schemas.microsoft.com/office/powerpoint/2010/main" val="279064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9F5E-7AB5-44D8-9EB6-0EE71B39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Behind Design Decisions: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51E3-F2BA-41F2-8179-99CFDA21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Integrity: </a:t>
            </a:r>
          </a:p>
          <a:p>
            <a:pPr marL="0" indent="0">
              <a:buNone/>
            </a:pPr>
            <a:r>
              <a:rPr lang="en-US" dirty="0"/>
              <a:t>Constraints such as primary keys, unique constraints, and foreign key constraints are used to ensure data integrity. Default values and constraints are used to maintain data integrity </a:t>
            </a:r>
          </a:p>
          <a:p>
            <a:pPr marL="0" indent="0">
              <a:buNone/>
            </a:pPr>
            <a:r>
              <a:rPr lang="en-US" b="1" dirty="0"/>
              <a:t>Scalability: </a:t>
            </a:r>
          </a:p>
          <a:p>
            <a:pPr marL="0" indent="0">
              <a:buNone/>
            </a:pPr>
            <a:r>
              <a:rPr lang="en-US" dirty="0"/>
              <a:t>The system design allows for scalability to accommodate future growth in library resources and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BC0A-D2AC-4615-805B-8E385551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Challenges and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2480-3D58-457A-91D3-9199ACA2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Security: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Implement robust authentication and authorization mechanisms to protect sensitive data. </a:t>
            </a:r>
          </a:p>
          <a:p>
            <a:pPr marL="0" indent="0">
              <a:buNone/>
            </a:pPr>
            <a:r>
              <a:rPr lang="en-US" b="1" dirty="0"/>
              <a:t>Performance Optimization: </a:t>
            </a:r>
          </a:p>
          <a:p>
            <a:pPr marL="0" indent="0">
              <a:buNone/>
            </a:pPr>
            <a:r>
              <a:rPr lang="en-US" dirty="0"/>
              <a:t>Optimizing database queries and indexing to ensure efficient data retrieval. </a:t>
            </a:r>
          </a:p>
        </p:txBody>
      </p:sp>
    </p:spTree>
    <p:extLst>
      <p:ext uri="{BB962C8B-B14F-4D97-AF65-F5344CB8AC3E}">
        <p14:creationId xmlns:p14="http://schemas.microsoft.com/office/powerpoint/2010/main" val="298866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BC0A-D2AC-4615-805B-8E385551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Challenges and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2480-3D58-457A-91D3-9199ACA2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Concurrency Control: </a:t>
            </a:r>
          </a:p>
          <a:p>
            <a:pPr marL="0" indent="0">
              <a:buNone/>
            </a:pPr>
            <a:r>
              <a:rPr lang="en-US" dirty="0"/>
              <a:t>Employ concurrency control mechanisms to prevent data inconsistencies in a multi-user environment. </a:t>
            </a:r>
          </a:p>
          <a:p>
            <a:pPr marL="0" indent="0">
              <a:buNone/>
            </a:pPr>
            <a:r>
              <a:rPr lang="en-US" b="1" dirty="0"/>
              <a:t>Error Handling: </a:t>
            </a:r>
          </a:p>
          <a:p>
            <a:pPr marL="0" indent="0">
              <a:buNone/>
            </a:pPr>
            <a:r>
              <a:rPr lang="en-US" dirty="0"/>
              <a:t>Implementing error handling mechanisms to gracefully handle exceptions and ensure data consistency.</a:t>
            </a:r>
          </a:p>
        </p:txBody>
      </p:sp>
    </p:spTree>
    <p:extLst>
      <p:ext uri="{BB962C8B-B14F-4D97-AF65-F5344CB8AC3E}">
        <p14:creationId xmlns:p14="http://schemas.microsoft.com/office/powerpoint/2010/main" val="54247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4D45-D0A1-4AD2-81AD-09CE002B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E686-6957-4BEF-AF3A-AE766A40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Designing database</a:t>
            </a:r>
          </a:p>
          <a:p>
            <a:pPr marL="0" indent="0">
              <a:buNone/>
            </a:pPr>
            <a:r>
              <a:rPr lang="en-US" dirty="0"/>
              <a:t>The implementation of the database system will involve: </a:t>
            </a:r>
          </a:p>
          <a:p>
            <a:r>
              <a:rPr lang="en-US" dirty="0"/>
              <a:t>Creating the database schema based on the proposed design. </a:t>
            </a:r>
          </a:p>
          <a:p>
            <a:r>
              <a:rPr lang="en-US" dirty="0"/>
              <a:t>Implementing SQL scripts to create tables, constraints, triggers, and audit functionality.</a:t>
            </a:r>
          </a:p>
          <a:p>
            <a:r>
              <a:rPr lang="en-US" dirty="0"/>
              <a:t>Thoroughly testing the system to ensure its functionality, reliability, and security. </a:t>
            </a:r>
          </a:p>
          <a:p>
            <a:r>
              <a:rPr lang="en-US" dirty="0"/>
              <a:t>Presenting the completed project to showcase its features and functionality to stakeholders</a:t>
            </a:r>
          </a:p>
        </p:txBody>
      </p:sp>
    </p:spTree>
    <p:extLst>
      <p:ext uri="{BB962C8B-B14F-4D97-AF65-F5344CB8AC3E}">
        <p14:creationId xmlns:p14="http://schemas.microsoft.com/office/powerpoint/2010/main" val="97788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3941-CCC9-4BD4-A009-51D57201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6B12-EC7E-4478-AB5A-D837DF3A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Build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Document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Present to Stakeholders</a:t>
            </a:r>
          </a:p>
        </p:txBody>
      </p:sp>
    </p:spTree>
    <p:extLst>
      <p:ext uri="{BB962C8B-B14F-4D97-AF65-F5344CB8AC3E}">
        <p14:creationId xmlns:p14="http://schemas.microsoft.com/office/powerpoint/2010/main" val="191160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A70EAD-DCCE-4FEC-8420-B485047A3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E53A74-3FF3-41A7-8873-DFFB5C101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22-se-39</a:t>
            </a:r>
          </a:p>
          <a:p>
            <a:r>
              <a:rPr lang="en-US" dirty="0"/>
              <a:t>22-se-39</a:t>
            </a:r>
          </a:p>
        </p:txBody>
      </p:sp>
    </p:spTree>
    <p:extLst>
      <p:ext uri="{BB962C8B-B14F-4D97-AF65-F5344CB8AC3E}">
        <p14:creationId xmlns:p14="http://schemas.microsoft.com/office/powerpoint/2010/main" val="167349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F3E8-A5F0-455F-82A8-C048899A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34BB-8D41-4DB5-BB24-105499CD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Overview:</a:t>
            </a:r>
          </a:p>
          <a:p>
            <a:pPr marL="0" indent="0">
              <a:buNone/>
            </a:pPr>
            <a:r>
              <a:rPr lang="en-US" dirty="0"/>
              <a:t>The library management system aims to efficiently manage the borrowing and availability of books within the library, ensuring smooth operations for both staff and users.</a:t>
            </a:r>
          </a:p>
        </p:txBody>
      </p:sp>
    </p:spTree>
    <p:extLst>
      <p:ext uri="{BB962C8B-B14F-4D97-AF65-F5344CB8AC3E}">
        <p14:creationId xmlns:p14="http://schemas.microsoft.com/office/powerpoint/2010/main" val="46487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62CD-8787-48BD-977F-3E92B734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C5B3-3C93-4F15-B8D9-41B7EF4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System:</a:t>
            </a:r>
          </a:p>
          <a:p>
            <a:pPr marL="0" indent="0">
              <a:buNone/>
            </a:pPr>
            <a:r>
              <a:rPr lang="en-US" dirty="0"/>
              <a:t>The features related to the system are: </a:t>
            </a:r>
          </a:p>
          <a:p>
            <a:r>
              <a:rPr lang="en-US" dirty="0"/>
              <a:t>The system should provide functionalities for adding, updating, and managing library resources such as books, authors, subjects, floors, and shelves.</a:t>
            </a:r>
          </a:p>
          <a:p>
            <a:r>
              <a:rPr lang="en-US" dirty="0"/>
              <a:t> It should allow staff to issue and return books, generate penalties for overdue books, and handle book extensions</a:t>
            </a:r>
          </a:p>
        </p:txBody>
      </p:sp>
    </p:spTree>
    <p:extLst>
      <p:ext uri="{BB962C8B-B14F-4D97-AF65-F5344CB8AC3E}">
        <p14:creationId xmlns:p14="http://schemas.microsoft.com/office/powerpoint/2010/main" val="335798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62CD-8787-48BD-977F-3E92B734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C5B3-3C93-4F15-B8D9-41B7EF4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User:</a:t>
            </a:r>
          </a:p>
          <a:p>
            <a:pPr marL="0" indent="0">
              <a:buNone/>
            </a:pPr>
            <a:r>
              <a:rPr lang="en-US" dirty="0"/>
              <a:t>The system shall be able to incorporate the following users: </a:t>
            </a:r>
          </a:p>
          <a:p>
            <a:r>
              <a:rPr lang="en-US" dirty="0"/>
              <a:t>Staff member </a:t>
            </a:r>
          </a:p>
          <a:p>
            <a:r>
              <a:rPr lang="en-US" dirty="0"/>
              <a:t>Teachers </a:t>
            </a:r>
          </a:p>
          <a:p>
            <a:r>
              <a:rPr lang="en-US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14323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62CD-8787-48BD-977F-3E92B734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C5B3-3C93-4F15-B8D9-41B7EF4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Books:</a:t>
            </a:r>
            <a:r>
              <a:rPr lang="en-US" dirty="0"/>
              <a:t> </a:t>
            </a:r>
          </a:p>
          <a:p>
            <a:r>
              <a:rPr lang="en-US" dirty="0"/>
              <a:t>Functionality to add new books to the library inventory.</a:t>
            </a:r>
          </a:p>
          <a:p>
            <a:r>
              <a:rPr lang="en-US" dirty="0"/>
              <a:t>Ability to associate books with authors and subjects.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Issue books:</a:t>
            </a:r>
          </a:p>
          <a:p>
            <a:r>
              <a:rPr lang="en-US" dirty="0"/>
              <a:t>Capability to issue books to users and track issue dates, return dates, and extensions</a:t>
            </a:r>
          </a:p>
        </p:txBody>
      </p:sp>
    </p:spTree>
    <p:extLst>
      <p:ext uri="{BB962C8B-B14F-4D97-AF65-F5344CB8AC3E}">
        <p14:creationId xmlns:p14="http://schemas.microsoft.com/office/powerpoint/2010/main" val="50942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62CD-8787-48BD-977F-3E92B734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C5B3-3C93-4F15-B8D9-41B7EF4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Books:</a:t>
            </a:r>
            <a:r>
              <a:rPr lang="en-US" dirty="0"/>
              <a:t> </a:t>
            </a:r>
          </a:p>
          <a:p>
            <a:r>
              <a:rPr lang="en-US" dirty="0"/>
              <a:t>Functionality to add new books to the library inventory.</a:t>
            </a:r>
          </a:p>
          <a:p>
            <a:r>
              <a:rPr lang="en-US" dirty="0"/>
              <a:t>Ability to associate books with authors and subjects.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Issue books:</a:t>
            </a:r>
          </a:p>
          <a:p>
            <a:r>
              <a:rPr lang="en-US" dirty="0"/>
              <a:t>Capability to issue books to users and track issue dates, return dates, and extensions</a:t>
            </a:r>
          </a:p>
        </p:txBody>
      </p:sp>
    </p:spTree>
    <p:extLst>
      <p:ext uri="{BB962C8B-B14F-4D97-AF65-F5344CB8AC3E}">
        <p14:creationId xmlns:p14="http://schemas.microsoft.com/office/powerpoint/2010/main" val="202225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62CD-8787-48BD-977F-3E92B734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C5B3-3C93-4F15-B8D9-41B7EF4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system should ensure data integrity and enforce foreign key constraints. </a:t>
            </a:r>
          </a:p>
          <a:p>
            <a:r>
              <a:rPr lang="en-US" dirty="0"/>
              <a:t>Performance optimization strategies should be implemented to handle large volumes of data efficiently</a:t>
            </a:r>
          </a:p>
        </p:txBody>
      </p:sp>
    </p:spTree>
    <p:extLst>
      <p:ext uri="{BB962C8B-B14F-4D97-AF65-F5344CB8AC3E}">
        <p14:creationId xmlns:p14="http://schemas.microsoft.com/office/powerpoint/2010/main" val="306863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BC56-8CA3-434E-816A-92D9CAE0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883" y="0"/>
            <a:ext cx="1265117" cy="1049235"/>
          </a:xfrm>
        </p:spPr>
        <p:txBody>
          <a:bodyPr/>
          <a:lstStyle/>
          <a:p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04E29-77F6-4BD8-8FC3-3F5C2B6E5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3826"/>
            <a:ext cx="12192000" cy="6394174"/>
          </a:xfrm>
        </p:spPr>
      </p:pic>
    </p:spTree>
    <p:extLst>
      <p:ext uri="{BB962C8B-B14F-4D97-AF65-F5344CB8AC3E}">
        <p14:creationId xmlns:p14="http://schemas.microsoft.com/office/powerpoint/2010/main" val="359279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ED86-116F-4D4C-9AEF-2F897EFC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Behind Design Decisions: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A15E-B25B-4841-A83F-3847B35E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Normalization: </a:t>
            </a:r>
          </a:p>
          <a:p>
            <a:pPr marL="0" indent="0">
              <a:buNone/>
            </a:pPr>
            <a:r>
              <a:rPr lang="en-US" dirty="0"/>
              <a:t>Tables are structured to minimize redundancy and maintain data consistency. </a:t>
            </a:r>
          </a:p>
          <a:p>
            <a:pPr marL="0" indent="0">
              <a:buNone/>
            </a:pPr>
            <a:r>
              <a:rPr lang="en-US" b="1" dirty="0"/>
              <a:t>Foreign Key Constraints: </a:t>
            </a:r>
          </a:p>
          <a:p>
            <a:pPr marL="0" indent="0">
              <a:buNone/>
            </a:pPr>
            <a:r>
              <a:rPr lang="en-US" dirty="0"/>
              <a:t>Foreign key constraints are enforced to maintain referential integrity between related tables. </a:t>
            </a:r>
          </a:p>
          <a:p>
            <a:pPr marL="0" indent="0">
              <a:buNone/>
            </a:pPr>
            <a:r>
              <a:rPr lang="en-US" b="1" dirty="0"/>
              <a:t>Audit Tables: </a:t>
            </a:r>
          </a:p>
          <a:p>
            <a:pPr marL="0" indent="0">
              <a:buNone/>
            </a:pPr>
            <a:r>
              <a:rPr lang="en-US" dirty="0"/>
              <a:t>Audit tables and triggers are implemented to track changes made to critical data. </a:t>
            </a:r>
          </a:p>
        </p:txBody>
      </p:sp>
    </p:spTree>
    <p:extLst>
      <p:ext uri="{BB962C8B-B14F-4D97-AF65-F5344CB8AC3E}">
        <p14:creationId xmlns:p14="http://schemas.microsoft.com/office/powerpoint/2010/main" val="1974144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151</TotalTime>
  <Words>486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Library management system</vt:lpstr>
      <vt:lpstr>Problem domain</vt:lpstr>
      <vt:lpstr>requirements</vt:lpstr>
      <vt:lpstr>requirements</vt:lpstr>
      <vt:lpstr>requirements</vt:lpstr>
      <vt:lpstr>requirements</vt:lpstr>
      <vt:lpstr>constraints</vt:lpstr>
      <vt:lpstr>erd</vt:lpstr>
      <vt:lpstr>Rationale Behind Design Decisions:</vt:lpstr>
      <vt:lpstr>Rationale Behind Design Decisions:</vt:lpstr>
      <vt:lpstr>Potential Challenges and Strategies</vt:lpstr>
      <vt:lpstr>Potential Challenges and Strategies</vt:lpstr>
      <vt:lpstr>Project Implementation</vt:lpstr>
      <vt:lpstr>Project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</dc:creator>
  <cp:lastModifiedBy>rana</cp:lastModifiedBy>
  <cp:revision>7</cp:revision>
  <dcterms:created xsi:type="dcterms:W3CDTF">2024-05-07T20:54:41Z</dcterms:created>
  <dcterms:modified xsi:type="dcterms:W3CDTF">2024-05-08T04:54:42Z</dcterms:modified>
</cp:coreProperties>
</file>