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1" r:id="rId2"/>
    <p:sldId id="264" r:id="rId3"/>
    <p:sldId id="265" r:id="rId4"/>
    <p:sldId id="257" r:id="rId5"/>
    <p:sldId id="260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3T23:02:13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21679 5606 0,'-25'49'63,"-49"1"-48,0 49 1,-26 1 0,1-1-1,50 0 1,-26-25 0,26 26-1,24-76 1,0 1-16,0-25 15,0 50 1,25-25 93,50-1-109,24 26 16,-49-25 0,74 74-1,-24-49 1,-26-26 0,-24 1-1,0 0 1,0-25-1,0 25 1,-1 0-16,1-25 16,0 0 15,-25 24-15</inkml:trace>
  <inkml:trace contextRef="#ctx0" brushRef="#br0" timeOffset="1230.815">22175 5829 0,'-24'75'94,"-1"-1"-79,25 25 1,0 50-16,-25-50 16,25 0-1,-25 1 1,25-26 0,-25 0-1,25-49 1,0 0 15,25-50 47,25-24-62,-1-1-1,75-24 1,-74 24 0,-25 50-1,0 0 1,-1 0 15,1 0-15,-25 25-1,0 0 1,25 24-16,-25-24 16,25 49-1,-25-49 1,0 0 15,0 0 0</inkml:trace>
  <inkml:trace contextRef="#ctx0" brushRef="#br0" timeOffset="1731.1466">22746 6524 0,'0'49'93,"0"26"-93,0-51 16,0 1 0,0 25-1,0-25 32</inkml:trace>
  <inkml:trace contextRef="#ctx0" brushRef="#br0" timeOffset="2703.7941">23143 5829 0,'25'0'78,"24"0"-47,-24 0-31,99 50 16,-25-1 0,-24-24-1,49 25 16,-25-1-31,50 1 16,-25-25 0,-50 0-16,-24-1 15,-25 1 1,-25 0 0,0 0-1,0 0 16,-25-25-31,25 49 16,-50 1 0,-24 49-1,-25 25 1,-1 0 0,-24 25-1,50-75 1,49-24-1,0-25-15,0 24 16</inkml:trace>
  <inkml:trace contextRef="#ctx0" brushRef="#br0" timeOffset="5098.3876">27285 5358 0,'0'25'46,"0"24"-30,0 50 0,0 25-16,0-24 15,0-26 1,0 50 0,0-74-1,0-1 1,0-24-1,0 0 1,25-25 47,0 0-32,0 0 0,-25-25-15,24-49-16,26 24 15,-25 25 1,24 1 0,-49-1-1,25 25 1,0 0 15,0 0-15,0 25 15,-1 24 0,1-24-15,-25 25-1,25-26 1,-25 1 0,0 0-1,0 0 1,0 0-16</inkml:trace>
  <inkml:trace contextRef="#ctx0" brushRef="#br0" timeOffset="5882.9025">27955 6003 0,'0'49'109,"0"-24"-93,0 25-1,0-1 1,0 1 0,0 0-1,0-26 1,0 1 31</inkml:trace>
  <inkml:trace contextRef="#ctx0" brushRef="#br0" timeOffset="6793.5128">26938 5804 0,'0'25'78,"0"0"-47,-25 25-15,0-26-1,25 1-15,0 25 16,0-25 15,-25-25-15,25 24 0,0 1-1,0 0-15,-24 25 16,24-26-1,0 1 1,0 0 0,0 0-1</inkml:trace>
  <inkml:trace contextRef="#ctx0" brushRef="#br0" timeOffset="7682.1031">26690 5755 0,'-25'0'31,"25"24"-16,0 1 1,-25 0 0,25 0-1,-25 0 1,-24 24-16,24-24 16,0 0-1,0 25 1,1-26-1,24 1 1,0 0 0,-25 0-1,25 0-15,0-1 16,0 1 0,0 0 15,49 0-16,-24 0 17,0-25-1,0 0-15,-25 24-16,25-24 15,-1 0 79</inkml:trace>
  <inkml:trace contextRef="#ctx0" brushRef="#br0" timeOffset="9171.0868">28104 5606 0,'25'0'16,"-1"0"-1,1 0 1,0 0 0,0 0 15,0 0-16,24 0 1,26 25 0,-26-25-16,26 0 15,-1 0 1,-49 0 0,0 24 15,-1-24-16,-24 25 17,0 0 30,0 0-46,0 0-1,-24 49 1,-26 1 0,50-1-1,-50-24 1,26-26 0,24 26-16,-25 0 31,25-26 16</inkml:trace>
  <inkml:trace contextRef="#ctx0" brushRef="#br0" timeOffset="13302.829">21010 7342 0,'24'0'78,"51"0"-62,24 0 0,50 0-1,49 0 1,75 0-1,-74 0 1,445 0-16,-23-49 16,-299 49-1,-124 0 1,-24 0 0,-75 0-1,-24 0 1,-1 0-16,-24 0 15,24 0 1,50-75 0,-25 75 187,75 0-188,74 0 1,447 0 0,49 0-1,-323 0 1,-172 0 0,-76 0-16,-24 0 15,-75 0 1,1 0-1,49 0 1,0 0 0,0 0-1,-75 0 188,26 0-187,74-25 0,248 1-1,-25-1 1,0 25 0,-149-50-1,-49 50-15,-100 0 16,-24 0-1,-26 0 17,1 0-1,-25-25 31,0 1 126,25 24-172,-25-50 15,25 25 0,-25 0-31,25 1 16,-25-1-1,0 0 1,24 0 0,-24 0-1,25 0 1,0-24-1,-25-1 1,25-49 0,-25 0-16,25 24 31,-25 1-31,24 24 16,-24-24-1,0 24 1,0-49-1,25 25 1,-25 49 0,0-25-16,0 26 265,0-26-249,-74-49 0,-1-75-16,-24-49 15,25 74 1,-1 50-1,-98-75 1,24 25 0,0 25-1,25 0 1,25 50-16,0-25 16,74 24-1,-50 1 1,75 24-1,0 1 1,0 24 0,-148-25 171,-76 1-187,-98 24 16,-50 0-1,-25 25 1,-124 25 0,-446 124-1,297-1 1,273-24 0,75-49-16,98-1 15,1 1 1,99-26-1,25-24 1,74 25 0,-74-26 171,-75 1-171,-74 0-1,-25 74 1,-173-49 0,148-25-1,75 0 1,124-25 0,49 0-16,25 0 15,1 0 1,-26 0-1,25 0 1,0 0 0,-24 0-1,24 0 17,0 0-17,0 0-15,0 0 16,-24 0-1,24 0 1</inkml:trace>
  <inkml:trace contextRef="#ctx0" brushRef="#br0" timeOffset="20814.8142">25598 3125 0,'0'75'110,"0"-26"-95,25 26-15,-25-50 16,25-25 0,-25 24-1,0 1 17,25-25 14,0 0 48,-1 0-31,1 0-48,0 0 1,25-25 0,-26 1-1,26-26 1,0 25-1,-25-24 1,24-26 0,-24 50-16,0 1 15,0-26 1,-25 25 15,24 25-15,-24-25-1,0 1-15,25 24 16,0-25 62</inkml:trace>
  <inkml:trace contextRef="#ctx0" brushRef="#br0" timeOffset="30985.7268">9376 7714 0,'0'-25'16,"25"25"171,-25 50-171,25-50 0,-25 50-1,25-50 32,-25 24-16,24-24 1,1-24 15,50 24-32,-51-50-15,26 25 16,0-24-1,-1 24 1,-24 0 0,25 25-1,-26-25 1,1 0-16,0 25 31,0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93216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Character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There are different character we need to display on the web page</a:t>
            </a:r>
          </a:p>
          <a:p>
            <a:pPr algn="l"/>
            <a:r>
              <a:rPr lang="en-US" sz="1800" dirty="0" smtClean="0"/>
              <a:t>Mostly character not present on the keyboard </a:t>
            </a:r>
          </a:p>
          <a:p>
            <a:pPr algn="l"/>
            <a:r>
              <a:rPr lang="en-US" sz="1800" dirty="0" smtClean="0"/>
              <a:t>Mathematics, physics, chemistry, etc. related characters </a:t>
            </a:r>
          </a:p>
          <a:p>
            <a:pPr algn="l"/>
            <a:r>
              <a:rPr lang="en-US" sz="1800" dirty="0" smtClean="0"/>
              <a:t>There are different character set, that have a list of different characters.</a:t>
            </a:r>
          </a:p>
          <a:p>
            <a:pPr algn="l"/>
            <a:r>
              <a:rPr lang="en-US" sz="1800" dirty="0" smtClean="0"/>
              <a:t>Character means: Entity , symbols , emoji </a:t>
            </a:r>
          </a:p>
          <a:p>
            <a:pPr algn="l"/>
            <a:endParaRPr lang="en-US" sz="1800" b="1" dirty="0" smtClean="0"/>
          </a:p>
          <a:p>
            <a:pPr algn="l"/>
            <a:r>
              <a:rPr lang="en-US" sz="1800" b="1" dirty="0" smtClean="0"/>
              <a:t>For example character set: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Unicode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UTF-8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UTF-16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UTF-32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international </a:t>
            </a:r>
            <a:r>
              <a:rPr lang="en-US" sz="1800" dirty="0" smtClean="0"/>
              <a:t>EBCDIC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ASCII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0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Character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 smtClean="0"/>
              <a:t>Ways to USE</a:t>
            </a:r>
            <a:endParaRPr lang="en-US" sz="1800" dirty="0" smtClean="0"/>
          </a:p>
          <a:p>
            <a:pPr algn="l"/>
            <a:r>
              <a:rPr lang="en-US" sz="1800" dirty="0" smtClean="0"/>
              <a:t>&lt;p&gt;</a:t>
            </a:r>
            <a:r>
              <a:rPr lang="en-US" sz="1800" dirty="0"/>
              <a:t> </a:t>
            </a:r>
            <a:r>
              <a:rPr lang="en-US" sz="1800" dirty="0" smtClean="0"/>
              <a:t>&amp;name of the char; &lt;/p&gt;</a:t>
            </a:r>
          </a:p>
          <a:p>
            <a:pPr algn="l"/>
            <a:r>
              <a:rPr lang="en-US" sz="1800" dirty="0"/>
              <a:t>&lt;p&gt; &amp;# </a:t>
            </a:r>
            <a:r>
              <a:rPr lang="en-US" sz="1800" dirty="0" smtClean="0"/>
              <a:t>number </a:t>
            </a:r>
            <a:r>
              <a:rPr lang="en-US" sz="1800" dirty="0"/>
              <a:t>of the </a:t>
            </a:r>
            <a:r>
              <a:rPr lang="en-US" sz="1800" dirty="0" smtClean="0"/>
              <a:t>char; </a:t>
            </a:r>
            <a:r>
              <a:rPr lang="en-US" sz="1800" dirty="0"/>
              <a:t>&lt;/p&gt;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u="sng" dirty="0" smtClean="0"/>
              <a:t>More Characters founded here:</a:t>
            </a:r>
          </a:p>
          <a:p>
            <a:pPr algn="l"/>
            <a:r>
              <a:rPr lang="en-US" sz="1800" dirty="0"/>
              <a:t>https://en.wikipedia.org/wiki/UTF-8</a:t>
            </a:r>
          </a:p>
          <a:p>
            <a:pPr algn="l"/>
            <a:r>
              <a:rPr lang="en-US" sz="1800" dirty="0"/>
              <a:t>https://www.utf8-chartable.de/</a:t>
            </a:r>
          </a:p>
          <a:p>
            <a:pPr algn="l"/>
            <a:r>
              <a:rPr lang="en-US" sz="1800" dirty="0"/>
              <a:t>https://www.freeformatter.com/html-entities.html</a:t>
            </a:r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268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Symbols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Different symbols related to Math, Physics, etc. like field, you can insert in your web page</a:t>
            </a:r>
          </a:p>
          <a:p>
            <a:pPr algn="l"/>
            <a:endParaRPr lang="en-US" sz="1800" u="sng" dirty="0" smtClean="0"/>
          </a:p>
          <a:p>
            <a:pPr algn="l"/>
            <a:r>
              <a:rPr lang="en-US" sz="1800" u="sng" dirty="0" smtClean="0"/>
              <a:t>Way to USE</a:t>
            </a:r>
            <a:endParaRPr lang="en-US" sz="1800" dirty="0" smtClean="0"/>
          </a:p>
          <a:p>
            <a:pPr algn="l"/>
            <a:r>
              <a:rPr lang="en-US" sz="1800" dirty="0" smtClean="0"/>
              <a:t>&amp;#  </a:t>
            </a:r>
            <a:r>
              <a:rPr lang="en-US" sz="1800" dirty="0" smtClean="0">
                <a:solidFill>
                  <a:srgbClr val="FFFF00"/>
                </a:solidFill>
              </a:rPr>
              <a:t>symbol code here</a:t>
            </a:r>
            <a:r>
              <a:rPr lang="en-US" sz="1800" dirty="0" smtClean="0"/>
              <a:t>;</a:t>
            </a:r>
          </a:p>
          <a:p>
            <a:pPr algn="l"/>
            <a:endParaRPr lang="en-US" sz="1800" u="sng" dirty="0" smtClean="0"/>
          </a:p>
          <a:p>
            <a:pPr algn="l"/>
            <a:r>
              <a:rPr lang="en-US" sz="1800" u="sng" dirty="0" smtClean="0"/>
              <a:t>More symbols founded here</a:t>
            </a:r>
            <a:endParaRPr lang="en-US" sz="1800" dirty="0" smtClean="0"/>
          </a:p>
          <a:p>
            <a:pPr algn="l"/>
            <a:r>
              <a:rPr lang="en-US" sz="1800" dirty="0" smtClean="0"/>
              <a:t>https</a:t>
            </a:r>
            <a:r>
              <a:rPr lang="en-US" sz="1800" dirty="0"/>
              <a:t>://html-css-js.com/html/character-codes/all/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356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u="sng" dirty="0" smtClean="0"/>
              <a:t>What is entity in 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Used to display reserved element in tag form on the browser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start from ‘&amp;’ and end at ‘;’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To display basic structure of HTML on the browser front end side, we need to use of entitles to do that.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We can also take  a non breaking space </a:t>
            </a:r>
            <a:r>
              <a:rPr lang="en-US" sz="1800" dirty="0"/>
              <a:t>&amp;</a:t>
            </a:r>
            <a:r>
              <a:rPr lang="en-US" sz="1800" dirty="0" err="1"/>
              <a:t>nbsp</a:t>
            </a:r>
            <a:r>
              <a:rPr lang="en-US" sz="1800" dirty="0"/>
              <a:t>;</a:t>
            </a:r>
            <a:endParaRPr lang="en-US" sz="1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5360" y="1062720"/>
              <a:ext cx="7492320" cy="1750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00" y="1053360"/>
                <a:ext cx="7511040" cy="17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/>
              <a:t>Way to </a:t>
            </a:r>
            <a:r>
              <a:rPr lang="en-US" sz="1800" u="sng" dirty="0" smtClean="0"/>
              <a:t>USE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&amp;#  </a:t>
            </a:r>
            <a:r>
              <a:rPr lang="en-US" sz="1800" dirty="0" smtClean="0">
                <a:solidFill>
                  <a:srgbClr val="FFFF00"/>
                </a:solidFill>
              </a:rPr>
              <a:t>entity name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/>
              <a:t>&amp;#  </a:t>
            </a:r>
            <a:r>
              <a:rPr lang="en-US" sz="1800" dirty="0">
                <a:solidFill>
                  <a:srgbClr val="FFFF00"/>
                </a:solidFill>
              </a:rPr>
              <a:t>entity </a:t>
            </a:r>
            <a:r>
              <a:rPr lang="en-US" sz="1800" dirty="0" smtClean="0">
                <a:solidFill>
                  <a:srgbClr val="FFFF00"/>
                </a:solidFill>
              </a:rPr>
              <a:t>code</a:t>
            </a:r>
            <a:r>
              <a:rPr lang="en-US" sz="1800" dirty="0" smtClean="0"/>
              <a:t>;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u="sng" dirty="0"/>
              <a:t>More </a:t>
            </a:r>
            <a:r>
              <a:rPr lang="en-US" sz="1800" u="sng" dirty="0" err="1" smtClean="0"/>
              <a:t>entties</a:t>
            </a:r>
            <a:r>
              <a:rPr lang="en-US" sz="1800" u="sng" dirty="0"/>
              <a:t> </a:t>
            </a:r>
            <a:r>
              <a:rPr lang="en-US" sz="1800" u="sng" dirty="0" smtClean="0"/>
              <a:t>founded </a:t>
            </a:r>
            <a:r>
              <a:rPr lang="en-US" sz="1800" u="sng" dirty="0"/>
              <a:t>here</a:t>
            </a:r>
            <a:endParaRPr lang="en-US" sz="1800" dirty="0"/>
          </a:p>
          <a:p>
            <a:pPr algn="l"/>
            <a:r>
              <a:rPr lang="en-US" sz="1800" dirty="0"/>
              <a:t>https://html-css-js.com/html/character-codes/all/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99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Emoji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These are character that used to show emotional effect. </a:t>
            </a:r>
          </a:p>
          <a:p>
            <a:pPr algn="l"/>
            <a:r>
              <a:rPr lang="en-US" sz="2000" dirty="0" smtClean="0"/>
              <a:t>We often used in the text message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Examples:</a:t>
            </a:r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3376561"/>
            <a:ext cx="352474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</a:t>
            </a:r>
            <a:r>
              <a:rPr lang="en-US" b="1" dirty="0" smtClean="0"/>
              <a:t>Emoji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 smtClean="0"/>
              <a:t>Emoji example</a:t>
            </a:r>
            <a:endParaRPr lang="en-US" sz="1800" dirty="0"/>
          </a:p>
          <a:p>
            <a:pPr algn="l"/>
            <a:r>
              <a:rPr lang="en-US" sz="1800" dirty="0"/>
              <a:t>&lt;p&gt; &amp;name of the </a:t>
            </a:r>
            <a:r>
              <a:rPr lang="en-US" sz="1800" dirty="0" smtClean="0"/>
              <a:t>emoji; </a:t>
            </a:r>
            <a:r>
              <a:rPr lang="en-US" sz="1800" dirty="0"/>
              <a:t>&lt;/p&gt;</a:t>
            </a:r>
          </a:p>
          <a:p>
            <a:pPr algn="l"/>
            <a:r>
              <a:rPr lang="en-US" sz="1800" dirty="0"/>
              <a:t>&lt;p&gt; &amp;# </a:t>
            </a:r>
            <a:r>
              <a:rPr lang="en-US" sz="1800" dirty="0" smtClean="0"/>
              <a:t>number </a:t>
            </a:r>
            <a:r>
              <a:rPr lang="en-US" sz="1800" dirty="0"/>
              <a:t>of the </a:t>
            </a:r>
            <a:r>
              <a:rPr lang="en-US" sz="1800" dirty="0" smtClean="0"/>
              <a:t>emoji; </a:t>
            </a:r>
            <a:r>
              <a:rPr lang="en-US" sz="1800" dirty="0"/>
              <a:t>&lt;/p</a:t>
            </a:r>
            <a:r>
              <a:rPr lang="en-US" sz="1800" dirty="0" smtClean="0"/>
              <a:t>&gt;</a:t>
            </a:r>
          </a:p>
          <a:p>
            <a:pPr algn="l"/>
            <a:endParaRPr lang="en-US" sz="1800" dirty="0"/>
          </a:p>
          <a:p>
            <a:pPr algn="l"/>
            <a:r>
              <a:rPr lang="en-US" sz="1800" u="sng" dirty="0"/>
              <a:t>More Emoji </a:t>
            </a:r>
            <a:r>
              <a:rPr lang="en-US" sz="1800" u="sng" dirty="0" smtClean="0"/>
              <a:t>founded here</a:t>
            </a:r>
            <a:endParaRPr lang="en-US" sz="1800" dirty="0"/>
          </a:p>
          <a:p>
            <a:pPr algn="l"/>
            <a:r>
              <a:rPr lang="en-US" sz="1800" dirty="0"/>
              <a:t>https://html-css-js.com/html/character-codes/icons/</a:t>
            </a:r>
          </a:p>
        </p:txBody>
      </p:sp>
    </p:spTree>
    <p:extLst>
      <p:ext uri="{BB962C8B-B14F-4D97-AF65-F5344CB8AC3E}">
        <p14:creationId xmlns:p14="http://schemas.microsoft.com/office/powerpoint/2010/main" val="2267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285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HTML Character </vt:lpstr>
      <vt:lpstr>HTML Character </vt:lpstr>
      <vt:lpstr>HTML Symbols</vt:lpstr>
      <vt:lpstr>HTML Entities</vt:lpstr>
      <vt:lpstr>HTML Entities</vt:lpstr>
      <vt:lpstr>HTML Emoji</vt:lpstr>
      <vt:lpstr>HTML Emoji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166</cp:revision>
  <dcterms:created xsi:type="dcterms:W3CDTF">2021-05-29T23:44:42Z</dcterms:created>
  <dcterms:modified xsi:type="dcterms:W3CDTF">2022-10-16T11:06:26Z</dcterms:modified>
</cp:coreProperties>
</file>