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8" r:id="rId2"/>
    <p:sldId id="256" r:id="rId3"/>
    <p:sldId id="264" r:id="rId4"/>
    <p:sldId id="257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9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074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7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448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88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9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7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3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3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D71B-FA35-45D5-8044-E80E7E5BBDC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2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0780-C690-4382-B2F4-DF26B5A17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Ovia</a:t>
            </a:r>
            <a:r>
              <a:rPr lang="en-US" dirty="0"/>
              <a:t> Health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2C771-0FEA-4F07-8E14-703A0258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(Coding Exercise)</a:t>
            </a:r>
          </a:p>
          <a:p>
            <a:r>
              <a:rPr lang="en-US" dirty="0"/>
              <a:t>- By Gaurav Shah</a:t>
            </a:r>
          </a:p>
        </p:txBody>
      </p:sp>
    </p:spTree>
    <p:extLst>
      <p:ext uri="{BB962C8B-B14F-4D97-AF65-F5344CB8AC3E}">
        <p14:creationId xmlns:p14="http://schemas.microsoft.com/office/powerpoint/2010/main" val="14597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6B1B7206-BB66-4E59-B82E-09BE3A679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5938" y="828600"/>
            <a:ext cx="914400" cy="914400"/>
          </a:xfrm>
          <a:prstGeom prst="rect">
            <a:avLst/>
          </a:prstGeom>
        </p:spPr>
      </p:pic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FA047871-043F-4344-8931-7F4C530EE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3500" y="616725"/>
            <a:ext cx="914400" cy="914400"/>
          </a:xfrm>
          <a:prstGeom prst="rect">
            <a:avLst/>
          </a:prstGeom>
        </p:spPr>
      </p:pic>
      <p:pic>
        <p:nvPicPr>
          <p:cNvPr id="9" name="Graphic 8" descr="Tablet">
            <a:extLst>
              <a:ext uri="{FF2B5EF4-FFF2-40B4-BE49-F238E27FC236}">
                <a16:creationId xmlns:a16="http://schemas.microsoft.com/office/drawing/2014/main" id="{07892702-E74F-436A-9089-684BC4B889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875" y="835875"/>
            <a:ext cx="914400" cy="914400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DA33FC9B-1CB3-425B-B822-92732378A0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675" y="4650525"/>
            <a:ext cx="914400" cy="914400"/>
          </a:xfrm>
          <a:prstGeom prst="rect">
            <a:avLst/>
          </a:prstGeom>
        </p:spPr>
      </p:pic>
      <p:pic>
        <p:nvPicPr>
          <p:cNvPr id="13" name="Graphic 12" descr="Syncing cloud">
            <a:extLst>
              <a:ext uri="{FF2B5EF4-FFF2-40B4-BE49-F238E27FC236}">
                <a16:creationId xmlns:a16="http://schemas.microsoft.com/office/drawing/2014/main" id="{491F1BD2-5364-4FED-964F-98A7AC68DA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3862" y="828600"/>
            <a:ext cx="914400" cy="914400"/>
          </a:xfrm>
          <a:prstGeom prst="rect">
            <a:avLst/>
          </a:prstGeom>
        </p:spPr>
      </p:pic>
      <p:pic>
        <p:nvPicPr>
          <p:cNvPr id="15" name="Graphic 14" descr="Fire">
            <a:extLst>
              <a:ext uri="{FF2B5EF4-FFF2-40B4-BE49-F238E27FC236}">
                <a16:creationId xmlns:a16="http://schemas.microsoft.com/office/drawing/2014/main" id="{4ADC33DA-4D88-4246-A1E2-0CF660C671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1600" y="4650526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FFA670-D37E-465A-B0E2-371227A4ED7A}"/>
              </a:ext>
            </a:extLst>
          </p:cNvPr>
          <p:cNvCxnSpPr/>
          <p:nvPr/>
        </p:nvCxnSpPr>
        <p:spPr>
          <a:xfrm>
            <a:off x="6702641" y="1207363"/>
            <a:ext cx="2077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7FE394-181B-4819-9891-DBCA2A22D46C}"/>
              </a:ext>
            </a:extLst>
          </p:cNvPr>
          <p:cNvCxnSpPr/>
          <p:nvPr/>
        </p:nvCxnSpPr>
        <p:spPr>
          <a:xfrm>
            <a:off x="2655903" y="1207363"/>
            <a:ext cx="2077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59E62E-B6F1-415B-A46E-96742932E50B}"/>
              </a:ext>
            </a:extLst>
          </p:cNvPr>
          <p:cNvCxnSpPr>
            <a:cxnSpLocks/>
          </p:cNvCxnSpPr>
          <p:nvPr/>
        </p:nvCxnSpPr>
        <p:spPr>
          <a:xfrm>
            <a:off x="1364399" y="2245757"/>
            <a:ext cx="0" cy="2181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C0F582-C8F0-4579-A408-784D571B0673}"/>
              </a:ext>
            </a:extLst>
          </p:cNvPr>
          <p:cNvCxnSpPr/>
          <p:nvPr/>
        </p:nvCxnSpPr>
        <p:spPr>
          <a:xfrm>
            <a:off x="2236803" y="5036413"/>
            <a:ext cx="2077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DD49A0-5FB4-44B8-B435-A535B945A3F6}"/>
              </a:ext>
            </a:extLst>
          </p:cNvPr>
          <p:cNvSpPr txBox="1"/>
          <p:nvPr/>
        </p:nvSpPr>
        <p:spPr>
          <a:xfrm>
            <a:off x="8805938" y="1876425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Patients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C8BE84-8A1F-4AEA-AF52-40C49E7F28AA}"/>
              </a:ext>
            </a:extLst>
          </p:cNvPr>
          <p:cNvSpPr txBox="1"/>
          <p:nvPr/>
        </p:nvSpPr>
        <p:spPr>
          <a:xfrm>
            <a:off x="4784239" y="187642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Ovia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Health App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ACA6BA-E6D6-42DC-B9C4-D293B2414018}"/>
              </a:ext>
            </a:extLst>
          </p:cNvPr>
          <p:cNvSpPr txBox="1"/>
          <p:nvPr/>
        </p:nvSpPr>
        <p:spPr>
          <a:xfrm>
            <a:off x="854481" y="1876425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78DC2E-C87E-4B2C-9C35-BB1939B31565}"/>
              </a:ext>
            </a:extLst>
          </p:cNvPr>
          <p:cNvSpPr txBox="1"/>
          <p:nvPr/>
        </p:nvSpPr>
        <p:spPr>
          <a:xfrm>
            <a:off x="653111" y="5788468"/>
            <a:ext cx="14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 Backend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81DD06-114A-4F03-B466-328EEFE60563}"/>
              </a:ext>
            </a:extLst>
          </p:cNvPr>
          <p:cNvSpPr txBox="1"/>
          <p:nvPr/>
        </p:nvSpPr>
        <p:spPr>
          <a:xfrm>
            <a:off x="4927772" y="5788468"/>
            <a:ext cx="142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Partner FHIR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A267D-4E9B-427F-A289-698ED32DD35A}"/>
              </a:ext>
            </a:extLst>
          </p:cNvPr>
          <p:cNvSpPr txBox="1"/>
          <p:nvPr/>
        </p:nvSpPr>
        <p:spPr>
          <a:xfrm>
            <a:off x="536978" y="1683087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https:\\ovia-health.com\</a:t>
            </a:r>
            <a:r>
              <a:rPr lang="en-US" sz="1200" dirty="0" err="1"/>
              <a:t>api</a:t>
            </a:r>
            <a:r>
              <a:rPr lang="en-US" sz="1200" dirty="0"/>
              <a:t>\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A90C2-D666-45B3-B74D-47B7F1C47FEB}"/>
              </a:ext>
            </a:extLst>
          </p:cNvPr>
          <p:cNvSpPr txBox="1"/>
          <p:nvPr/>
        </p:nvSpPr>
        <p:spPr>
          <a:xfrm>
            <a:off x="6139" y="5611332"/>
            <a:ext cx="2949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?date=2021-07-20&amp;incentivize-actions=1</a:t>
            </a:r>
          </a:p>
        </p:txBody>
      </p:sp>
    </p:spTree>
    <p:extLst>
      <p:ext uri="{BB962C8B-B14F-4D97-AF65-F5344CB8AC3E}">
        <p14:creationId xmlns:p14="http://schemas.microsoft.com/office/powerpoint/2010/main" val="121056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A764-4564-4F97-A3A3-6795008D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A8B5-D88A-4C15-B816-500A66A0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Assuming we have cross-platform compatible or native in place that submit log at specific end point e.g. https:\\ovia-health.com\</a:t>
            </a:r>
            <a:r>
              <a:rPr lang="en-US" dirty="0" err="1"/>
              <a:t>api</a:t>
            </a:r>
            <a:r>
              <a:rPr lang="en-US" dirty="0"/>
              <a:t>\</a:t>
            </a:r>
          </a:p>
          <a:p>
            <a:r>
              <a:rPr lang="en-US" dirty="0"/>
              <a:t>In order to avoid any negative impact on user-experience, we can have front-end framework makes async call to submit user’s data. In this scenario, we have used following </a:t>
            </a:r>
            <a:r>
              <a:rPr lang="en-US" dirty="0" err="1"/>
              <a:t>url</a:t>
            </a:r>
            <a:r>
              <a:rPr lang="en-US" dirty="0"/>
              <a:t> query e.g. ?date=2021-07-23&amp;incentivize-actions=1</a:t>
            </a:r>
          </a:p>
          <a:p>
            <a:r>
              <a:rPr lang="en-US" dirty="0"/>
              <a:t>In order to quickly test and validate, I am assuming single incremental call to trigger 5 consecutive day app usage-based incentive.</a:t>
            </a:r>
          </a:p>
          <a:p>
            <a:r>
              <a:rPr lang="en-US" dirty="0"/>
              <a:t>Also, assuming that we have continuous on-going incentive program, resetting counter to 0 once the incentive is being awarded.</a:t>
            </a:r>
          </a:p>
          <a:p>
            <a:r>
              <a:rPr lang="en-US" dirty="0"/>
              <a:t>All end-points communicate over secured TLS 1.2 encryption, and hosted app on routinely patched servers and performed periodic update the app to make the whole system work securely </a:t>
            </a:r>
            <a:r>
              <a:rPr lang="en-US"/>
              <a:t>and efficiently.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1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D27D-B9F9-44A2-BA02-621D290D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CF1D-43D5-46B0-85BA-E6978CF6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different types of incentive events </a:t>
            </a:r>
          </a:p>
          <a:p>
            <a:pPr lvl="1"/>
            <a:r>
              <a:rPr lang="en-US" dirty="0"/>
              <a:t>User logged data five days in a row </a:t>
            </a:r>
          </a:p>
          <a:p>
            <a:pPr lvl="1"/>
            <a:r>
              <a:rPr lang="en-US" dirty="0"/>
              <a:t>User reported a birth</a:t>
            </a:r>
          </a:p>
          <a:p>
            <a:r>
              <a:rPr lang="en-US" dirty="0"/>
              <a:t>Identify and record when a user achieves a certain incentive</a:t>
            </a:r>
          </a:p>
        </p:txBody>
      </p:sp>
    </p:spTree>
    <p:extLst>
      <p:ext uri="{BB962C8B-B14F-4D97-AF65-F5344CB8AC3E}">
        <p14:creationId xmlns:p14="http://schemas.microsoft.com/office/powerpoint/2010/main" val="50703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E02C-FCD4-4A78-924A-295901E7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CFC9-6B9A-43FC-8F41-38975658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User interface to log information</a:t>
            </a:r>
          </a:p>
          <a:p>
            <a:pPr>
              <a:buFontTx/>
              <a:buChar char="-"/>
            </a:pPr>
            <a:r>
              <a:rPr lang="en-US" dirty="0"/>
              <a:t>API Implementation</a:t>
            </a:r>
          </a:p>
          <a:p>
            <a:pPr>
              <a:buFontTx/>
              <a:buChar char="-"/>
            </a:pPr>
            <a:r>
              <a:rPr lang="en-US" dirty="0"/>
              <a:t>Status block to visualize data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6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6A8C-AA50-421D-9339-222D8197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ECF3-C9AE-429E-868F-A400C3FE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provided form to simulate type of activity that app can monitor along with date field to allow evaluator to simulate themselves.</a:t>
            </a:r>
          </a:p>
          <a:p>
            <a:r>
              <a:rPr lang="en-US" dirty="0"/>
              <a:t>On right, there is status block which shows the data that’s being stored.</a:t>
            </a:r>
          </a:p>
          <a:p>
            <a:r>
              <a:rPr lang="en-US" dirty="0"/>
              <a:t>Counter to track consecutive reporting days gets reset when user earn an incentive.</a:t>
            </a:r>
          </a:p>
          <a:p>
            <a:r>
              <a:rPr lang="en-US" dirty="0"/>
              <a:t>When there is incentive </a:t>
            </a:r>
            <a:r>
              <a:rPr lang="en-US" dirty="0" err="1"/>
              <a:t>bein</a:t>
            </a:r>
            <a:r>
              <a:rPr lang="en-US" dirty="0"/>
              <a:t> earned, you will see success alert with green background or else it uses info alert in yellow color.</a:t>
            </a:r>
          </a:p>
        </p:txBody>
      </p:sp>
    </p:spTree>
    <p:extLst>
      <p:ext uri="{BB962C8B-B14F-4D97-AF65-F5344CB8AC3E}">
        <p14:creationId xmlns:p14="http://schemas.microsoft.com/office/powerpoint/2010/main" val="155881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1625-6292-4945-AE54-EC7229FF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– 5 consecutive days submission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DF0592-1C25-4B32-970F-4B39A311E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20533"/>
            <a:ext cx="8596312" cy="31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A58B-A348-494B-B6AE-E31219C9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– on new born </a:t>
            </a:r>
            <a:r>
              <a:rPr lang="en-US" dirty="0" err="1"/>
              <a:t>repoting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1FF936-A1CE-40A2-9604-F6B5551C0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12415"/>
            <a:ext cx="8596312" cy="317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08CB-07C8-45B5-B9B9-3B728A83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BD0F-27FB-44C5-AC8B-6A2DDBB4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share the user incentive achievements with incentive-managing partners outside of </a:t>
            </a:r>
            <a:r>
              <a:rPr lang="en-US" dirty="0" err="1"/>
              <a:t>Ovia</a:t>
            </a:r>
            <a:r>
              <a:rPr lang="en-US" dirty="0"/>
              <a:t> Health, we can achieve this based on various ways</a:t>
            </a:r>
          </a:p>
          <a:p>
            <a:pPr lvl="1"/>
            <a:r>
              <a:rPr lang="en-US" dirty="0"/>
              <a:t>Direct HER integration – HL7 interface (receive HL7 message directly from EMR system to queue and process it)</a:t>
            </a:r>
          </a:p>
          <a:p>
            <a:pPr lvl="1"/>
            <a:r>
              <a:rPr lang="en-US" dirty="0"/>
              <a:t>API – We can use FHIR </a:t>
            </a:r>
            <a:r>
              <a:rPr lang="en-US" dirty="0" err="1"/>
              <a:t>api</a:t>
            </a:r>
            <a:r>
              <a:rPr lang="en-US" dirty="0"/>
              <a:t> as it’s becoming health care’s standard as part of meaningful use. So, we can leverage this and be able to get patient’s change to the record</a:t>
            </a:r>
          </a:p>
          <a:p>
            <a:pPr lvl="1"/>
            <a:r>
              <a:rPr lang="en-US" dirty="0"/>
              <a:t>App Integration – We could also place our code in EMR vendor’s app store and let our managing partner integrate with </a:t>
            </a:r>
            <a:r>
              <a:rPr lang="en-US" dirty="0" err="1"/>
              <a:t>thei</a:t>
            </a:r>
            <a:r>
              <a:rPr lang="en-US" dirty="0"/>
              <a:t> EMR. Once we have integration in place, we can use SSO to allow patients to start using themselves.</a:t>
            </a:r>
          </a:p>
        </p:txBody>
      </p:sp>
    </p:spTree>
    <p:extLst>
      <p:ext uri="{BB962C8B-B14F-4D97-AF65-F5344CB8AC3E}">
        <p14:creationId xmlns:p14="http://schemas.microsoft.com/office/powerpoint/2010/main" val="39000312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</TotalTime>
  <Words>444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Ovia Health App</vt:lpstr>
      <vt:lpstr>PowerPoint Presentation</vt:lpstr>
      <vt:lpstr>Assumptions</vt:lpstr>
      <vt:lpstr>Requirements</vt:lpstr>
      <vt:lpstr>Coding</vt:lpstr>
      <vt:lpstr>Design</vt:lpstr>
      <vt:lpstr>Incentive – 5 consecutive days submission</vt:lpstr>
      <vt:lpstr>Incentive – on new born repoting</vt:lpstr>
      <vt:lpstr>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18</cp:revision>
  <dcterms:created xsi:type="dcterms:W3CDTF">2021-07-23T14:15:54Z</dcterms:created>
  <dcterms:modified xsi:type="dcterms:W3CDTF">2021-07-24T17:24:04Z</dcterms:modified>
</cp:coreProperties>
</file>