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7"/>
  </p:notesMasterIdLst>
  <p:sldIdLst>
    <p:sldId id="256" r:id="rId3"/>
    <p:sldId id="448" r:id="rId4"/>
    <p:sldId id="274" r:id="rId5"/>
    <p:sldId id="266" r:id="rId6"/>
    <p:sldId id="447" r:id="rId7"/>
    <p:sldId id="267" r:id="rId8"/>
    <p:sldId id="268" r:id="rId9"/>
    <p:sldId id="269" r:id="rId10"/>
    <p:sldId id="286" r:id="rId11"/>
    <p:sldId id="287" r:id="rId12"/>
    <p:sldId id="288" r:id="rId13"/>
    <p:sldId id="289" r:id="rId14"/>
    <p:sldId id="290" r:id="rId15"/>
    <p:sldId id="291" r:id="rId16"/>
    <p:sldId id="272" r:id="rId17"/>
    <p:sldId id="449" r:id="rId18"/>
    <p:sldId id="283" r:id="rId19"/>
    <p:sldId id="259" r:id="rId20"/>
    <p:sldId id="260" r:id="rId21"/>
    <p:sldId id="275" r:id="rId22"/>
    <p:sldId id="257" r:id="rId23"/>
    <p:sldId id="261" r:id="rId24"/>
    <p:sldId id="263" r:id="rId25"/>
    <p:sldId id="273" r:id="rId26"/>
    <p:sldId id="450" r:id="rId27"/>
    <p:sldId id="446" r:id="rId28"/>
    <p:sldId id="445" r:id="rId29"/>
    <p:sldId id="264" r:id="rId30"/>
    <p:sldId id="276" r:id="rId31"/>
    <p:sldId id="262" r:id="rId32"/>
    <p:sldId id="277" r:id="rId33"/>
    <p:sldId id="278" r:id="rId34"/>
    <p:sldId id="279" r:id="rId35"/>
    <p:sldId id="45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256" autoAdjust="0"/>
  </p:normalViewPr>
  <p:slideViewPr>
    <p:cSldViewPr snapToGrid="0">
      <p:cViewPr varScale="1">
        <p:scale>
          <a:sx n="88" d="100"/>
          <a:sy n="88" d="100"/>
        </p:scale>
        <p:origin x="13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4B48E-0DB3-45FE-9B51-CD577DF2E610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E9795-FBAB-4A22-B685-B80E58BC7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69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My name is Hosea Siu, and </a:t>
            </a:r>
          </a:p>
          <a:p>
            <a:endParaRPr lang="en-US" dirty="0"/>
          </a:p>
          <a:p>
            <a:r>
              <a:rPr lang="en-US" dirty="0"/>
              <a:t>this is a presentation on how to give clear presentations. </a:t>
            </a:r>
          </a:p>
          <a:p>
            <a:endParaRPr lang="en-US" dirty="0"/>
          </a:p>
          <a:p>
            <a:r>
              <a:rPr lang="en-US" dirty="0"/>
              <a:t>Also known as things I learned from Jane Abbott, Patrick Winston, and twelve years as a tour guide.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E9795-FBAB-4A22-B685-B80E58BC72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693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Ask a question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E9795-FBAB-4A22-B685-B80E58BC728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7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way to remember is with a story mnemonic.</a:t>
            </a:r>
          </a:p>
          <a:p>
            <a:endParaRPr lang="en-US" dirty="0"/>
          </a:p>
          <a:p>
            <a:r>
              <a:rPr lang="en-US" dirty="0"/>
              <a:t>Your job is to come up with a mnemonic story to remember these four heuristics. </a:t>
            </a:r>
          </a:p>
          <a:p>
            <a:endParaRPr lang="en-US" dirty="0"/>
          </a:p>
          <a:p>
            <a:r>
              <a:rPr lang="en-US" dirty="0"/>
              <a:t>Warning – abrupt transition to next slide. Ready?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E9795-FBAB-4A22-B685-B80E58BC728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740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The secret is that you </a:t>
            </a:r>
            <a:r>
              <a:rPr lang="en-US" i="1" dirty="0"/>
              <a:t>can </a:t>
            </a:r>
            <a:r>
              <a:rPr lang="en-US" i="0" dirty="0"/>
              <a:t>actually read off your slides, but your words should be guidance and cues, and your verbal track should </a:t>
            </a:r>
            <a:r>
              <a:rPr lang="en-US" i="1" dirty="0"/>
              <a:t>add </a:t>
            </a:r>
            <a:r>
              <a:rPr lang="en-US" i="0" dirty="0"/>
              <a:t>to your slides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Importantly, </a:t>
            </a:r>
            <a:r>
              <a:rPr lang="en-US" b="1" dirty="0"/>
              <a:t>ask if your slides are meant to stand alone</a:t>
            </a:r>
            <a:r>
              <a:rPr lang="en-US" b="0" dirty="0"/>
              <a:t> – stand-alone slides are very different from and much more wordy than slides for oral presentation (we will not ask you to make standalone slides)</a:t>
            </a:r>
          </a:p>
          <a:p>
            <a:pPr marL="171450" indent="-171450">
              <a:buFontTx/>
              <a:buChar char="-"/>
            </a:pPr>
            <a:endParaRPr lang="en-US" b="0" dirty="0"/>
          </a:p>
          <a:p>
            <a:pPr marL="171450" indent="-171450">
              <a:buFontTx/>
              <a:buChar char="-"/>
            </a:pPr>
            <a:r>
              <a:rPr lang="en-US" b="0" dirty="0"/>
              <a:t>I chose those pictures earlier very intentionally, because I think that taken together, they form a good mnemonic set that can help you remember the four heuristics</a:t>
            </a:r>
          </a:p>
          <a:p>
            <a:pPr marL="171450" indent="-171450">
              <a:buFontTx/>
              <a:buChar char="-"/>
            </a:pPr>
            <a:endParaRPr lang="en-US" b="0" dirty="0"/>
          </a:p>
          <a:p>
            <a:pPr marL="171450" indent="-171450">
              <a:buFontTx/>
              <a:buChar char="-"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E9795-FBAB-4A22-B685-B80E58BC728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46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Western audiences focus on the top left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Gray-outs are used in my outline slides, where there is a lot of text, to help you have a visual flow of where we 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E9795-FBAB-4A22-B685-B80E58BC728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054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Purposeful repetition helps keep the audience engaged by acting as verbal punctuation to let people who might have zoned out a way back onto your presentation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This can be used internal to a slide, or throughout your presentation as a form of cycling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This is a meta repetition, as you’ll also see on the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E9795-FBAB-4A22-B685-B80E58BC728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281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You don’t need to do much to connect with the audience in this </a:t>
            </a:r>
            <a:r>
              <a:rPr lang="en-US" dirty="0" err="1"/>
              <a:t>class’</a:t>
            </a:r>
            <a:r>
              <a:rPr lang="en-US" dirty="0"/>
              <a:t> project presentations, but it might be a good thing to do if you’re presenting your work outside of this class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Your topic in this case might be your co-designer and the problem that they are facing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Your objective is to solve that problem, and you might be trying to convince us that you have a good way to solve it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You might also be asking for help, in the form of technical questions, or connections, or funding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E9795-FBAB-4A22-B685-B80E58BC728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964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In some cases, your audience (us as staff and students) already know some things about your project, but we might have forgotten or want a reminder, or just want to see you present it so you have a chance to practice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What is your motivation?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Why should the audience care?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E9795-FBAB-4A22-B685-B80E58BC728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267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Start with something your audience knows before bringing us into unknown territory, especially if introducing new ideas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Land on the important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Example: “given what we just described about my user’s limited mobility and desire to play golf, these were our product design requirements”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As technical presentations, your design review slides will probably contain more content per slide than what you’re seeing here because you need to provide the context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As a general rule of thumb, content-dense slides should be treated as taking 1 minute per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E9795-FBAB-4A22-B685-B80E58BC728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460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/>
              <a:t>This is the slide we want to build to – lots of stuff going on, but not necessarily more complicated than some diagrams you might put up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Focus on how the slide builds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8726A-9CF8-4465-85FC-C3C0FE0FDE6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608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We start with hardware familiarization, then give the subject some practice with the exoskeleton, before leading into the main trials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Practice is 12 grasps, each trial is 48, and there is a 2 minute break and a survey between each trial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There is also a 5-minute break at the end, during which they’ll fill out a NASA TLX survey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We’ll repeat this procedure two more times, for a total of three controllers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8726A-9CF8-4465-85FC-C3C0FE0FDE6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83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Prof. Patrick Winston likes to say… [click]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People come in with varying levels of experience and comfort with public speaking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By the end of this talk, you will have a basic set of tools for how to give clear presentations.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E9795-FBAB-4A22-B685-B80E58BC72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340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/>
              <a:t>The AC controller updates itself after each trial, but we also perform post-hoc updates during the non-adaptive trials to look at the counterfactual of what the exoskeleton’s behavior </a:t>
            </a:r>
            <a:r>
              <a:rPr lang="en-US" i="1" baseline="0" dirty="0"/>
              <a:t>would</a:t>
            </a:r>
            <a:r>
              <a:rPr lang="en-US" i="0" baseline="0" dirty="0"/>
              <a:t> have been like if it did update</a:t>
            </a:r>
            <a:endParaRPr lang="en-US" baseline="0" dirty="0"/>
          </a:p>
          <a:p>
            <a:pPr marL="0" indent="0">
              <a:buFontTx/>
              <a:buNone/>
            </a:pP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The counterfactuals tell us about the human-only adaptations to the exoskeleton using the exoskeleton as a proxy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/>
              <a:t>The in-situ mapping updates tell us about the adaptations by </a:t>
            </a:r>
            <a:r>
              <a:rPr lang="en-US" i="1" baseline="0" dirty="0"/>
              <a:t>both</a:t>
            </a:r>
            <a:r>
              <a:rPr lang="en-US" i="0" baseline="0" dirty="0"/>
              <a:t> the human and the exoskeleton</a:t>
            </a:r>
            <a:endParaRPr lang="en-US" baseline="0" dirty="0"/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indent="-171450">
              <a:buFontTx/>
              <a:buChar char="-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88726A-9CF8-4465-85FC-C3C0FE0FDE6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048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See next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E9795-FBAB-4A22-B685-B80E58BC728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858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You could stop by asking for questions. This is a good way to stop verbally, but this is a terrible way to end your slides because the slide that will sit up there as you take questions contains no information.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E9795-FBAB-4A22-B685-B80E58BC728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135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You could point to more details on a website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Nobody will write this down, but some people may take a picture or scan your QR code, so this is less terrible now than in the past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E9795-FBAB-4A22-B685-B80E58BC728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370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Don’t do this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E9795-FBAB-4A22-B685-B80E58BC728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478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These are the contributions of this talk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We gave you a set of tools. Not all of them apply all of the time, and don’t just blindly use them. These are also recommendations – they are not the only way to do presentations!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At the end of BWSI, everyone in the entire program has to give some kind of presentation 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My expectation for you is that this class will have, by far, the best presentations in all of BWSI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Now I’ll take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E9795-FBAB-4A22-B685-B80E58BC728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81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E9795-FBAB-4A22-B685-B80E58BC72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44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You could start with a joke (but probably don’t in most cases)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Audience isn’t ready for it yet – they’re still getting used to you and the way you speak, and you’re still trying to set the tone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You might use a joke later, but beginning is probably a little early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You could start by introducing yourself (you may or may not need to).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You could start with a story. Since stories tend to be longer than jokes, you get to set the tone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E9795-FBAB-4A22-B685-B80E58BC72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41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What is your audience here for?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How did we start this class last week? (With week overview, what we were going to learn, which was our promise as teaching staff to you)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At the beginning of this talk, I said that by the end of this talk, you will have several useful tools in your arsenal for presenting in front of others.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E9795-FBAB-4A22-B685-B80E58BC72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30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E9795-FBAB-4A22-B685-B80E58BC72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98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Cycle – spaced repetition of the same idea, to ensure that everyone gets it, even if they zoned out the first time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Tell them what you’re going to tell them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They tell them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Then tell them what you just told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E9795-FBAB-4A22-B685-B80E58BC72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08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Build a fence 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Distinguish your idea from someone else’s idea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Also means to tell us what your idea </a:t>
            </a:r>
            <a:r>
              <a:rPr lang="en-US" i="1" dirty="0"/>
              <a:t>is</a:t>
            </a:r>
            <a:r>
              <a:rPr lang="en-US" i="0" dirty="0"/>
              <a:t> and what it is</a:t>
            </a:r>
            <a:r>
              <a:rPr lang="en-US" dirty="0"/>
              <a:t> </a:t>
            </a:r>
            <a:r>
              <a:rPr lang="en-US" i="1" dirty="0"/>
              <a:t>not, </a:t>
            </a:r>
            <a:r>
              <a:rPr lang="en-US" i="0" dirty="0"/>
              <a:t>which is particularly important in pitches</a:t>
            </a:r>
          </a:p>
          <a:p>
            <a:pPr marL="171450" indent="-171450">
              <a:buFontTx/>
              <a:buChar char="-"/>
            </a:pPr>
            <a:endParaRPr lang="en-US" i="0" dirty="0"/>
          </a:p>
          <a:p>
            <a:pPr marL="171450" indent="-171450">
              <a:buFontTx/>
              <a:buChar char="-"/>
            </a:pPr>
            <a:r>
              <a:rPr lang="en-US" dirty="0"/>
              <a:t>This talk is a combination of what I learned from Jane Abbott and Patrick Henry Winston, but in the context of Design of Assistive Technology, as presented to high school students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E9795-FBAB-4A22-B685-B80E58BC72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77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Verbal punctuation – outlines and pauses, repetitions and rhythms of your speech; they give opportunities for people to get back 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E9795-FBAB-4A22-B685-B80E58BC72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04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9C117-29B3-4010-8047-7E3C0606F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06B54C-F046-4143-89FA-661236B1A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2B9C9-2287-4954-BE95-10B58D3FC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3350-1F36-4CB2-8B51-72C82757957F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15AA0-1F17-4DDE-9729-0A9367E8D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30121-05C1-4BC8-A71C-184F79152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BB31-9810-4662-BB21-32CCF389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81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C6F5-132E-4FE1-B5A1-896CA8309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2BB7A-2735-4EEF-8A1F-DFACFC21D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F59A6-3E71-48A8-9A61-18D878954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3350-1F36-4CB2-8B51-72C82757957F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A7239-CB99-43A5-8D29-9DEFB4507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14085-C119-4696-9B26-5177312B4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BB31-9810-4662-BB21-32CCF389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1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ED0AE0-2644-421A-BC0F-1ED61D66AC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B1ECBC-1E00-428B-AD14-94DBC572E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FAA93-FB6C-4670-8E81-5CA4960A8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3350-1F36-4CB2-8B51-72C82757957F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A472D-E9EA-447C-8C95-34A61A4CC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A16CB-A1CF-4A36-B23B-F4B730BD9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BB31-9810-4662-BB21-32CCF389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97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3350-1F36-4CB2-8B51-72C82757957F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BB31-9810-4662-BB21-32CCF389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69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3350-1F36-4CB2-8B51-72C82757957F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BB31-9810-4662-BB21-32CCF389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42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3350-1F36-4CB2-8B51-72C82757957F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BB31-9810-4662-BB21-32CCF389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9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3350-1F36-4CB2-8B51-72C82757957F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BB31-9810-4662-BB21-32CCF389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670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3350-1F36-4CB2-8B51-72C82757957F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BB31-9810-4662-BB21-32CCF389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89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3350-1F36-4CB2-8B51-72C82757957F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BB31-9810-4662-BB21-32CCF389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274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3350-1F36-4CB2-8B51-72C82757957F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BB31-9810-4662-BB21-32CCF389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657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3350-1F36-4CB2-8B51-72C82757957F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BB31-9810-4662-BB21-32CCF389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88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2A14-8F6A-444B-A859-0C4BB19DE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738DF-7CD4-4CEA-A23A-57F07BE6E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A7617-8CBD-407E-9727-FDF55F815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3350-1F36-4CB2-8B51-72C82757957F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C4A4A-399A-4730-ACD2-6DD40DC96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64499-B6A5-42FF-A87E-050D21C29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BB31-9810-4662-BB21-32CCF389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458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3350-1F36-4CB2-8B51-72C82757957F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BB31-9810-4662-BB21-32CCF389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544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3350-1F36-4CB2-8B51-72C82757957F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BB31-9810-4662-BB21-32CCF389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921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3350-1F36-4CB2-8B51-72C82757957F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BB31-9810-4662-BB21-32CCF389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9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5A47D-6834-4073-994B-6BF17A652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EC717-8ED5-4AD5-A921-2729C304D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EFBF3-680B-49D2-B8D7-E0988D7BB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3350-1F36-4CB2-8B51-72C82757957F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2256C-EE61-4C65-9B71-093F1717D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C8616-81E1-4D93-A2B4-2989C99BB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BB31-9810-4662-BB21-32CCF389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00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6CF0B-7F55-4B41-AE61-56ED161E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73F0E-6A8A-4728-A605-CDCB95827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1BE377-E78E-4218-9C18-4EA64BBBD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0C22C-189A-42C0-BF4D-8A8077D7A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3350-1F36-4CB2-8B51-72C82757957F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E13D3-E116-462D-8B7D-34904F8CA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DEC19-044B-475D-B97B-B231DD07D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BB31-9810-4662-BB21-32CCF389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35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C5CEA-0AD0-425E-9B95-98339DF0A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6E668-5111-4BD6-BB2E-2AFEF3330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E1EBF-86E5-4CE1-AA10-B303F25C6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0F6F3-7241-4B89-9FC4-B05FA86BE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9117C3-E09B-4D36-9422-B3AFA3DBE1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1C89AF-6074-446A-823B-CFFB19D14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3350-1F36-4CB2-8B51-72C82757957F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74DA8B-ABFF-499C-8D36-BB67156AD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200B4-459E-4946-96AB-A697E48B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BB31-9810-4662-BB21-32CCF389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58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02361-1E4D-4B92-AE2B-85E7F80D8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6F37FD-C231-4BDC-B41D-445C2E7F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3350-1F36-4CB2-8B51-72C82757957F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3DA48C-D01E-4EF8-B959-D27E75628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A8C062-D67A-4DEC-8A80-3EF2EAF76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BB31-9810-4662-BB21-32CCF389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74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316958-2934-4515-8305-208DCA8BB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3350-1F36-4CB2-8B51-72C82757957F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F5D8A3-1EAD-4C24-BE29-AA9A08357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C06E11-C412-46DA-A91D-4478B219E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BB31-9810-4662-BB21-32CCF389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61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9FE19-A06C-4F18-A91B-03C7E2E0A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F2C7D-A08B-4077-B3B1-B7B0767C0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34175-FC60-44AE-8255-555848C95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BC4F9-0A66-49F1-ABFE-FD3573540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3350-1F36-4CB2-8B51-72C82757957F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8D3E0-1BCA-4FF2-9FCA-2917E4504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0A7F0-A3B7-4499-B53D-B4961C203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BB31-9810-4662-BB21-32CCF389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8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F30E8-C83E-416B-A1A8-4A7D0CCAF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921950-B786-4D7D-A4C6-C56878934D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DBA941-A28C-442C-9EA8-8BEC8A0F9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CAB8C-8CF0-4507-8418-13B2338BA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3350-1F36-4CB2-8B51-72C82757957F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5FB88-8CBC-44CC-841F-E8F11CAC0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D3098-86B6-4F0D-B955-CE407ADB1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7BB31-9810-4662-BB21-32CCF389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85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57531B-1A34-4129-B0EA-6EB911FDA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A66A9-126F-431C-85BA-FC64A7C0E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25FC2-15C2-4148-8F68-DFECB11F3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53350-1F36-4CB2-8B51-72C82757957F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F442E-CB8C-46D0-A481-BED6F0D9E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C4661-C5DC-44C8-9048-59E330A3F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7BB31-9810-4662-BB21-32CCF389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5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53350-1F36-4CB2-8B51-72C82757957F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7BB31-9810-4662-BB21-32CCF389C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14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bin"/><Relationship Id="rId5" Type="http://schemas.openxmlformats.org/officeDocument/2006/relationships/image" Target="../media/image3.bin"/><Relationship Id="rId4" Type="http://schemas.openxmlformats.org/officeDocument/2006/relationships/image" Target="../media/image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76090-9277-47B8-983A-2AF51B35DA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Clear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C5AE4-126B-405A-BA74-643BD4AC6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9900" y="3602038"/>
            <a:ext cx="112522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Things I learned from Jane Abbott, Patrick Winston, and twelve years as a tour guide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Hosea Siu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BWSI Cog*Works 2021</a:t>
            </a:r>
          </a:p>
        </p:txBody>
      </p:sp>
    </p:spTree>
    <p:extLst>
      <p:ext uri="{BB962C8B-B14F-4D97-AF65-F5344CB8AC3E}">
        <p14:creationId xmlns:p14="http://schemas.microsoft.com/office/powerpoint/2010/main" val="4276328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356B23-A3B4-482C-98D5-AFA717A00E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93" b="9575"/>
          <a:stretch/>
        </p:blipFill>
        <p:spPr>
          <a:xfrm>
            <a:off x="6705600" y="0"/>
            <a:ext cx="54864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D7BD5-6DC0-46E2-9FF4-070389742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Build a fence.</a:t>
            </a:r>
          </a:p>
        </p:txBody>
      </p:sp>
    </p:spTree>
    <p:extLst>
      <p:ext uri="{BB962C8B-B14F-4D97-AF65-F5344CB8AC3E}">
        <p14:creationId xmlns:p14="http://schemas.microsoft.com/office/powerpoint/2010/main" val="3949006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D7BD5-6DC0-46E2-9FF4-070389742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 verbal punctuation.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B758F3-34F7-40EC-A90B-E150701995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21"/>
          <a:stretch/>
        </p:blipFill>
        <p:spPr>
          <a:xfrm>
            <a:off x="6705601" y="0"/>
            <a:ext cx="5486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041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D7BD5-6DC0-46E2-9FF4-070389742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might a fourth heuristic be?</a:t>
            </a:r>
          </a:p>
        </p:txBody>
      </p:sp>
    </p:spTree>
    <p:extLst>
      <p:ext uri="{BB962C8B-B14F-4D97-AF65-F5344CB8AC3E}">
        <p14:creationId xmlns:p14="http://schemas.microsoft.com/office/powerpoint/2010/main" val="1572522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D7BD5-6DC0-46E2-9FF4-070389742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Ask a question.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5ECFA9-7E23-4718-9024-C9CF5C2CAA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68" b="7099"/>
          <a:stretch/>
        </p:blipFill>
        <p:spPr>
          <a:xfrm>
            <a:off x="6705600" y="0"/>
            <a:ext cx="5486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739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E66B05-EDA2-400A-AAE0-02EC51053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52550"/>
            <a:ext cx="3072384" cy="38404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C677B4-681D-4E1A-9EE1-DA1172D9601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93" b="9575"/>
          <a:stretch/>
        </p:blipFill>
        <p:spPr>
          <a:xfrm>
            <a:off x="3039872" y="1352550"/>
            <a:ext cx="3072384" cy="38404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1EA8AF-5BC2-4595-AC39-6A92A63F213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21"/>
          <a:stretch/>
        </p:blipFill>
        <p:spPr>
          <a:xfrm>
            <a:off x="6079744" y="1352550"/>
            <a:ext cx="3072384" cy="38404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BAAE27-9A05-4FEA-9E2A-0005A343F2D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68" b="7099"/>
          <a:stretch/>
        </p:blipFill>
        <p:spPr>
          <a:xfrm>
            <a:off x="9119616" y="1352550"/>
            <a:ext cx="3072384" cy="38404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1ADD93-4DE3-47AD-9D27-FBA43BC85DB2}"/>
              </a:ext>
            </a:extLst>
          </p:cNvPr>
          <p:cNvSpPr txBox="1"/>
          <p:nvPr/>
        </p:nvSpPr>
        <p:spPr>
          <a:xfrm>
            <a:off x="894842" y="5505450"/>
            <a:ext cx="128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cycle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412755-CE35-4AA2-BF86-F799B7D86838}"/>
              </a:ext>
            </a:extLst>
          </p:cNvPr>
          <p:cNvSpPr txBox="1"/>
          <p:nvPr/>
        </p:nvSpPr>
        <p:spPr>
          <a:xfrm>
            <a:off x="3934714" y="5505450"/>
            <a:ext cx="128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fence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749762-27A8-4326-ACDE-51D55E3288BE}"/>
              </a:ext>
            </a:extLst>
          </p:cNvPr>
          <p:cNvSpPr txBox="1"/>
          <p:nvPr/>
        </p:nvSpPr>
        <p:spPr>
          <a:xfrm>
            <a:off x="6354572" y="5505450"/>
            <a:ext cx="2522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punctuate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EAF17C-7C5E-4B6B-B309-BCA60CEEC6ED}"/>
              </a:ext>
            </a:extLst>
          </p:cNvPr>
          <p:cNvSpPr txBox="1"/>
          <p:nvPr/>
        </p:nvSpPr>
        <p:spPr>
          <a:xfrm>
            <a:off x="9364472" y="5505450"/>
            <a:ext cx="2582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2836773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0F6091-CF06-4A92-B6F6-32424BF3CB3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alphaModFix amt="70000"/>
            </a:blip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01FC-B4F7-4437-AD83-F6E69DC60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Crimes Against </a:t>
            </a:r>
            <a:r>
              <a:rPr lang="en-US" dirty="0" err="1"/>
              <a:t>Slidemaking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0AF76-E072-4B39-ABFF-D7B3B9807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Read right off your slides. Be sure to inform your audience that you know how to read. This is important to establish your credibility.</a:t>
            </a:r>
          </a:p>
          <a:p>
            <a:endParaRPr lang="en-US" dirty="0"/>
          </a:p>
          <a:p>
            <a:r>
              <a:rPr lang="en-US" sz="2000" dirty="0"/>
              <a:t>Use small font sizes to fit as much information into your talk as possible</a:t>
            </a:r>
          </a:p>
          <a:p>
            <a:endParaRPr lang="en-US" dirty="0"/>
          </a:p>
          <a:p>
            <a:r>
              <a:rPr lang="en-US" dirty="0"/>
              <a:t>Use fun clip art to give your audience a break</a:t>
            </a:r>
          </a:p>
          <a:p>
            <a:endParaRPr lang="en-US" dirty="0"/>
          </a:p>
          <a:p>
            <a:r>
              <a:rPr lang="en-US" dirty="0"/>
              <a:t>Use animations whenever possible</a:t>
            </a:r>
          </a:p>
          <a:p>
            <a:endParaRPr lang="en-US" dirty="0"/>
          </a:p>
          <a:p>
            <a:r>
              <a:rPr lang="en-US" dirty="0"/>
              <a:t>Logos are awesome and show that you’re legit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24EEE2-AA50-4B8F-9E10-A6A4EB810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7570" y="4136065"/>
            <a:ext cx="2395330" cy="24694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B5DECC-A2AC-4C04-9E37-5FE86BE5C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4484" y="112602"/>
            <a:ext cx="2250558" cy="598594"/>
          </a:xfrm>
          <a:prstGeom prst="rect">
            <a:avLst/>
          </a:prstGeom>
        </p:spPr>
      </p:pic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50BF9BA8-D887-4B4E-8E71-656E7F7542F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59"/>
          <a:stretch/>
        </p:blipFill>
        <p:spPr>
          <a:xfrm>
            <a:off x="212650" y="154053"/>
            <a:ext cx="2619353" cy="5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04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5BC9F6-6C6C-4331-992C-AD61F80168BF}"/>
              </a:ext>
            </a:extLst>
          </p:cNvPr>
          <p:cNvSpPr txBox="1"/>
          <p:nvPr/>
        </p:nvSpPr>
        <p:spPr>
          <a:xfrm>
            <a:off x="3051544" y="6989"/>
            <a:ext cx="608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slide intentionally left blank to let you rest your eyes.</a:t>
            </a:r>
          </a:p>
        </p:txBody>
      </p:sp>
    </p:spTree>
    <p:extLst>
      <p:ext uri="{BB962C8B-B14F-4D97-AF65-F5344CB8AC3E}">
        <p14:creationId xmlns:p14="http://schemas.microsoft.com/office/powerpoint/2010/main" val="1278168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B19EC-9839-4950-B38A-B810D23A4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Words as guidance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Ensure font legibility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Purposeful visual aids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Intentional animations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Sparing logo use</a:t>
            </a:r>
          </a:p>
        </p:txBody>
      </p:sp>
    </p:spTree>
    <p:extLst>
      <p:ext uri="{BB962C8B-B14F-4D97-AF65-F5344CB8AC3E}">
        <p14:creationId xmlns:p14="http://schemas.microsoft.com/office/powerpoint/2010/main" val="387280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634F0-0D1F-41A6-9ABA-B9A585981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and slide layouts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CA16A-CBC5-48BE-87E5-17A9A7AAF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82617" cy="4351338"/>
          </a:xfrm>
        </p:spPr>
        <p:txBody>
          <a:bodyPr/>
          <a:lstStyle/>
          <a:p>
            <a:r>
              <a:rPr lang="en-US" dirty="0"/>
              <a:t>Western audiences focus on the top left first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Help your reader focus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Avoid unnecessary slide elements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B63EF5-3974-4F2C-A6A9-E3755B3BC07C}"/>
              </a:ext>
            </a:extLst>
          </p:cNvPr>
          <p:cNvSpPr/>
          <p:nvPr/>
        </p:nvSpPr>
        <p:spPr>
          <a:xfrm>
            <a:off x="7277100" y="1432719"/>
            <a:ext cx="1892028" cy="11668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0E17533-D59C-45E1-8CA1-82D72B7B76BE}"/>
              </a:ext>
            </a:extLst>
          </p:cNvPr>
          <p:cNvSpPr/>
          <p:nvPr/>
        </p:nvSpPr>
        <p:spPr>
          <a:xfrm rot="1800000">
            <a:off x="7550557" y="1794865"/>
            <a:ext cx="1345114" cy="44252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930259-BE74-4A9F-A71C-B4C1F266F75C}"/>
              </a:ext>
            </a:extLst>
          </p:cNvPr>
          <p:cNvSpPr/>
          <p:nvPr/>
        </p:nvSpPr>
        <p:spPr>
          <a:xfrm>
            <a:off x="9608094" y="1432719"/>
            <a:ext cx="1892028" cy="11668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324B203-A47F-42EC-B746-5B406D2D3261}"/>
              </a:ext>
            </a:extLst>
          </p:cNvPr>
          <p:cNvSpPr/>
          <p:nvPr/>
        </p:nvSpPr>
        <p:spPr>
          <a:xfrm rot="5400000">
            <a:off x="9812027" y="1843039"/>
            <a:ext cx="747222" cy="44252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6FA5237-13BF-445A-93EB-8B5EDD564B70}"/>
              </a:ext>
            </a:extLst>
          </p:cNvPr>
          <p:cNvSpPr/>
          <p:nvPr/>
        </p:nvSpPr>
        <p:spPr>
          <a:xfrm rot="5400000">
            <a:off x="10610830" y="1843039"/>
            <a:ext cx="747222" cy="44252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C210C1-A488-4F3D-A6D8-5193B84CA2BD}"/>
              </a:ext>
            </a:extLst>
          </p:cNvPr>
          <p:cNvSpPr txBox="1"/>
          <p:nvPr/>
        </p:nvSpPr>
        <p:spPr>
          <a:xfrm>
            <a:off x="6860054" y="3112592"/>
            <a:ext cx="4992996" cy="147732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quick brown fox jumps over the lazy dog. 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quick brown fox jumps over the lazy dog. </a:t>
            </a:r>
          </a:p>
          <a:p>
            <a:r>
              <a:rPr lang="en-US" b="1" dirty="0"/>
              <a:t>The quick brown fox jumps over the lazy dog. 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quick brown fox jumps over the lazy dog. 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quick brown fox jumps over the lazy dog. </a:t>
            </a:r>
          </a:p>
        </p:txBody>
      </p:sp>
    </p:spTree>
    <p:extLst>
      <p:ext uri="{BB962C8B-B14F-4D97-AF65-F5344CB8AC3E}">
        <p14:creationId xmlns:p14="http://schemas.microsoft.com/office/powerpoint/2010/main" val="369403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3F88F-3729-4FEA-BB61-336CBB35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Purposeful repetition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A566E-0DF1-4180-A992-4882BE6FE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purposeful repetition into the presentation</a:t>
            </a:r>
          </a:p>
          <a:p>
            <a:endParaRPr lang="en-US" dirty="0"/>
          </a:p>
          <a:p>
            <a:r>
              <a:rPr lang="en-US" dirty="0"/>
              <a:t>Build purposeful repetition into the presentation</a:t>
            </a:r>
          </a:p>
          <a:p>
            <a:endParaRPr lang="en-US" dirty="0"/>
          </a:p>
          <a:p>
            <a:r>
              <a:rPr lang="en-US" dirty="0"/>
              <a:t>Other examples of purposeful repetition in this talk?</a:t>
            </a:r>
          </a:p>
        </p:txBody>
      </p:sp>
    </p:spTree>
    <p:extLst>
      <p:ext uri="{BB962C8B-B14F-4D97-AF65-F5344CB8AC3E}">
        <p14:creationId xmlns:p14="http://schemas.microsoft.com/office/powerpoint/2010/main" val="112836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6DEDA7-E0DA-4A79-B16D-15D30C2AE15D}"/>
              </a:ext>
            </a:extLst>
          </p:cNvPr>
          <p:cNvSpPr txBox="1"/>
          <p:nvPr/>
        </p:nvSpPr>
        <p:spPr>
          <a:xfrm>
            <a:off x="523651" y="2951946"/>
            <a:ext cx="23973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your success in life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2BD26F-322A-413D-8C18-B6AC722B0F75}"/>
              </a:ext>
            </a:extLst>
          </p:cNvPr>
          <p:cNvSpPr txBox="1"/>
          <p:nvPr/>
        </p:nvSpPr>
        <p:spPr>
          <a:xfrm>
            <a:off x="3225800" y="3198167"/>
            <a:ext cx="49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268BDF-3BC5-4AA4-99B0-266423312E5D}"/>
              </a:ext>
            </a:extLst>
          </p:cNvPr>
          <p:cNvSpPr txBox="1"/>
          <p:nvPr/>
        </p:nvSpPr>
        <p:spPr>
          <a:xfrm>
            <a:off x="3911600" y="3013501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your ability to </a:t>
            </a:r>
            <a:r>
              <a:rPr lang="en-US" sz="2400" b="1" dirty="0"/>
              <a:t>speak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1ADFC5-B302-4FEF-B0A6-4103E84D393E}"/>
              </a:ext>
            </a:extLst>
          </p:cNvPr>
          <p:cNvSpPr txBox="1"/>
          <p:nvPr/>
        </p:nvSpPr>
        <p:spPr>
          <a:xfrm>
            <a:off x="6591302" y="3013501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your ability to </a:t>
            </a:r>
            <a:r>
              <a:rPr lang="en-US" sz="2400" b="1" dirty="0"/>
              <a:t>write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912108-5C78-4214-8565-2CED62F100B1}"/>
              </a:ext>
            </a:extLst>
          </p:cNvPr>
          <p:cNvSpPr txBox="1"/>
          <p:nvPr/>
        </p:nvSpPr>
        <p:spPr>
          <a:xfrm>
            <a:off x="9410704" y="3013501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quality of your </a:t>
            </a:r>
            <a:r>
              <a:rPr lang="en-US" sz="2400" b="1" dirty="0"/>
              <a:t>ideas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EC98C4-3A75-4188-B028-D3063B9399B4}"/>
              </a:ext>
            </a:extLst>
          </p:cNvPr>
          <p:cNvSpPr txBox="1"/>
          <p:nvPr/>
        </p:nvSpPr>
        <p:spPr>
          <a:xfrm>
            <a:off x="5892800" y="3198166"/>
            <a:ext cx="49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AE9C7F-C22B-4E2A-BDC6-1B7C9ABC4BA0}"/>
              </a:ext>
            </a:extLst>
          </p:cNvPr>
          <p:cNvSpPr txBox="1"/>
          <p:nvPr/>
        </p:nvSpPr>
        <p:spPr>
          <a:xfrm>
            <a:off x="8667753" y="3198166"/>
            <a:ext cx="49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23584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608E5-E0F8-4B33-A284-62EC8B77F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project presentations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632C8A-9ECC-4C1E-94FB-AF0C011488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C57305-F0A0-41C2-80C0-71B66813825A}"/>
              </a:ext>
            </a:extLst>
          </p:cNvPr>
          <p:cNvSpPr txBox="1">
            <a:spLocks/>
          </p:cNvSpPr>
          <p:nvPr/>
        </p:nvSpPr>
        <p:spPr>
          <a:xfrm>
            <a:off x="8385242" y="288655"/>
            <a:ext cx="3552217" cy="19097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How to start</a:t>
            </a:r>
          </a:p>
          <a:p>
            <a:pPr algn="r"/>
            <a:r>
              <a:rPr lang="en-US" dirty="0"/>
              <a:t>Heuristics and slides</a:t>
            </a:r>
          </a:p>
          <a:p>
            <a:pPr algn="r"/>
            <a:r>
              <a:rPr lang="en-US" b="1" dirty="0">
                <a:solidFill>
                  <a:schemeClr val="tx1"/>
                </a:solidFill>
              </a:rPr>
              <a:t>Your project presentations</a:t>
            </a:r>
          </a:p>
          <a:p>
            <a:pPr algn="r"/>
            <a:r>
              <a:rPr lang="en-US" dirty="0"/>
              <a:t>How to stop</a:t>
            </a:r>
          </a:p>
        </p:txBody>
      </p:sp>
    </p:spTree>
    <p:extLst>
      <p:ext uri="{BB962C8B-B14F-4D97-AF65-F5344CB8AC3E}">
        <p14:creationId xmlns:p14="http://schemas.microsoft.com/office/powerpoint/2010/main" val="2435332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26E3F-E4A2-4A72-BFE6-B0FDC8EA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D8E59-CF6E-458E-A184-A1F381937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 with audience</a:t>
            </a:r>
          </a:p>
          <a:p>
            <a:endParaRPr lang="en-US" dirty="0"/>
          </a:p>
          <a:p>
            <a:r>
              <a:rPr lang="en-US" dirty="0"/>
              <a:t>Introduce your topic</a:t>
            </a:r>
          </a:p>
          <a:p>
            <a:endParaRPr lang="en-US" dirty="0"/>
          </a:p>
          <a:p>
            <a:r>
              <a:rPr lang="en-US" dirty="0"/>
              <a:t>Introduce your objective</a:t>
            </a:r>
          </a:p>
        </p:txBody>
      </p:sp>
    </p:spTree>
    <p:extLst>
      <p:ext uri="{BB962C8B-B14F-4D97-AF65-F5344CB8AC3E}">
        <p14:creationId xmlns:p14="http://schemas.microsoft.com/office/powerpoint/2010/main" val="4103412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52B74-4D5E-4D35-8422-19D843EEC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52673-ACC2-4F9E-9AB2-F94571B1D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Knowledge</a:t>
            </a:r>
          </a:p>
          <a:p>
            <a:endParaRPr lang="en-US" dirty="0"/>
          </a:p>
          <a:p>
            <a:r>
              <a:rPr lang="en-US" dirty="0"/>
              <a:t>Motivation</a:t>
            </a:r>
          </a:p>
          <a:p>
            <a:endParaRPr lang="en-US" dirty="0"/>
          </a:p>
          <a:p>
            <a:r>
              <a:rPr lang="en-US" dirty="0"/>
              <a:t>Interest</a:t>
            </a:r>
          </a:p>
        </p:txBody>
      </p:sp>
    </p:spTree>
    <p:extLst>
      <p:ext uri="{BB962C8B-B14F-4D97-AF65-F5344CB8AC3E}">
        <p14:creationId xmlns:p14="http://schemas.microsoft.com/office/powerpoint/2010/main" val="3641420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6018-012D-4A27-9D2F-CDCF5139C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23CE1-ACB8-4143-8439-D9E9F5C0F7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Lead with the </a:t>
            </a:r>
            <a:r>
              <a:rPr lang="en-US" b="1" dirty="0"/>
              <a:t>familiar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166EC3-B33C-4D8D-80C3-6DEB893BE9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Land on the </a:t>
            </a:r>
            <a:r>
              <a:rPr lang="en-US" b="1" dirty="0"/>
              <a:t>important</a:t>
            </a: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38D40AFF-65AA-49E4-B9AD-1908BC508860}"/>
              </a:ext>
            </a:extLst>
          </p:cNvPr>
          <p:cNvSpPr/>
          <p:nvPr/>
        </p:nvSpPr>
        <p:spPr>
          <a:xfrm>
            <a:off x="3429000" y="2838893"/>
            <a:ext cx="5566144" cy="1750534"/>
          </a:xfrm>
          <a:prstGeom prst="arc">
            <a:avLst>
              <a:gd name="adj1" fmla="val 10723997"/>
              <a:gd name="adj2" fmla="val 0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3EC05B-A035-447C-82AC-3F16529161B4}"/>
              </a:ext>
            </a:extLst>
          </p:cNvPr>
          <p:cNvCxnSpPr>
            <a:stCxn id="9" idx="2"/>
          </p:cNvCxnSpPr>
          <p:nvPr/>
        </p:nvCxnSpPr>
        <p:spPr>
          <a:xfrm>
            <a:off x="8995144" y="3714160"/>
            <a:ext cx="0" cy="177356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48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B0D5E-A763-495A-9EAC-661048170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Presenting complex charts and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96158-5095-4876-AB61-5F1A1CF86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Use builds</a:t>
            </a:r>
          </a:p>
          <a:p>
            <a:endParaRPr lang="en-US" dirty="0"/>
          </a:p>
          <a:p>
            <a:r>
              <a:rPr lang="en-US" dirty="0"/>
              <a:t>Highlight salient parts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654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62" y="2134830"/>
            <a:ext cx="11555408" cy="33350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experiment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83394" y="2055093"/>
            <a:ext cx="669324" cy="34815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539518" y="1733409"/>
            <a:ext cx="1495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48 grasps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193544" y="1730946"/>
            <a:ext cx="1495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 grasps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5034686" y="1409262"/>
            <a:ext cx="2752195" cy="876738"/>
            <a:chOff x="5576105" y="1409262"/>
            <a:chExt cx="2752195" cy="876738"/>
          </a:xfrm>
        </p:grpSpPr>
        <p:sp>
          <p:nvSpPr>
            <p:cNvPr id="29" name="TextBox 28"/>
            <p:cNvSpPr txBox="1"/>
            <p:nvPr/>
          </p:nvSpPr>
          <p:spPr>
            <a:xfrm>
              <a:off x="5624233" y="1409262"/>
              <a:ext cx="2663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 minute break + survey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1">
              <a:off x="5576105" y="1778594"/>
              <a:ext cx="630709" cy="50740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7808405" y="1778594"/>
              <a:ext cx="519895" cy="45477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9" idx="2"/>
            </p:cNvCxnSpPr>
            <p:nvPr/>
          </p:nvCxnSpPr>
          <p:spPr>
            <a:xfrm>
              <a:off x="6956188" y="1778594"/>
              <a:ext cx="14019" cy="50740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9044569" y="1408030"/>
            <a:ext cx="1712405" cy="647065"/>
            <a:chOff x="9585988" y="1408030"/>
            <a:chExt cx="1712405" cy="647065"/>
          </a:xfrm>
        </p:grpSpPr>
        <p:sp>
          <p:nvSpPr>
            <p:cNvPr id="40" name="TextBox 39"/>
            <p:cNvSpPr txBox="1"/>
            <p:nvPr/>
          </p:nvSpPr>
          <p:spPr>
            <a:xfrm>
              <a:off x="9585988" y="1408030"/>
              <a:ext cx="1712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 minute break</a:t>
              </a:r>
            </a:p>
          </p:txBody>
        </p:sp>
        <p:sp>
          <p:nvSpPr>
            <p:cNvPr id="41" name="Left Brace 40"/>
            <p:cNvSpPr/>
            <p:nvPr/>
          </p:nvSpPr>
          <p:spPr>
            <a:xfrm rot="5400000">
              <a:off x="10324683" y="1188443"/>
              <a:ext cx="235011" cy="1498293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2900750" y="5896718"/>
            <a:ext cx="2658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18</a:t>
            </a:r>
          </a:p>
          <a:p>
            <a:r>
              <a:rPr lang="en-US" dirty="0"/>
              <a:t>6 subjects per order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5485264" y="5821806"/>
            <a:ext cx="3199585" cy="369332"/>
            <a:chOff x="5728515" y="5896718"/>
            <a:chExt cx="3199585" cy="369332"/>
          </a:xfrm>
        </p:grpSpPr>
        <p:sp>
          <p:nvSpPr>
            <p:cNvPr id="52" name="Oval 51"/>
            <p:cNvSpPr/>
            <p:nvPr/>
          </p:nvSpPr>
          <p:spPr>
            <a:xfrm>
              <a:off x="5728515" y="5982143"/>
              <a:ext cx="198481" cy="19848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096000" y="5896718"/>
              <a:ext cx="2832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sEMG mapping update</a:t>
              </a:r>
            </a:p>
          </p:txBody>
        </p:sp>
      </p:grpSp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3"/>
          <a:srcRect l="5042" r="11335" b="68544"/>
          <a:stretch/>
        </p:blipFill>
        <p:spPr>
          <a:xfrm>
            <a:off x="951470" y="2138611"/>
            <a:ext cx="9662984" cy="104909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0BD565F-C5E4-496F-B492-75B1D6FE9798}"/>
              </a:ext>
            </a:extLst>
          </p:cNvPr>
          <p:cNvSpPr txBox="1"/>
          <p:nvPr/>
        </p:nvSpPr>
        <p:spPr>
          <a:xfrm>
            <a:off x="282146" y="5521146"/>
            <a:ext cx="26587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 controller orders used: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600" dirty="0"/>
              <a:t>LS-NA-AC</a:t>
            </a:r>
          </a:p>
          <a:p>
            <a:pPr marL="342900" indent="-342900">
              <a:buAutoNum type="alphaUcPeriod"/>
            </a:pPr>
            <a:r>
              <a:rPr lang="en-US" sz="1600" dirty="0"/>
              <a:t>AC-NA-LS</a:t>
            </a:r>
          </a:p>
          <a:p>
            <a:pPr marL="342900" indent="-342900">
              <a:buAutoNum type="alphaUcPeriod"/>
            </a:pPr>
            <a:r>
              <a:rPr lang="en-US" sz="1600" dirty="0"/>
              <a:t>LS-AC-NA</a:t>
            </a:r>
          </a:p>
        </p:txBody>
      </p:sp>
    </p:spTree>
    <p:extLst>
      <p:ext uri="{BB962C8B-B14F-4D97-AF65-F5344CB8AC3E}">
        <p14:creationId xmlns:p14="http://schemas.microsoft.com/office/powerpoint/2010/main" val="14090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62" y="2134830"/>
            <a:ext cx="11555408" cy="33350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experiment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2146" y="5521146"/>
            <a:ext cx="26587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 controller orders used: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600" dirty="0"/>
              <a:t>LS-NA-AC</a:t>
            </a:r>
          </a:p>
          <a:p>
            <a:pPr marL="342900" indent="-342900">
              <a:buAutoNum type="alphaUcPeriod"/>
            </a:pPr>
            <a:r>
              <a:rPr lang="en-US" sz="1600" dirty="0"/>
              <a:t>AC-NA-LS</a:t>
            </a:r>
          </a:p>
          <a:p>
            <a:pPr marL="342900" indent="-342900">
              <a:buAutoNum type="alphaUcPeriod"/>
            </a:pPr>
            <a:r>
              <a:rPr lang="en-US" sz="1600" dirty="0"/>
              <a:t>LS-AC-NA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83394" y="2055093"/>
            <a:ext cx="669324" cy="34815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539518" y="1733409"/>
            <a:ext cx="1495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48 grasps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193544" y="1730946"/>
            <a:ext cx="1495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 grasps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5034686" y="1409262"/>
            <a:ext cx="2752195" cy="876738"/>
            <a:chOff x="5576105" y="1409262"/>
            <a:chExt cx="2752195" cy="876738"/>
          </a:xfrm>
        </p:grpSpPr>
        <p:sp>
          <p:nvSpPr>
            <p:cNvPr id="29" name="TextBox 28"/>
            <p:cNvSpPr txBox="1"/>
            <p:nvPr/>
          </p:nvSpPr>
          <p:spPr>
            <a:xfrm>
              <a:off x="5624233" y="1409262"/>
              <a:ext cx="2663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 minute break + survey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1">
              <a:off x="5576105" y="1778594"/>
              <a:ext cx="630709" cy="50740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7808405" y="1778594"/>
              <a:ext cx="519895" cy="45477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9" idx="2"/>
            </p:cNvCxnSpPr>
            <p:nvPr/>
          </p:nvCxnSpPr>
          <p:spPr>
            <a:xfrm>
              <a:off x="6956188" y="1778594"/>
              <a:ext cx="14019" cy="50740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9044569" y="1408030"/>
            <a:ext cx="1712405" cy="647065"/>
            <a:chOff x="9585988" y="1408030"/>
            <a:chExt cx="1712405" cy="647065"/>
          </a:xfrm>
        </p:grpSpPr>
        <p:sp>
          <p:nvSpPr>
            <p:cNvPr id="40" name="TextBox 39"/>
            <p:cNvSpPr txBox="1"/>
            <p:nvPr/>
          </p:nvSpPr>
          <p:spPr>
            <a:xfrm>
              <a:off x="9585988" y="1408030"/>
              <a:ext cx="1712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 minute break</a:t>
              </a:r>
            </a:p>
          </p:txBody>
        </p:sp>
        <p:sp>
          <p:nvSpPr>
            <p:cNvPr id="41" name="Left Brace 40"/>
            <p:cNvSpPr/>
            <p:nvPr/>
          </p:nvSpPr>
          <p:spPr>
            <a:xfrm rot="5400000">
              <a:off x="10324683" y="1188443"/>
              <a:ext cx="235011" cy="1498293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2900750" y="5896718"/>
            <a:ext cx="2658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18</a:t>
            </a:r>
          </a:p>
          <a:p>
            <a:r>
              <a:rPr lang="en-US" dirty="0"/>
              <a:t>6 subjects per order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5485264" y="5821806"/>
            <a:ext cx="3199585" cy="369332"/>
            <a:chOff x="5728515" y="5896718"/>
            <a:chExt cx="3199585" cy="369332"/>
          </a:xfrm>
        </p:grpSpPr>
        <p:sp>
          <p:nvSpPr>
            <p:cNvPr id="52" name="Oval 51"/>
            <p:cNvSpPr/>
            <p:nvPr/>
          </p:nvSpPr>
          <p:spPr>
            <a:xfrm>
              <a:off x="5728515" y="5982143"/>
              <a:ext cx="198481" cy="19848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096000" y="5896718"/>
              <a:ext cx="2832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sEMG mapping update</a:t>
              </a:r>
            </a:p>
          </p:txBody>
        </p:sp>
      </p:grpSp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3"/>
          <a:srcRect l="5042" r="11335" b="68544"/>
          <a:stretch/>
        </p:blipFill>
        <p:spPr>
          <a:xfrm>
            <a:off x="951470" y="2138611"/>
            <a:ext cx="9662984" cy="104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57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26" grpId="0"/>
      <p:bldP spid="28" grpId="0"/>
      <p:bldP spid="5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82" y="2123436"/>
            <a:ext cx="11555408" cy="333506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59134" y="1818834"/>
            <a:ext cx="11054256" cy="380883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adaptation over time</a:t>
            </a:r>
          </a:p>
        </p:txBody>
      </p:sp>
      <p:sp>
        <p:nvSpPr>
          <p:cNvPr id="3" name="Oval 2"/>
          <p:cNvSpPr/>
          <p:nvPr/>
        </p:nvSpPr>
        <p:spPr>
          <a:xfrm>
            <a:off x="4900868" y="3331368"/>
            <a:ext cx="208756" cy="21034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713428" y="3331367"/>
            <a:ext cx="208756" cy="21034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332626" y="3331368"/>
            <a:ext cx="208756" cy="21034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501194" y="2146191"/>
            <a:ext cx="208756" cy="21034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900868" y="2146191"/>
            <a:ext cx="208756" cy="21034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333366" y="2146191"/>
            <a:ext cx="208756" cy="21034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713428" y="2146191"/>
            <a:ext cx="208756" cy="21034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4803092" y="5821806"/>
            <a:ext cx="3839210" cy="369332"/>
            <a:chOff x="5728515" y="5896718"/>
            <a:chExt cx="3357947" cy="369332"/>
          </a:xfrm>
        </p:grpSpPr>
        <p:sp>
          <p:nvSpPr>
            <p:cNvPr id="38" name="Oval 37"/>
            <p:cNvSpPr/>
            <p:nvPr/>
          </p:nvSpPr>
          <p:spPr>
            <a:xfrm>
              <a:off x="5728515" y="5982143"/>
              <a:ext cx="198481" cy="198481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096000" y="5896718"/>
              <a:ext cx="2990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 situ sEMG mapping update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803092" y="6225585"/>
            <a:ext cx="3915605" cy="369332"/>
            <a:chOff x="5728515" y="5896718"/>
            <a:chExt cx="3915605" cy="369332"/>
          </a:xfrm>
        </p:grpSpPr>
        <p:sp>
          <p:nvSpPr>
            <p:cNvPr id="45" name="Oval 44"/>
            <p:cNvSpPr/>
            <p:nvPr/>
          </p:nvSpPr>
          <p:spPr>
            <a:xfrm>
              <a:off x="5728515" y="5982143"/>
              <a:ext cx="198481" cy="198481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095999" y="5896718"/>
              <a:ext cx="35481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post-hoc sEMG mapping update</a:t>
              </a:r>
            </a:p>
          </p:txBody>
        </p:sp>
      </p:grpSp>
      <p:sp>
        <p:nvSpPr>
          <p:cNvPr id="6" name="Rounded Rectangle 5"/>
          <p:cNvSpPr/>
          <p:nvPr/>
        </p:nvSpPr>
        <p:spPr>
          <a:xfrm>
            <a:off x="3247403" y="1925053"/>
            <a:ext cx="4920916" cy="54142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3247403" y="3144222"/>
            <a:ext cx="4920916" cy="54142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32750" y="1366111"/>
            <a:ext cx="2466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Information about human adaptation 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8168319" y="2012442"/>
            <a:ext cx="601579" cy="1833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8168319" y="1984061"/>
            <a:ext cx="925171" cy="11601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3247403" y="4327272"/>
            <a:ext cx="4920916" cy="54142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478091" y="5662317"/>
            <a:ext cx="2828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Information about human + exoskeleton adaptation 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3247403" y="4868693"/>
            <a:ext cx="577516" cy="7936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513557" y="3343231"/>
            <a:ext cx="198481" cy="1984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513557" y="4542066"/>
            <a:ext cx="198481" cy="1984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911143" y="4539754"/>
            <a:ext cx="198481" cy="1984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332626" y="4539753"/>
            <a:ext cx="198481" cy="1984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755035" y="4539752"/>
            <a:ext cx="198481" cy="1984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6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0" grpId="0" animBg="1"/>
      <p:bldP spid="22" grpId="0" animBg="1"/>
      <p:bldP spid="30" grpId="0" animBg="1"/>
      <p:bldP spid="32" grpId="0" animBg="1"/>
      <p:bldP spid="34" grpId="0" animBg="1"/>
      <p:bldP spid="35" grpId="0" animBg="1"/>
      <p:bldP spid="6" grpId="0" animBg="1"/>
      <p:bldP spid="47" grpId="0" animBg="1"/>
      <p:bldP spid="7" grpId="0"/>
      <p:bldP spid="49" grpId="0" animBg="1"/>
      <p:bldP spid="5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F8430-F65A-4964-9AB7-1690EA44D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A1679-2E4F-44BD-A8E5-9E77302C1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or, how to stop</a:t>
            </a:r>
          </a:p>
        </p:txBody>
      </p:sp>
    </p:spTree>
    <p:extLst>
      <p:ext uri="{BB962C8B-B14F-4D97-AF65-F5344CB8AC3E}">
        <p14:creationId xmlns:p14="http://schemas.microsoft.com/office/powerpoint/2010/main" val="277489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007D19-15A9-4D9C-AFF8-FE2D254BF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stop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CEE4FA-19BD-4FD8-A689-0620A8A947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66E9742-9CA5-4EAC-9E5F-32A336506136}"/>
              </a:ext>
            </a:extLst>
          </p:cNvPr>
          <p:cNvSpPr txBox="1">
            <a:spLocks/>
          </p:cNvSpPr>
          <p:nvPr/>
        </p:nvSpPr>
        <p:spPr>
          <a:xfrm>
            <a:off x="8385242" y="288655"/>
            <a:ext cx="3552217" cy="19097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How to start</a:t>
            </a:r>
          </a:p>
          <a:p>
            <a:pPr algn="r"/>
            <a:r>
              <a:rPr lang="en-US" dirty="0"/>
              <a:t>Heuristics and slides</a:t>
            </a:r>
          </a:p>
          <a:p>
            <a:pPr algn="r"/>
            <a:r>
              <a:rPr lang="en-US" dirty="0"/>
              <a:t>Your project presentations</a:t>
            </a:r>
          </a:p>
          <a:p>
            <a:pPr algn="r"/>
            <a:r>
              <a:rPr lang="en-US" b="1" dirty="0">
                <a:solidFill>
                  <a:schemeClr val="tx1"/>
                </a:solidFill>
              </a:rPr>
              <a:t>How to stop</a:t>
            </a:r>
          </a:p>
        </p:txBody>
      </p:sp>
    </p:spTree>
    <p:extLst>
      <p:ext uri="{BB962C8B-B14F-4D97-AF65-F5344CB8AC3E}">
        <p14:creationId xmlns:p14="http://schemas.microsoft.com/office/powerpoint/2010/main" val="413858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EB4C3-B14B-4A19-83AB-A91CF636E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this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DA99D-A04A-4BAD-A316-FCED4BC9A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to start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Heuristics and slides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Your project presentations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to stop</a:t>
            </a:r>
          </a:p>
        </p:txBody>
      </p:sp>
    </p:spTree>
    <p:extLst>
      <p:ext uri="{BB962C8B-B14F-4D97-AF65-F5344CB8AC3E}">
        <p14:creationId xmlns:p14="http://schemas.microsoft.com/office/powerpoint/2010/main" val="162708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FF65C-1B5B-4FBB-B01F-6153DDE3B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71CFB4-5B85-497C-8415-4E1D45C36A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596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B2B7A-E54B-4D38-8DEE-039ACA009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more details, visit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17AA6-5531-47EB-9726-899B6FFCC8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https://rsokl.github.io/CogWeb/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EA2F40-EDDF-902E-A024-C9F5771F6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3714" y="121103"/>
            <a:ext cx="1968953" cy="196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5097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122A6-7A56-48EF-A4D3-C041444DF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C5989-AE5D-4F58-9A55-C5F323B017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511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455B30-B71B-41A1-B3A7-84A3AEEFC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D11228-CB95-4065-902C-6996114D3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Leave your contributions on the last slide</a:t>
            </a:r>
          </a:p>
        </p:txBody>
      </p:sp>
    </p:spTree>
    <p:extLst>
      <p:ext uri="{BB962C8B-B14F-4D97-AF65-F5344CB8AC3E}">
        <p14:creationId xmlns:p14="http://schemas.microsoft.com/office/powerpoint/2010/main" val="21809605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455B30-B71B-41A1-B3A7-84A3AEEFC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Contributions: tools for clear presentation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D11228-CB95-4065-902C-6996114D3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Start with a promise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Slide and oral presentation heuristics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Keeping slides clean and directing your audience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Project presentation items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End with your contributions and/or a call to action</a:t>
            </a:r>
          </a:p>
        </p:txBody>
      </p:sp>
    </p:spTree>
    <p:extLst>
      <p:ext uri="{BB962C8B-B14F-4D97-AF65-F5344CB8AC3E}">
        <p14:creationId xmlns:p14="http://schemas.microsoft.com/office/powerpoint/2010/main" val="233771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78EBBD-53C5-4721-942D-89CF2E487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start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D4E346-639C-44B8-83C5-FEF292B366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FCD7B3B-2167-456B-B6C9-582D426217B9}"/>
              </a:ext>
            </a:extLst>
          </p:cNvPr>
          <p:cNvSpPr txBox="1">
            <a:spLocks/>
          </p:cNvSpPr>
          <p:nvPr/>
        </p:nvSpPr>
        <p:spPr>
          <a:xfrm>
            <a:off x="8385242" y="288655"/>
            <a:ext cx="3552217" cy="19097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1" dirty="0">
                <a:solidFill>
                  <a:schemeClr val="tx1"/>
                </a:solidFill>
              </a:rPr>
              <a:t>How to start</a:t>
            </a:r>
          </a:p>
          <a:p>
            <a:pPr algn="r"/>
            <a:r>
              <a:rPr lang="en-US" dirty="0"/>
              <a:t>Heuristics and slides</a:t>
            </a:r>
          </a:p>
          <a:p>
            <a:pPr algn="r"/>
            <a:r>
              <a:rPr lang="en-US" dirty="0"/>
              <a:t>Your project presentations</a:t>
            </a:r>
          </a:p>
          <a:p>
            <a:pPr algn="r"/>
            <a:r>
              <a:rPr lang="en-US" dirty="0"/>
              <a:t>How to stop</a:t>
            </a:r>
          </a:p>
        </p:txBody>
      </p:sp>
    </p:spTree>
    <p:extLst>
      <p:ext uri="{BB962C8B-B14F-4D97-AF65-F5344CB8AC3E}">
        <p14:creationId xmlns:p14="http://schemas.microsoft.com/office/powerpoint/2010/main" val="2747693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60C0B2D-9A4A-464F-8C2B-6B060EE81FD9}"/>
              </a:ext>
            </a:extLst>
          </p:cNvPr>
          <p:cNvSpPr txBox="1"/>
          <p:nvPr/>
        </p:nvSpPr>
        <p:spPr>
          <a:xfrm>
            <a:off x="838200" y="3075057"/>
            <a:ext cx="2197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joke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90398C-2DF9-4F9C-ABA7-412B30538D36}"/>
              </a:ext>
            </a:extLst>
          </p:cNvPr>
          <p:cNvSpPr txBox="1"/>
          <p:nvPr/>
        </p:nvSpPr>
        <p:spPr>
          <a:xfrm>
            <a:off x="4064000" y="3075057"/>
            <a:ext cx="406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self-introduction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F37C51-19F2-4B2E-B1A0-E9CEA5E03200}"/>
              </a:ext>
            </a:extLst>
          </p:cNvPr>
          <p:cNvSpPr txBox="1"/>
          <p:nvPr/>
        </p:nvSpPr>
        <p:spPr>
          <a:xfrm>
            <a:off x="8813800" y="3076714"/>
            <a:ext cx="2197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story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FA6EB22-A451-4087-AF0F-36B5A6967E2B}"/>
              </a:ext>
            </a:extLst>
          </p:cNvPr>
          <p:cNvCxnSpPr/>
          <p:nvPr/>
        </p:nvCxnSpPr>
        <p:spPr>
          <a:xfrm flipH="1">
            <a:off x="1054100" y="2743200"/>
            <a:ext cx="1854200" cy="13716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95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E862CF-CC92-4BCE-B0EB-23DED482A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2CE876-16AF-4E23-A6B8-01F90C9B6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Start with a promise.</a:t>
            </a:r>
          </a:p>
        </p:txBody>
      </p:sp>
    </p:spTree>
    <p:extLst>
      <p:ext uri="{BB962C8B-B14F-4D97-AF65-F5344CB8AC3E}">
        <p14:creationId xmlns:p14="http://schemas.microsoft.com/office/powerpoint/2010/main" val="2811141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0B1EF8-593F-44A0-A75E-CA6C13DDF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slides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6A67E7-2501-454F-94F8-80831ED018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BBA0EC-4459-4BC5-BC3A-4A68B1CE9B9D}"/>
              </a:ext>
            </a:extLst>
          </p:cNvPr>
          <p:cNvSpPr txBox="1">
            <a:spLocks/>
          </p:cNvSpPr>
          <p:nvPr/>
        </p:nvSpPr>
        <p:spPr>
          <a:xfrm>
            <a:off x="8385242" y="288655"/>
            <a:ext cx="3552217" cy="19097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How to start</a:t>
            </a:r>
          </a:p>
          <a:p>
            <a:pPr algn="r"/>
            <a:r>
              <a:rPr lang="en-US" b="1" dirty="0">
                <a:solidFill>
                  <a:schemeClr val="tx1"/>
                </a:solidFill>
              </a:rPr>
              <a:t>Heuristics and slides</a:t>
            </a:r>
          </a:p>
          <a:p>
            <a:pPr algn="r"/>
            <a:r>
              <a:rPr lang="en-US" dirty="0"/>
              <a:t>Your project presentations</a:t>
            </a:r>
          </a:p>
          <a:p>
            <a:pPr algn="r"/>
            <a:r>
              <a:rPr lang="en-US" dirty="0"/>
              <a:t>How to stop</a:t>
            </a:r>
          </a:p>
        </p:txBody>
      </p:sp>
    </p:spTree>
    <p:extLst>
      <p:ext uri="{BB962C8B-B14F-4D97-AF65-F5344CB8AC3E}">
        <p14:creationId xmlns:p14="http://schemas.microsoft.com/office/powerpoint/2010/main" val="1192189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2E8610-EA13-415A-94A1-F60FA8E83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sample heuristics* for giving talks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B2DBCE-76C6-4943-847A-7976184C6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*simple, efficient rules to solve a problem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518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D7BD5-6DC0-46E2-9FF4-070389742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Cycle through your ideas.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CC2FE5-C6C7-445F-9D90-2594E513F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0"/>
            <a:ext cx="5486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419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Helvetica Light">
      <a:majorFont>
        <a:latin typeface="Helvetica-Light"/>
        <a:ea typeface=""/>
        <a:cs typeface=""/>
      </a:majorFont>
      <a:minorFont>
        <a:latin typeface="Helvetica-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808</TotalTime>
  <Words>1786</Words>
  <Application>Microsoft Office PowerPoint</Application>
  <PresentationFormat>Widescreen</PresentationFormat>
  <Paragraphs>323</Paragraphs>
  <Slides>34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Helvetica-Light</vt:lpstr>
      <vt:lpstr>Office Theme</vt:lpstr>
      <vt:lpstr>1_Office Theme</vt:lpstr>
      <vt:lpstr>Clear Presentation</vt:lpstr>
      <vt:lpstr>PowerPoint Presentation</vt:lpstr>
      <vt:lpstr>Outline of this talk</vt:lpstr>
      <vt:lpstr>How to start</vt:lpstr>
      <vt:lpstr>PowerPoint Presentation</vt:lpstr>
      <vt:lpstr>PowerPoint Presentation</vt:lpstr>
      <vt:lpstr>Heuristics and slides</vt:lpstr>
      <vt:lpstr>Four sample heuristics* for giving talks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Crimes Against Slidemaking</vt:lpstr>
      <vt:lpstr>PowerPoint Presentation</vt:lpstr>
      <vt:lpstr>PowerPoint Presentation</vt:lpstr>
      <vt:lpstr>Slide and slide layouts</vt:lpstr>
      <vt:lpstr>Purposeful repetition</vt:lpstr>
      <vt:lpstr>Your project presentations</vt:lpstr>
      <vt:lpstr>Introduction</vt:lpstr>
      <vt:lpstr>Background</vt:lpstr>
      <vt:lpstr>Main body</vt:lpstr>
      <vt:lpstr>Presenting complex charts and diagrams</vt:lpstr>
      <vt:lpstr>The experiment</vt:lpstr>
      <vt:lpstr>The experiment</vt:lpstr>
      <vt:lpstr>Comparing adaptation over time</vt:lpstr>
      <vt:lpstr>Conclusions</vt:lpstr>
      <vt:lpstr>How to stop</vt:lpstr>
      <vt:lpstr>Questions?</vt:lpstr>
      <vt:lpstr>For more details, visit </vt:lpstr>
      <vt:lpstr>The end</vt:lpstr>
      <vt:lpstr>PowerPoint Presentation</vt:lpstr>
      <vt:lpstr>Contributions: tools for clear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Giving Oral Presentations</dc:title>
  <dc:creator>Hosea Siu</dc:creator>
  <cp:lastModifiedBy>Hosea Siu</cp:lastModifiedBy>
  <cp:revision>126</cp:revision>
  <dcterms:created xsi:type="dcterms:W3CDTF">2021-07-12T22:13:07Z</dcterms:created>
  <dcterms:modified xsi:type="dcterms:W3CDTF">2023-07-31T20:13:03Z</dcterms:modified>
</cp:coreProperties>
</file>