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C81FE-107F-4813-B4FA-A6E0F5011DB6}" v="1374" dt="2022-07-16T03:42:57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5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6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2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1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8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2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52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4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71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3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8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8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0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200" y="1122363"/>
            <a:ext cx="7950200" cy="33782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Modelling and data analysis of data frame related to hotel booking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60F1-DABD-A749-322A-3932B586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Relationship between stays in weekend nights and stays in week nights for different years</a:t>
            </a:r>
            <a:endParaRPr lang="en-US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238A2DE-327B-5839-5F9C-ABFDD8D7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646" y="2557463"/>
            <a:ext cx="3570708" cy="3317875"/>
          </a:xfrm>
        </p:spPr>
      </p:pic>
    </p:spTree>
    <p:extLst>
      <p:ext uri="{BB962C8B-B14F-4D97-AF65-F5344CB8AC3E}">
        <p14:creationId xmlns:p14="http://schemas.microsoft.com/office/powerpoint/2010/main" val="82178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1910-014B-04EB-E3D2-408F78EE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Status of reservation from January to December 2016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DC7711F-FBEE-A677-8FB9-161E73D3C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108" y="2506132"/>
            <a:ext cx="5847781" cy="3818468"/>
          </a:xfrm>
        </p:spPr>
      </p:pic>
    </p:spTree>
    <p:extLst>
      <p:ext uri="{BB962C8B-B14F-4D97-AF65-F5344CB8AC3E}">
        <p14:creationId xmlns:p14="http://schemas.microsoft.com/office/powerpoint/2010/main" val="392489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88F-89BD-79E4-644A-EDA10E20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Reservation status based on room type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AF9D8BA-66E3-6F74-1EA9-B5BC72F67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661" y="2556932"/>
            <a:ext cx="6656676" cy="3318936"/>
          </a:xfrm>
        </p:spPr>
      </p:pic>
    </p:spTree>
    <p:extLst>
      <p:ext uri="{BB962C8B-B14F-4D97-AF65-F5344CB8AC3E}">
        <p14:creationId xmlns:p14="http://schemas.microsoft.com/office/powerpoint/2010/main" val="190454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EA77-EA4B-C665-1D58-2381FEE3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Illustration of lead time for reservation</a:t>
            </a:r>
            <a:endParaRPr lang="en-US" sz="3600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7993517-A9D8-BBD8-6E5E-9410FB6B8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568" y="2429932"/>
            <a:ext cx="5812863" cy="3852336"/>
          </a:xfrm>
        </p:spPr>
      </p:pic>
    </p:spTree>
    <p:extLst>
      <p:ext uri="{BB962C8B-B14F-4D97-AF65-F5344CB8AC3E}">
        <p14:creationId xmlns:p14="http://schemas.microsoft.com/office/powerpoint/2010/main" val="377330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B894CA-E1CC-47A1-8DE3-57DBCFD39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AC688-BEE7-415B-01CF-8B806A92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Graphs </a:t>
            </a:r>
            <a:br>
              <a:rPr lang="en-US" sz="4000" dirty="0"/>
            </a:br>
            <a:r>
              <a:rPr lang="en-US" sz="4000" dirty="0"/>
              <a:t>justification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DF82D0-142E-415E-9F4C-DD5E34D8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A044E00-2EDE-1CD3-AF57-549ECE95E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166" y="1410208"/>
            <a:ext cx="4853811" cy="38587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9B7433-B959-40DA-806F-FF95BB380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70BCFD-18C8-F1A4-5AC3-1C896FE4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The best months for hotel booking are June and July according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For year 2016, the minimum cancelation occurred in January.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Popular class types of rooms for booking are A, D and 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3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computer, computer, indoor&#10;&#10;Description automatically generated">
            <a:extLst>
              <a:ext uri="{FF2B5EF4-FFF2-40B4-BE49-F238E27FC236}">
                <a16:creationId xmlns:a16="http://schemas.microsoft.com/office/drawing/2014/main" id="{7D15C39A-9152-3B8D-B5E4-1E8FD7859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6" b="101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3C8E25-44EE-1203-D397-F941D46A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2-Modelling, assessment and prediction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790AE5-EFD2-9D3A-829F-41E91412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Modelling and prediction are performed for five months of year 2017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there are some categorical variables for the table which are required to convert them to numbers.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After getting dummy variables, the table got 243 columns.</a:t>
            </a:r>
          </a:p>
          <a:p>
            <a:pPr>
              <a:buSzPct val="114999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48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6FDBAC4-0752-A0FE-C90D-0757CB362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628" b="77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B30B1-4F9F-4D90-9213-99EBB19A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Modelling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C02AEE-0BE8-2275-C601-9FF6EC10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9999"/>
            <a:ext cx="9601196" cy="4021669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>
                <a:ea typeface="+mn-lt"/>
                <a:cs typeface="+mn-lt"/>
              </a:rPr>
              <a:t>For making prediction, some functions of machine learning are applied for the data frame.</a:t>
            </a:r>
          </a:p>
          <a:p>
            <a:pPr>
              <a:buSzPct val="114999"/>
            </a:pPr>
            <a:r>
              <a:rPr lang="en-US" sz="2500" dirty="0">
                <a:ea typeface="+mn-lt"/>
                <a:cs typeface="+mn-lt"/>
              </a:rPr>
              <a:t>After initial definition and training, every function is analyzed regarding precision and score.</a:t>
            </a:r>
          </a:p>
          <a:p>
            <a:pPr>
              <a:buSzPct val="114999"/>
            </a:pPr>
            <a:r>
              <a:rPr lang="en-US" sz="2500" dirty="0">
                <a:solidFill>
                  <a:srgbClr val="FFFFFF"/>
                </a:solidFill>
              </a:rPr>
              <a:t>Five models have been evaluated for this study:</a:t>
            </a:r>
          </a:p>
          <a:p>
            <a:pPr marL="0" indent="0">
              <a:buSzPct val="114999"/>
              <a:buNone/>
            </a:pPr>
            <a:r>
              <a:rPr lang="en-US" dirty="0">
                <a:solidFill>
                  <a:srgbClr val="FFFFFF"/>
                </a:solidFill>
              </a:rPr>
              <a:t>     </a:t>
            </a:r>
            <a:r>
              <a:rPr lang="en-US" sz="1800" dirty="0">
                <a:solidFill>
                  <a:srgbClr val="FFFFFF"/>
                </a:solidFill>
              </a:rPr>
              <a:t>1-Ridge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      2-Lasso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      3-GridSearchCV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      4-RandomForestClassifier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      5-AdaBoostClassifier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110028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A1E47-A968-404F-8DBE-B31240A9B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DDDCF8-BC1A-4404-8ACA-D8D2BB4BE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8E98F6-0B98-97B3-4031-75A585A7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2" y="888998"/>
            <a:ext cx="3660056" cy="80044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Ridge model</a:t>
            </a:r>
            <a:endParaRPr lang="en-US" sz="4000" dirty="0">
              <a:ea typeface="+mj-lt"/>
              <a:cs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B3FB69-D504-412A-90F9-1D1BAA6AC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2B3131-9E3E-E925-3672-FB77A667C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By this model definition, it is possible to predict the values after selecting appropriate parameters according to precision assessment.</a:t>
            </a:r>
            <a:endParaRPr lang="en-US" sz="20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D622F79-BF95-3FE6-3117-DC5820E46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3" r="23377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051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D18E-4C65-83D5-A014-C2C43F86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ea typeface="+mj-lt"/>
                <a:cs typeface="+mj-lt"/>
              </a:rPr>
              <a:t>Prediction of five months for year 2017 based on Ridge model</a:t>
            </a:r>
            <a:endParaRPr lang="en-US" sz="4000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59B6275-761B-CF25-C88F-CF800C18C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686" y="2556932"/>
            <a:ext cx="7028626" cy="3318936"/>
          </a:xfrm>
        </p:spPr>
      </p:pic>
    </p:spTree>
    <p:extLst>
      <p:ext uri="{BB962C8B-B14F-4D97-AF65-F5344CB8AC3E}">
        <p14:creationId xmlns:p14="http://schemas.microsoft.com/office/powerpoint/2010/main" val="50580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>
            <a:extLst>
              <a:ext uri="{FF2B5EF4-FFF2-40B4-BE49-F238E27FC236}">
                <a16:creationId xmlns:a16="http://schemas.microsoft.com/office/drawing/2014/main" id="{4C8A9C14-B81F-4ABA-AF45-4C94F942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2F3803-E326-5899-758F-CF36FC1F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 b="1">
                <a:ea typeface="+mj-lt"/>
                <a:cs typeface="+mj-lt"/>
              </a:rPr>
              <a:t>Lasso model</a:t>
            </a:r>
            <a:endParaRPr lang="en-US" sz="2400">
              <a:ea typeface="+mj-lt"/>
              <a:cs typeface="+mj-lt"/>
            </a:endParaRP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2144CCF4-CC56-408E-8884-15972C826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42B074B9-075D-5C21-A47A-1234A1C68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According the evaluation of lasso method alpha=0.1 is the best case.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99B52AA-E93F-AEF0-9E99-BDF5CABF5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8" y="2164184"/>
            <a:ext cx="5469466" cy="2529629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0976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024F6EB-04DC-4C6D-8485-FCD53A4A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7A795FBE-101B-4063-A5FC-8C0624B35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7D7C0C-1FC8-82F9-691C-6BE579ED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25" y="1066799"/>
            <a:ext cx="3360772" cy="1303867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8881F853-6081-4216-9876-4D863309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E4A8104-80FF-26C8-636F-170356213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95" r="11142"/>
          <a:stretch/>
        </p:blipFill>
        <p:spPr>
          <a:xfrm>
            <a:off x="1412683" y="1410208"/>
            <a:ext cx="5214512" cy="3840419"/>
          </a:xfrm>
          <a:prstGeom prst="rect">
            <a:avLst/>
          </a:prstGeom>
        </p:spPr>
      </p:pic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68EF61C2-EE68-43FF-A497-F2E60EA53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5861-B4A5-5F3D-A383-2A220A108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024" y="2489198"/>
            <a:ext cx="3360771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Statistical analysis for different conditions 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2100" dirty="0"/>
              <a:t>Some relationships and correlation among the features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2100" dirty="0"/>
              <a:t>Modelling and evaluation of precision and score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2100" dirty="0"/>
              <a:t>Making prediction for reservation/ cancelation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D0B1B-E92A-E7CF-DB6A-EE6E3063C72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92815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8A9C14-B81F-4ABA-AF45-4C94F942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E3446-C725-781B-4DE2-70F5A71B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en-US" sz="2400"/>
          </a:p>
          <a:p>
            <a:r>
              <a:rPr lang="en-US" sz="3600" b="1" dirty="0">
                <a:ea typeface="+mj-lt"/>
                <a:cs typeface="+mj-lt"/>
              </a:rPr>
              <a:t>GridSearchCV function</a:t>
            </a:r>
            <a:endParaRPr lang="en-US" sz="3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44CCF4-CC56-408E-8884-15972C826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5CCB3-4729-B329-02DC-C8B3A9E8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1600" dirty="0"/>
              <a:t>It has hyperparameters, after function assessment, the optimized parameters are:</a:t>
            </a:r>
            <a:endParaRPr lang="en-US"/>
          </a:p>
          <a:p>
            <a:pPr>
              <a:buSzPct val="114999"/>
            </a:pPr>
            <a:r>
              <a:rPr lang="en-US" sz="1600" dirty="0"/>
              <a:t>Alpha=0.0001</a:t>
            </a:r>
          </a:p>
          <a:p>
            <a:pPr>
              <a:buSzPct val="114999"/>
            </a:pPr>
            <a:r>
              <a:rPr lang="en-US" sz="1600" dirty="0"/>
              <a:t>Solver='lsqrt'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610AC2B-FF99-C4FE-E4AC-E1F06CA84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8" y="2143673"/>
            <a:ext cx="5469466" cy="257065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0597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8A9C14-B81F-4ABA-AF45-4C94F942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45F6D-0E5B-7F37-21D1-766A56B8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ea typeface="+mj-lt"/>
                <a:cs typeface="+mj-lt"/>
              </a:rPr>
              <a:t>RandomForestClassifier function</a:t>
            </a:r>
            <a:endParaRPr lang="en-US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44CCF4-CC56-408E-8884-15972C826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231583-4FCB-676C-EE69-0EF55796A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1600" dirty="0"/>
              <a:t>Optimum parameters:</a:t>
            </a:r>
            <a:endParaRPr lang="en-US" dirty="0"/>
          </a:p>
          <a:p>
            <a:pPr>
              <a:buSzPct val="114999"/>
            </a:pPr>
            <a:r>
              <a:rPr lang="en-US" sz="1600" dirty="0"/>
              <a:t>n_estimators=16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05151DC-0F9A-9DC2-2CD5-8677BDA2F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8" y="2191531"/>
            <a:ext cx="5469466" cy="247493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07096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1EDB12-E823-499E-955C-286265B42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CDF147-6F50-AC77-BD89-AB37D0CE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dirty="0">
                <a:ea typeface="+mj-lt"/>
                <a:cs typeface="+mj-lt"/>
              </a:rPr>
              <a:t>AdaBoostClassifier model</a:t>
            </a:r>
            <a:endParaRPr lang="en-US" sz="4100" dirty="0">
              <a:ea typeface="+mj-lt"/>
              <a:cs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9F2028-BF4D-4B49-AFE1-8A9503C37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3023AEF-C150-099E-5D1D-ED883E6C6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83" y="2452779"/>
            <a:ext cx="3876801" cy="1773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929BF-D26E-44D4-89D4-6E7400575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C4E78D-5CBE-7303-5970-C6BDF78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r>
              <a:rPr lang="en-US" dirty="0"/>
              <a:t>Optimized parameters:</a:t>
            </a:r>
          </a:p>
          <a:p>
            <a:pPr>
              <a:buSzPct val="114999"/>
            </a:pPr>
            <a:r>
              <a:rPr lang="en-US" dirty="0" err="1"/>
              <a:t>n_estimators</a:t>
            </a:r>
            <a:r>
              <a:rPr lang="en-US" dirty="0"/>
              <a:t>=25</a:t>
            </a:r>
          </a:p>
        </p:txBody>
      </p:sp>
    </p:spTree>
    <p:extLst>
      <p:ext uri="{BB962C8B-B14F-4D97-AF65-F5344CB8AC3E}">
        <p14:creationId xmlns:p14="http://schemas.microsoft.com/office/powerpoint/2010/main" val="121928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stage, blackboard&#10;&#10;Description automatically generated">
            <a:extLst>
              <a:ext uri="{FF2B5EF4-FFF2-40B4-BE49-F238E27FC236}">
                <a16:creationId xmlns:a16="http://schemas.microsoft.com/office/drawing/2014/main" id="{2612E726-453D-A6D4-B35E-E1306E596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2C972-49EB-31F5-80F8-9C4B2DD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F50553-1721-3D62-FA7B-158BCC9D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2531533"/>
            <a:ext cx="11099796" cy="3344335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best months for hotel booking are June and July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The maximum difference between reservation and cancelation takes place in January 2016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The most popular room types are A, D and E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Although RandomForestClassifier  is not appropriate method for this dataset. 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Ridge, </a:t>
            </a:r>
            <a:r>
              <a:rPr lang="en-US" dirty="0" err="1">
                <a:ea typeface="+mn-lt"/>
                <a:cs typeface="+mn-lt"/>
              </a:rPr>
              <a:t>GridSearchCV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AdaboostClassifier</a:t>
            </a:r>
            <a:r>
              <a:rPr lang="en-US" dirty="0">
                <a:ea typeface="+mn-lt"/>
                <a:cs typeface="+mn-lt"/>
              </a:rPr>
              <a:t> functions are so good models for this analysis.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76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A670524-1B27-3EAD-D876-83BABA5B9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17" b="139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22256C-6341-ECC9-0BCE-A58E6659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ea typeface="+mj-lt"/>
                <a:cs typeface="+mj-lt"/>
              </a:rPr>
              <a:t>Thank you</a:t>
            </a:r>
            <a:endParaRPr lang="en-US" sz="4800" dirty="0"/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250E53-C652-A8D1-FEE5-C7CD4A9A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51880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7297-114E-2BEF-174F-CC32382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Project approach and analysis</a:t>
            </a:r>
            <a:endParaRPr lang="en-US" dirty="0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B8E950E5-E656-6C17-2F7D-A7E69236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1-Data cleaning</a:t>
            </a:r>
            <a:endParaRPr lang="en-US" dirty="0"/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2-Data analysis 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3-Modelling and prediction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C097050-4AA2-1AD6-10E8-D717597E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26" y="2794480"/>
            <a:ext cx="3984328" cy="20310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041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24F6EB-04DC-4C6D-8485-FCD53A4A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795FBE-101B-4063-A5FC-8C0624B35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C0E61-D7D7-F9F0-E629-2E727669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sz="4100"/>
              <a:t>1-Data cleaning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81F853-6081-4216-9876-4D863309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D6930F1-FAD2-3E54-B9F4-BEA60A6051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685" b="3"/>
          <a:stretch/>
        </p:blipFill>
        <p:spPr>
          <a:xfrm>
            <a:off x="1412683" y="1410208"/>
            <a:ext cx="5278777" cy="38587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EF61C2-EE68-43FF-A497-F2E60EA53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F06D0398-C2FD-2BF3-C0C2-E89350C7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big dataset includes hotel booking and its different options.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5F58-C33C-DA6D-62FC-29279242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35D0A-8AB5-B83A-9CB8-664FD0492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/>
              <a:t>19390 rows and 32 columns</a:t>
            </a: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F85395E9-8708-767B-44E1-C2514080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25417"/>
            <a:ext cx="9762066" cy="24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6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590E-1A86-6742-165F-AE4ABAC6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4F4E-A08D-653E-5A79-76BDA55D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-Removing some repetitive and redundant columns</a:t>
            </a:r>
          </a:p>
          <a:p>
            <a:pPr>
              <a:buSzPct val="114999"/>
            </a:pPr>
            <a:r>
              <a:rPr lang="en-US" dirty="0"/>
              <a:t>-Checking null values</a:t>
            </a:r>
          </a:p>
          <a:p>
            <a:pPr>
              <a:buSzPct val="114999"/>
            </a:pPr>
            <a:r>
              <a:rPr lang="en-US" dirty="0"/>
              <a:t>-Removing some rows which has few null values</a:t>
            </a:r>
          </a:p>
          <a:p>
            <a:pPr>
              <a:buSzPct val="114999"/>
            </a:pPr>
            <a:r>
              <a:rPr lang="en-US" dirty="0"/>
              <a:t>-Data imputation for other null values</a:t>
            </a:r>
          </a:p>
        </p:txBody>
      </p:sp>
    </p:spTree>
    <p:extLst>
      <p:ext uri="{BB962C8B-B14F-4D97-AF65-F5344CB8AC3E}">
        <p14:creationId xmlns:p14="http://schemas.microsoft.com/office/powerpoint/2010/main" val="381558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805A-F031-FE10-2587-951AFF22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8DE4-7BF6-1698-26B6-48D5CD4B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cleaned data frame includes 118897 rows and 29 columns. </a:t>
            </a:r>
          </a:p>
          <a:p>
            <a:pPr>
              <a:buSzPct val="114999"/>
            </a:pPr>
            <a:r>
              <a:rPr lang="en-US" dirty="0"/>
              <a:t>The data frame has some categorical variables </a:t>
            </a:r>
          </a:p>
          <a:p>
            <a:pPr>
              <a:buSzPct val="114999"/>
            </a:pPr>
            <a:r>
              <a:rPr lang="en-US" dirty="0"/>
              <a:t>The data frame is ready to be analyzed to find some correlation</a:t>
            </a:r>
          </a:p>
        </p:txBody>
      </p:sp>
    </p:spTree>
    <p:extLst>
      <p:ext uri="{BB962C8B-B14F-4D97-AF65-F5344CB8AC3E}">
        <p14:creationId xmlns:p14="http://schemas.microsoft.com/office/powerpoint/2010/main" val="191734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2">
            <a:extLst>
              <a:ext uri="{FF2B5EF4-FFF2-40B4-BE49-F238E27FC236}">
                <a16:creationId xmlns:a16="http://schemas.microsoft.com/office/drawing/2014/main" id="{D5E3CF8B-6090-4FFC-B9BE-6FF60AEE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47" name="Straight Connector 34">
            <a:extLst>
              <a:ext uri="{FF2B5EF4-FFF2-40B4-BE49-F238E27FC236}">
                <a16:creationId xmlns:a16="http://schemas.microsoft.com/office/drawing/2014/main" id="{F444405B-FBD8-46A8-84D6-CE727801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text, stationary, writing implement, pencil&#10;&#10;Description automatically generated">
            <a:extLst>
              <a:ext uri="{FF2B5EF4-FFF2-40B4-BE49-F238E27FC236}">
                <a16:creationId xmlns:a16="http://schemas.microsoft.com/office/drawing/2014/main" id="{A53DC836-F258-26C3-6743-42EEB6F93B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35" b="6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8" name="Group 36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38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40" name="Donut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Donut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Donut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81980B-2595-D7C1-A2AF-CBE152AE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C69310-DB44-F3F0-877E-0354929E3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After data cleaning, some graphs and correlation have been illustrated. 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5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5AA5-2760-988E-F15D-18C05E12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0399"/>
            <a:ext cx="9601196" cy="1625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 b="1" dirty="0"/>
              <a:t>Bar charts for:</a:t>
            </a:r>
            <a:br>
              <a:rPr lang="en-US" sz="3600" b="1" dirty="0"/>
            </a:br>
            <a:r>
              <a:rPr lang="en-US" sz="3600" dirty="0"/>
              <a:t>-Number of reservation for each month</a:t>
            </a:r>
            <a:br>
              <a:rPr lang="en-US" sz="3600" dirty="0"/>
            </a:br>
            <a:r>
              <a:rPr lang="en-US" sz="3600" dirty="0"/>
              <a:t>-Number of staying in weekend nights</a:t>
            </a:r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0BEEC76-5D62-9745-4199-DA5F2D74E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863" y="2861732"/>
            <a:ext cx="8966273" cy="3318936"/>
          </a:xfrm>
        </p:spPr>
      </p:pic>
    </p:spTree>
    <p:extLst>
      <p:ext uri="{BB962C8B-B14F-4D97-AF65-F5344CB8AC3E}">
        <p14:creationId xmlns:p14="http://schemas.microsoft.com/office/powerpoint/2010/main" val="222680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Organic</vt:lpstr>
      <vt:lpstr>Modelling and data analysis of data frame related to hotel booking</vt:lpstr>
      <vt:lpstr>Abstract</vt:lpstr>
      <vt:lpstr>Project approach and analysis</vt:lpstr>
      <vt:lpstr>1-Data cleaning</vt:lpstr>
      <vt:lpstr>Initial Data set</vt:lpstr>
      <vt:lpstr>Data cleaning</vt:lpstr>
      <vt:lpstr>After cleaning</vt:lpstr>
      <vt:lpstr>Data analysis</vt:lpstr>
      <vt:lpstr>Bar charts for: -Number of reservation for each month -Number of staying in weekend nights</vt:lpstr>
      <vt:lpstr>Relationship between stays in weekend nights and stays in week nights for different years</vt:lpstr>
      <vt:lpstr>Status of reservation from January to December 2016</vt:lpstr>
      <vt:lpstr>Reservation status based on room type</vt:lpstr>
      <vt:lpstr>Illustration of lead time for reservation</vt:lpstr>
      <vt:lpstr>Graphs  justification</vt:lpstr>
      <vt:lpstr>2-Modelling, assessment and prediction</vt:lpstr>
      <vt:lpstr>Modelling </vt:lpstr>
      <vt:lpstr>Ridge model</vt:lpstr>
      <vt:lpstr>Prediction of five months for year 2017 based on Ridge model</vt:lpstr>
      <vt:lpstr>Lasso model</vt:lpstr>
      <vt:lpstr> GridSearchCV function</vt:lpstr>
      <vt:lpstr>RandomForestClassifier function</vt:lpstr>
      <vt:lpstr>AdaBoostClassifier model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469</cp:revision>
  <dcterms:created xsi:type="dcterms:W3CDTF">2022-07-15T03:27:56Z</dcterms:created>
  <dcterms:modified xsi:type="dcterms:W3CDTF">2022-07-16T03:43:49Z</dcterms:modified>
</cp:coreProperties>
</file>