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6" r:id="rId4"/>
    <p:sldId id="258" r:id="rId5"/>
    <p:sldId id="276" r:id="rId6"/>
    <p:sldId id="260" r:id="rId7"/>
    <p:sldId id="261" r:id="rId8"/>
    <p:sldId id="262" r:id="rId9"/>
    <p:sldId id="263" r:id="rId10"/>
    <p:sldId id="264" r:id="rId11"/>
    <p:sldId id="266" r:id="rId12"/>
    <p:sldId id="267" r:id="rId13"/>
    <p:sldId id="268" r:id="rId14"/>
    <p:sldId id="270" r:id="rId15"/>
    <p:sldId id="271" r:id="rId16"/>
    <p:sldId id="274" r:id="rId17"/>
    <p:sldId id="275"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6" d="100"/>
          <a:sy n="56" d="100"/>
        </p:scale>
        <p:origin x="12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347833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166403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189942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384868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584817-E9A0-4770-B89E-96C05E3C3D4E}"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383273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584817-E9A0-4770-B89E-96C05E3C3D4E}"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279021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584817-E9A0-4770-B89E-96C05E3C3D4E}" type="datetimeFigureOut">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375370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584817-E9A0-4770-B89E-96C05E3C3D4E}" type="datetimeFigureOut">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19641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84817-E9A0-4770-B89E-96C05E3C3D4E}" type="datetimeFigureOut">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174569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584817-E9A0-4770-B89E-96C05E3C3D4E}"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119664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584817-E9A0-4770-B89E-96C05E3C3D4E}"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t>‹#›</a:t>
            </a:fld>
            <a:endParaRPr lang="en-US"/>
          </a:p>
        </p:txBody>
      </p:sp>
    </p:spTree>
    <p:extLst>
      <p:ext uri="{BB962C8B-B14F-4D97-AF65-F5344CB8AC3E}">
        <p14:creationId xmlns:p14="http://schemas.microsoft.com/office/powerpoint/2010/main" val="85104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84817-E9A0-4770-B89E-96C05E3C3D4E}" type="datetimeFigureOut">
              <a:rPr lang="en-US" smtClean="0"/>
              <a:t>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D5638-A4C1-4A69-8A37-4B920E587895}" type="slidenum">
              <a:rPr lang="en-US" smtClean="0"/>
              <a:t>‹#›</a:t>
            </a:fld>
            <a:endParaRPr lang="en-US"/>
          </a:p>
        </p:txBody>
      </p:sp>
    </p:spTree>
    <p:extLst>
      <p:ext uri="{BB962C8B-B14F-4D97-AF65-F5344CB8AC3E}">
        <p14:creationId xmlns:p14="http://schemas.microsoft.com/office/powerpoint/2010/main" val="311286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Important Instructions </a:t>
            </a:r>
            <a:endParaRPr lang="en-US" b="1" dirty="0">
              <a:latin typeface="Calibri" pitchFamily="34" charset="0"/>
              <a:cs typeface="Calibri" pitchFamily="34" charset="0"/>
            </a:endParaRPr>
          </a:p>
        </p:txBody>
      </p:sp>
      <p:sp>
        <p:nvSpPr>
          <p:cNvPr id="3" name="Content Placeholder 2"/>
          <p:cNvSpPr>
            <a:spLocks noGrp="1"/>
          </p:cNvSpPr>
          <p:nvPr>
            <p:ph idx="1"/>
          </p:nvPr>
        </p:nvSpPr>
        <p:spPr>
          <a:xfrm>
            <a:off x="242885" y="988602"/>
            <a:ext cx="11732805" cy="4668618"/>
          </a:xfrm>
        </p:spPr>
        <p:txBody>
          <a:bodyPr>
            <a:noAutofit/>
          </a:bodyPr>
          <a:lstStyle/>
          <a:p>
            <a:pPr>
              <a:lnSpc>
                <a:spcPct val="120000"/>
              </a:lnSpc>
            </a:pPr>
            <a:r>
              <a:rPr lang="en-US" sz="2200" dirty="0" smtClean="0">
                <a:latin typeface="Times New Roman" panose="02020603050405020304" pitchFamily="18" charset="0"/>
                <a:ea typeface="Times New Roman" panose="02020603050405020304" pitchFamily="18" charset="0"/>
              </a:rPr>
              <a:t>All must ensure that they are designing and developing their project by themselves</a:t>
            </a:r>
          </a:p>
          <a:p>
            <a:pPr>
              <a:lnSpc>
                <a:spcPct val="120000"/>
              </a:lnSpc>
            </a:pPr>
            <a:r>
              <a:rPr lang="en-US" sz="2200" dirty="0" smtClean="0">
                <a:latin typeface="Times New Roman" panose="02020603050405020304" pitchFamily="18" charset="0"/>
                <a:ea typeface="Times New Roman" panose="02020603050405020304" pitchFamily="18" charset="0"/>
              </a:rPr>
              <a:t>Do not Copy-paste Text from your FYP Proposal, rather type in your own simple words</a:t>
            </a:r>
          </a:p>
          <a:p>
            <a:pPr>
              <a:lnSpc>
                <a:spcPct val="120000"/>
              </a:lnSpc>
            </a:pPr>
            <a:r>
              <a:rPr lang="en-US" sz="2200" dirty="0" smtClean="0">
                <a:latin typeface="Times New Roman" panose="02020603050405020304" pitchFamily="18" charset="0"/>
              </a:rPr>
              <a:t>Use Same Font-Style and Font-Size throughout the slides</a:t>
            </a:r>
          </a:p>
          <a:p>
            <a:pPr>
              <a:lnSpc>
                <a:spcPct val="120000"/>
              </a:lnSpc>
            </a:pPr>
            <a:r>
              <a:rPr lang="en-US" sz="2200" dirty="0" smtClean="0">
                <a:latin typeface="Times New Roman" panose="02020603050405020304" pitchFamily="18" charset="0"/>
              </a:rPr>
              <a:t>Use minimum Text in Slides (Add only main points in slide &amp; explain verbally during presentations)</a:t>
            </a:r>
          </a:p>
          <a:p>
            <a:pPr>
              <a:lnSpc>
                <a:spcPct val="120000"/>
              </a:lnSpc>
            </a:pPr>
            <a:r>
              <a:rPr lang="en-US" sz="2200" dirty="0" smtClean="0">
                <a:latin typeface="Times New Roman" panose="02020603050405020304" pitchFamily="18" charset="0"/>
              </a:rPr>
              <a:t>Use suitable images/visuals on slides as per need</a:t>
            </a:r>
          </a:p>
          <a:p>
            <a:pPr>
              <a:lnSpc>
                <a:spcPct val="120000"/>
              </a:lnSpc>
            </a:pPr>
            <a:r>
              <a:rPr lang="en-US" sz="2200" dirty="0" smtClean="0">
                <a:latin typeface="Times New Roman" panose="02020603050405020304" pitchFamily="18" charset="0"/>
              </a:rPr>
              <a:t>Deliver your presentation in English, for this you are advised to practice as much as possible</a:t>
            </a:r>
          </a:p>
          <a:p>
            <a:pPr>
              <a:lnSpc>
                <a:spcPct val="120000"/>
              </a:lnSpc>
            </a:pPr>
            <a:r>
              <a:rPr lang="en-US" sz="2200" dirty="0" smtClean="0">
                <a:latin typeface="Times New Roman" panose="02020603050405020304" pitchFamily="18" charset="0"/>
              </a:rPr>
              <a:t>Dress Well when you come for your presentation</a:t>
            </a:r>
          </a:p>
          <a:p>
            <a:pPr>
              <a:lnSpc>
                <a:spcPct val="120000"/>
              </a:lnSpc>
            </a:pPr>
            <a:r>
              <a:rPr lang="en-US" sz="2200" dirty="0" smtClean="0">
                <a:latin typeface="Times New Roman" panose="02020603050405020304" pitchFamily="18" charset="0"/>
              </a:rPr>
              <a:t>If you are developing the project in Group, then all the members divide the slides and explain their selected slides on their turn in front of examiners</a:t>
            </a:r>
          </a:p>
          <a:p>
            <a:pPr>
              <a:lnSpc>
                <a:spcPct val="120000"/>
              </a:lnSpc>
            </a:pPr>
            <a:endParaRPr lang="en-US" sz="2200" dirty="0"/>
          </a:p>
        </p:txBody>
      </p:sp>
      <p:sp>
        <p:nvSpPr>
          <p:cNvPr id="6" name="Rectangle 5"/>
          <p:cNvSpPr/>
          <p:nvPr/>
        </p:nvSpPr>
        <p:spPr>
          <a:xfrm>
            <a:off x="1406015" y="5885403"/>
            <a:ext cx="8877445" cy="923330"/>
          </a:xfrm>
          <a:prstGeom prst="rect">
            <a:avLst/>
          </a:prstGeom>
        </p:spPr>
        <p:txBody>
          <a:bodyPr wrap="square">
            <a:spAutoFit/>
          </a:bodyPr>
          <a:lstStyle/>
          <a:p>
            <a:pPr algn="ctr">
              <a:lnSpc>
                <a:spcPct val="100000"/>
              </a:lnSpc>
            </a:pPr>
            <a:r>
              <a:rPr lang="en-US" b="1" dirty="0" smtClean="0">
                <a:solidFill>
                  <a:srgbClr val="FF0000"/>
                </a:solidFill>
                <a:latin typeface="Times New Roman" panose="02020603050405020304" pitchFamily="18" charset="0"/>
              </a:rPr>
              <a:t>Remember FYP is nothing, but is an effort and the final chance for you to prepare yourself  to appear well ,when you go for a Professional Interview in your future ahead- Saif</a:t>
            </a:r>
            <a:endParaRPr lang="en-US"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524094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Project Objectives</a:t>
            </a:r>
            <a:endParaRPr lang="en-US" b="1" dirty="0"/>
          </a:p>
        </p:txBody>
      </p:sp>
      <p:sp>
        <p:nvSpPr>
          <p:cNvPr id="3" name="Content Placeholder 2"/>
          <p:cNvSpPr>
            <a:spLocks noGrp="1"/>
          </p:cNvSpPr>
          <p:nvPr>
            <p:ph idx="1"/>
          </p:nvPr>
        </p:nvSpPr>
        <p:spPr>
          <a:xfrm>
            <a:off x="381000" y="900113"/>
            <a:ext cx="11449050" cy="5314949"/>
          </a:xfrm>
        </p:spPr>
        <p:txBody>
          <a:bodyPr>
            <a:noAutofit/>
          </a:bodyPr>
          <a:lstStyle/>
          <a:p>
            <a:pPr marL="0" indent="0">
              <a:lnSpc>
                <a:spcPct val="150000"/>
              </a:lnSpc>
              <a:buNone/>
            </a:pPr>
            <a:r>
              <a:rPr lang="en-US" sz="2400" dirty="0"/>
              <a:t>The objectives of this application are to save time and money. This application would help in giving you whatever food items, medicines, doctor facility, butcher and tracking of animals on a single click. User can use facilities that are described above easily instead of going to stores.</a:t>
            </a: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38201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Diagrams –</a:t>
            </a:r>
            <a:r>
              <a:rPr lang="en-US" b="1" u="sng" dirty="0" smtClean="0">
                <a:solidFill>
                  <a:srgbClr val="FF0000"/>
                </a:solidFill>
                <a:latin typeface="Calibri" pitchFamily="34" charset="0"/>
                <a:cs typeface="Calibri" pitchFamily="34" charset="0"/>
              </a:rPr>
              <a:t>Class Diagram</a:t>
            </a:r>
            <a:endParaRPr lang="en-US" b="1" u="sng" dirty="0">
              <a:solidFill>
                <a:srgbClr val="FF0000"/>
              </a:solidFill>
              <a:latin typeface="Calibri" pitchFamily="34" charset="0"/>
              <a:cs typeface="Calibri" pitchFamily="34"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7" y="1167788"/>
            <a:ext cx="9734952" cy="4783086"/>
          </a:xfrm>
          <a:prstGeom prst="rect">
            <a:avLst/>
          </a:prstGeom>
        </p:spPr>
      </p:pic>
    </p:spTree>
    <p:extLst>
      <p:ext uri="{BB962C8B-B14F-4D97-AF65-F5344CB8AC3E}">
        <p14:creationId xmlns:p14="http://schemas.microsoft.com/office/powerpoint/2010/main" val="3196420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Diagrams –</a:t>
            </a:r>
            <a:r>
              <a:rPr lang="en-US" b="1" u="sng" dirty="0" smtClean="0">
                <a:solidFill>
                  <a:srgbClr val="FF0000"/>
                </a:solidFill>
                <a:latin typeface="Calibri" pitchFamily="34" charset="0"/>
                <a:cs typeface="Calibri" pitchFamily="34" charset="0"/>
              </a:rPr>
              <a:t>Sequence Diagram</a:t>
            </a:r>
            <a:endParaRPr lang="en-US" b="1" u="sng" dirty="0">
              <a:solidFill>
                <a:srgbClr val="FF0000"/>
              </a:solidFill>
              <a:latin typeface="Calibri" pitchFamily="34" charset="0"/>
              <a:cs typeface="Calibri" pitchFamily="34"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87" y="918431"/>
            <a:ext cx="3590986" cy="412729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2510" y="1005391"/>
            <a:ext cx="3922005" cy="396321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7410" y="888031"/>
            <a:ext cx="3235554" cy="4080576"/>
          </a:xfrm>
          <a:prstGeom prst="rect">
            <a:avLst/>
          </a:prstGeom>
        </p:spPr>
      </p:pic>
    </p:spTree>
    <p:extLst>
      <p:ext uri="{BB962C8B-B14F-4D97-AF65-F5344CB8AC3E}">
        <p14:creationId xmlns:p14="http://schemas.microsoft.com/office/powerpoint/2010/main" val="1276945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22238"/>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Diagrams –</a:t>
            </a:r>
            <a:endParaRPr lang="en-US" b="1" u="sng" dirty="0">
              <a:solidFill>
                <a:srgbClr val="FF0000"/>
              </a:solidFill>
              <a:latin typeface="Calibri" pitchFamily="34" charset="0"/>
              <a:cs typeface="Calibri" pitchFamily="34"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49" y="1046602"/>
            <a:ext cx="10153651" cy="4764542"/>
          </a:xfrm>
          <a:prstGeom prst="rect">
            <a:avLst/>
          </a:prstGeom>
        </p:spPr>
      </p:pic>
    </p:spTree>
    <p:extLst>
      <p:ext uri="{BB962C8B-B14F-4D97-AF65-F5344CB8AC3E}">
        <p14:creationId xmlns:p14="http://schemas.microsoft.com/office/powerpoint/2010/main" val="3812743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Tasks Distribution</a:t>
            </a:r>
            <a:endParaRPr lang="en-US" b="1" u="sng" dirty="0">
              <a:solidFill>
                <a:srgbClr val="FF0000"/>
              </a:solidFill>
              <a:latin typeface="Calibri" pitchFamily="34" charset="0"/>
              <a:cs typeface="Calibri" pitchFamily="34"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710984371"/>
              </p:ext>
            </p:extLst>
          </p:nvPr>
        </p:nvGraphicFramePr>
        <p:xfrm>
          <a:off x="414337" y="1271588"/>
          <a:ext cx="10929938" cy="3808095"/>
        </p:xfrm>
        <a:graphic>
          <a:graphicData uri="http://schemas.openxmlformats.org/drawingml/2006/table">
            <a:tbl>
              <a:tblPr firstRow="1" bandRow="1">
                <a:tableStyleId>{5940675A-B579-460E-94D1-54222C63F5DA}</a:tableStyleId>
              </a:tblPr>
              <a:tblGrid>
                <a:gridCol w="3434581">
                  <a:extLst>
                    <a:ext uri="{9D8B030D-6E8A-4147-A177-3AD203B41FA5}">
                      <a16:colId xmlns="" xmlns:a16="http://schemas.microsoft.com/office/drawing/2014/main" val="20000"/>
                    </a:ext>
                  </a:extLst>
                </a:gridCol>
                <a:gridCol w="7495357">
                  <a:extLst>
                    <a:ext uri="{9D8B030D-6E8A-4147-A177-3AD203B41FA5}">
                      <a16:colId xmlns="" xmlns:a16="http://schemas.microsoft.com/office/drawing/2014/main" val="20001"/>
                    </a:ext>
                  </a:extLst>
                </a:gridCol>
              </a:tblGrid>
              <a:tr h="485775">
                <a:tc>
                  <a:txBody>
                    <a:bodyPr/>
                    <a:lstStyle/>
                    <a:p>
                      <a:pPr algn="ctr"/>
                      <a:r>
                        <a:rPr lang="en-GB" sz="2400" b="1" dirty="0" smtClean="0">
                          <a:latin typeface="Times New Roman" panose="02020603050405020304" pitchFamily="18" charset="0"/>
                          <a:cs typeface="Times New Roman" panose="02020603050405020304" pitchFamily="18" charset="0"/>
                        </a:rPr>
                        <a:t>Group Members </a:t>
                      </a:r>
                      <a:endParaRPr lang="en-GB" sz="2400" b="1" dirty="0">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algn="l"/>
                      <a:r>
                        <a:rPr lang="en-GB" sz="2400" b="1" dirty="0" smtClean="0">
                          <a:latin typeface="Times New Roman" panose="02020603050405020304" pitchFamily="18" charset="0"/>
                          <a:cs typeface="Times New Roman" panose="02020603050405020304" pitchFamily="18" charset="0"/>
                        </a:rPr>
                        <a:t>Responsibilities</a:t>
                      </a:r>
                    </a:p>
                  </a:txBody>
                  <a:tcPr>
                    <a:solidFill>
                      <a:schemeClr val="accent6">
                        <a:lumMod val="40000"/>
                        <a:lumOff val="60000"/>
                      </a:schemeClr>
                    </a:solidFill>
                  </a:tcPr>
                </a:tc>
                <a:extLst>
                  <a:ext uri="{0D108BD9-81ED-4DB2-BD59-A6C34878D82A}">
                    <a16:rowId xmlns="" xmlns:a16="http://schemas.microsoft.com/office/drawing/2014/main" val="10000"/>
                  </a:ext>
                </a:extLst>
              </a:tr>
              <a:tr h="957263">
                <a:tc>
                  <a:txBody>
                    <a:bodyPr/>
                    <a:lstStyle/>
                    <a:p>
                      <a:pPr algn="l"/>
                      <a:r>
                        <a:rPr lang="en-GB" sz="2000" b="1" dirty="0" smtClean="0">
                          <a:latin typeface="Times New Roman" panose="02020603050405020304" pitchFamily="18" charset="0"/>
                          <a:cs typeface="Times New Roman" panose="02020603050405020304" pitchFamily="18" charset="0"/>
                        </a:rPr>
                        <a:t>Sameer</a:t>
                      </a:r>
                      <a:r>
                        <a:rPr lang="en-GB" sz="2000" b="1" baseline="0" dirty="0" smtClean="0">
                          <a:latin typeface="Times New Roman" panose="02020603050405020304" pitchFamily="18" charset="0"/>
                          <a:cs typeface="Times New Roman" panose="02020603050405020304" pitchFamily="18" charset="0"/>
                        </a:rPr>
                        <a:t> Akhter</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 Creating Database,</a:t>
                      </a:r>
                      <a:r>
                        <a:rPr lang="en-GB" sz="2000" baseline="0" dirty="0" smtClean="0">
                          <a:latin typeface="Times New Roman" panose="02020603050405020304" pitchFamily="18" charset="0"/>
                          <a:cs typeface="Times New Roman" panose="02020603050405020304" pitchFamily="18" charset="0"/>
                        </a:rPr>
                        <a:t> Defining Tables in Database</a:t>
                      </a:r>
                      <a:endParaRPr lang="en-GB" sz="20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smtClean="0">
                          <a:latin typeface="Times New Roman" panose="02020603050405020304" pitchFamily="18" charset="0"/>
                          <a:cs typeface="Times New Roman" panose="02020603050405020304" pitchFamily="18" charset="0"/>
                        </a:rPr>
                        <a:t> Designing  Interfaces-</a:t>
                      </a:r>
                      <a:r>
                        <a:rPr lang="en-GB" sz="2000" baseline="0" dirty="0" smtClean="0">
                          <a:latin typeface="Times New Roman" panose="02020603050405020304" pitchFamily="18" charset="0"/>
                          <a:cs typeface="Times New Roman" panose="02020603050405020304" pitchFamily="18" charset="0"/>
                        </a:rPr>
                        <a:t> Designing and Coding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baseline="0"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Documentation </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957263">
                <a:tc>
                  <a:txBody>
                    <a:bodyPr/>
                    <a:lstStyle/>
                    <a:p>
                      <a:pPr algn="l"/>
                      <a:r>
                        <a:rPr lang="en-GB" sz="2000" b="1" dirty="0" err="1" smtClean="0">
                          <a:latin typeface="Times New Roman" panose="02020603050405020304" pitchFamily="18" charset="0"/>
                          <a:cs typeface="Times New Roman" panose="02020603050405020304" pitchFamily="18" charset="0"/>
                        </a:rPr>
                        <a:t>Shahzad</a:t>
                      </a:r>
                      <a:r>
                        <a:rPr lang="en-GB" sz="2000" b="1" baseline="0" dirty="0" smtClean="0">
                          <a:latin typeface="Times New Roman" panose="02020603050405020304" pitchFamily="18" charset="0"/>
                          <a:cs typeface="Times New Roman" panose="02020603050405020304" pitchFamily="18" charset="0"/>
                        </a:rPr>
                        <a:t> </a:t>
                      </a:r>
                      <a:r>
                        <a:rPr lang="en-GB" sz="2000" b="1" baseline="0" dirty="0" err="1" smtClean="0">
                          <a:latin typeface="Times New Roman" panose="02020603050405020304" pitchFamily="18" charset="0"/>
                          <a:cs typeface="Times New Roman" panose="02020603050405020304" pitchFamily="18" charset="0"/>
                        </a:rPr>
                        <a:t>Hussain</a:t>
                      </a:r>
                      <a:endParaRPr lang="en-GB" sz="2000" b="1" dirty="0">
                        <a:latin typeface="Times New Roman" panose="02020603050405020304" pitchFamily="18" charset="0"/>
                        <a:cs typeface="Times New Roman" panose="02020603050405020304" pitchFamily="18" charset="0"/>
                      </a:endParaRPr>
                    </a:p>
                  </a:txBody>
                  <a:tcPr/>
                </a:tc>
                <a:tc>
                  <a:txBody>
                    <a:bodyPr/>
                    <a:lstStyle/>
                    <a:p>
                      <a:pPr marL="112713" indent="-112713"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Designing  Interfaces-</a:t>
                      </a:r>
                      <a:r>
                        <a:rPr lang="en-GB" sz="2000" baseline="0" dirty="0" smtClean="0">
                          <a:latin typeface="Times New Roman" panose="02020603050405020304" pitchFamily="18" charset="0"/>
                          <a:cs typeface="Times New Roman" panose="02020603050405020304" pitchFamily="18" charset="0"/>
                        </a:rPr>
                        <a:t> Designing Template/Master Page</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baseline="0" dirty="0" smtClean="0">
                          <a:latin typeface="Times New Roman" panose="02020603050405020304" pitchFamily="18" charset="0"/>
                          <a:cs typeface="Times New Roman" panose="02020603050405020304" pitchFamily="18" charset="0"/>
                        </a:rPr>
                        <a:t> Coding</a:t>
                      </a:r>
                      <a:r>
                        <a:rPr lang="en-US" altLang="en-GB" sz="2000" baseline="0" dirty="0" smtClean="0">
                          <a:latin typeface="Times New Roman" panose="02020603050405020304" pitchFamily="18" charset="0"/>
                          <a:cs typeface="Times New Roman" panose="02020603050405020304" pitchFamily="18" charset="0"/>
                        </a:rPr>
                        <a:t>-front page interfaces</a:t>
                      </a:r>
                      <a:r>
                        <a:rPr lang="en-GB" sz="2000" baseline="0" dirty="0" smtClean="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baseline="0"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Documentation </a:t>
                      </a:r>
                    </a:p>
                  </a:txBody>
                  <a:tcPr/>
                </a:tc>
                <a:extLst>
                  <a:ext uri="{0D108BD9-81ED-4DB2-BD59-A6C34878D82A}">
                    <a16:rowId xmlns="" xmlns:a16="http://schemas.microsoft.com/office/drawing/2014/main" val="10002"/>
                  </a:ext>
                </a:extLst>
              </a:tr>
              <a:tr h="957263">
                <a:tc>
                  <a:txBody>
                    <a:bodyPr/>
                    <a:lstStyle/>
                    <a:p>
                      <a:pPr algn="l"/>
                      <a:r>
                        <a:rPr lang="en-GB" sz="2000" b="1" dirty="0" err="1" smtClean="0">
                          <a:latin typeface="Times New Roman" panose="02020603050405020304" pitchFamily="18" charset="0"/>
                          <a:cs typeface="Times New Roman" panose="02020603050405020304" pitchFamily="18" charset="0"/>
                        </a:rPr>
                        <a:t>Shahab</a:t>
                      </a:r>
                      <a:r>
                        <a:rPr lang="en-GB" sz="2000" b="1" baseline="0" dirty="0" smtClean="0">
                          <a:latin typeface="Times New Roman" panose="02020603050405020304" pitchFamily="18" charset="0"/>
                          <a:cs typeface="Times New Roman" panose="02020603050405020304" pitchFamily="18" charset="0"/>
                        </a:rPr>
                        <a:t> Ahmad</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smtClean="0">
                          <a:latin typeface="Times New Roman" panose="02020603050405020304" pitchFamily="18" charset="0"/>
                          <a:cs typeface="Times New Roman" panose="02020603050405020304" pitchFamily="18" charset="0"/>
                        </a:rPr>
                        <a:t> Presentation</a:t>
                      </a: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 Designing  Interfaces-</a:t>
                      </a:r>
                      <a:r>
                        <a:rPr lang="en-GB" sz="2000" baseline="0" dirty="0" smtClean="0">
                          <a:latin typeface="Times New Roman" panose="02020603050405020304" pitchFamily="18" charset="0"/>
                          <a:cs typeface="Times New Roman" panose="02020603050405020304" pitchFamily="18" charset="0"/>
                        </a:rPr>
                        <a:t> </a:t>
                      </a:r>
                      <a:r>
                        <a:rPr lang="en-GB" sz="2000" baseline="0" dirty="0" err="1" smtClean="0">
                          <a:latin typeface="Times New Roman" panose="02020603050405020304" pitchFamily="18" charset="0"/>
                          <a:cs typeface="Times New Roman" panose="02020603050405020304" pitchFamily="18" charset="0"/>
                        </a:rPr>
                        <a:t>SignUp</a:t>
                      </a:r>
                      <a:r>
                        <a:rPr lang="en-GB" sz="2000" baseline="0" dirty="0" smtClean="0">
                          <a:latin typeface="Times New Roman" panose="02020603050405020304" pitchFamily="18" charset="0"/>
                          <a:cs typeface="Times New Roman" panose="02020603050405020304" pitchFamily="18" charset="0"/>
                        </a:rPr>
                        <a:t> Form and </a:t>
                      </a:r>
                      <a:r>
                        <a:rPr lang="en-GB" sz="2000" baseline="0" dirty="0" err="1" smtClean="0">
                          <a:latin typeface="Times New Roman" panose="02020603050405020304" pitchFamily="18" charset="0"/>
                          <a:cs typeface="Times New Roman" panose="02020603050405020304" pitchFamily="18" charset="0"/>
                        </a:rPr>
                        <a:t>SignIn</a:t>
                      </a:r>
                      <a:r>
                        <a:rPr lang="en-GB" sz="2000" baseline="0" dirty="0" smtClean="0">
                          <a:latin typeface="Times New Roman" panose="02020603050405020304" pitchFamily="18" charset="0"/>
                          <a:cs typeface="Times New Roman" panose="02020603050405020304" pitchFamily="18" charset="0"/>
                        </a:rPr>
                        <a:t> Form</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 Documentation</a:t>
                      </a:r>
                    </a:p>
                    <a:p>
                      <a:pPr algn="l">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3"/>
                  </a:ext>
                </a:extLst>
              </a:tr>
            </a:tbl>
          </a:graphicData>
        </a:graphic>
      </p:graphicFrame>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1099295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Tools </a:t>
            </a:r>
            <a:r>
              <a:rPr lang="en-US" b="1" smtClean="0">
                <a:latin typeface="Calibri" pitchFamily="34" charset="0"/>
                <a:cs typeface="Calibri" pitchFamily="34" charset="0"/>
              </a:rPr>
              <a:t>&amp; Technologies</a:t>
            </a:r>
            <a:endParaRPr lang="en-US" b="1" u="sng" dirty="0">
              <a:solidFill>
                <a:srgbClr val="FF0000"/>
              </a:solidFill>
              <a:latin typeface="Calibri" pitchFamily="34" charset="0"/>
              <a:cs typeface="Calibri" pitchFamily="34"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00" y="1204912"/>
            <a:ext cx="3276600" cy="14001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3280" y="1204912"/>
            <a:ext cx="2821341" cy="227206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390" y="3289194"/>
            <a:ext cx="4876800" cy="243840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1670" y="3632694"/>
            <a:ext cx="2206377" cy="2206377"/>
          </a:xfrm>
          <a:prstGeom prst="rect">
            <a:avLst/>
          </a:prstGeom>
        </p:spPr>
      </p:pic>
    </p:spTree>
    <p:extLst>
      <p:ext uri="{BB962C8B-B14F-4D97-AF65-F5344CB8AC3E}">
        <p14:creationId xmlns:p14="http://schemas.microsoft.com/office/powerpoint/2010/main" val="3309811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Screen Shots</a:t>
            </a:r>
            <a:endParaRPr lang="en-US" b="1" u="sng" dirty="0">
              <a:solidFill>
                <a:srgbClr val="FF0000"/>
              </a:solidFill>
              <a:latin typeface="Calibri" pitchFamily="34" charset="0"/>
              <a:cs typeface="Calibri" pitchFamily="34"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410" y="1041774"/>
            <a:ext cx="3576286" cy="523220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6755" y="918430"/>
            <a:ext cx="3709100" cy="5118813"/>
          </a:xfrm>
          <a:prstGeom prst="rect">
            <a:avLst/>
          </a:prstGeom>
        </p:spPr>
      </p:pic>
    </p:spTree>
    <p:extLst>
      <p:ext uri="{BB962C8B-B14F-4D97-AF65-F5344CB8AC3E}">
        <p14:creationId xmlns:p14="http://schemas.microsoft.com/office/powerpoint/2010/main" val="1398766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Screen Shots</a:t>
            </a:r>
            <a:endParaRPr lang="en-US" b="1" u="sng" dirty="0">
              <a:solidFill>
                <a:srgbClr val="FF0000"/>
              </a:solidFill>
              <a:latin typeface="Calibri" pitchFamily="34" charset="0"/>
              <a:cs typeface="Calibri" pitchFamily="34"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7983" y="1046602"/>
            <a:ext cx="4096541" cy="4781322"/>
          </a:xfrm>
          <a:prstGeom prst="rect">
            <a:avLst/>
          </a:prstGeom>
        </p:spPr>
      </p:pic>
    </p:spTree>
    <p:extLst>
      <p:ext uri="{BB962C8B-B14F-4D97-AF65-F5344CB8AC3E}">
        <p14:creationId xmlns:p14="http://schemas.microsoft.com/office/powerpoint/2010/main" val="3805488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Calibri" pitchFamily="34" charset="0"/>
                <a:cs typeface="Calibri" pitchFamily="34" charset="0"/>
              </a:rPr>
              <a:t>Future Project </a:t>
            </a:r>
            <a:r>
              <a:rPr lang="en-US" b="1" dirty="0" smtClean="0">
                <a:latin typeface="Calibri" pitchFamily="34" charset="0"/>
                <a:cs typeface="Calibri" pitchFamily="34" charset="0"/>
              </a:rPr>
              <a:t>Schedule</a:t>
            </a:r>
            <a:endParaRPr lang="en-US" b="1" u="sng" dirty="0">
              <a:solidFill>
                <a:srgbClr val="FF0000"/>
              </a:solidFill>
              <a:latin typeface="Calibri" pitchFamily="34" charset="0"/>
              <a:cs typeface="Calibri" pitchFamily="34"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232532554"/>
              </p:ext>
            </p:extLst>
          </p:nvPr>
        </p:nvGraphicFramePr>
        <p:xfrm>
          <a:off x="414337" y="1271589"/>
          <a:ext cx="10929938" cy="3297299"/>
        </p:xfrm>
        <a:graphic>
          <a:graphicData uri="http://schemas.openxmlformats.org/drawingml/2006/table">
            <a:tbl>
              <a:tblPr firstRow="1" bandRow="1">
                <a:tableStyleId>{5940675A-B579-460E-94D1-54222C63F5DA}</a:tableStyleId>
              </a:tblPr>
              <a:tblGrid>
                <a:gridCol w="3434581">
                  <a:extLst>
                    <a:ext uri="{9D8B030D-6E8A-4147-A177-3AD203B41FA5}">
                      <a16:colId xmlns="" xmlns:a16="http://schemas.microsoft.com/office/drawing/2014/main" val="20000"/>
                    </a:ext>
                  </a:extLst>
                </a:gridCol>
                <a:gridCol w="7495357">
                  <a:extLst>
                    <a:ext uri="{9D8B030D-6E8A-4147-A177-3AD203B41FA5}">
                      <a16:colId xmlns="" xmlns:a16="http://schemas.microsoft.com/office/drawing/2014/main" val="20001"/>
                    </a:ext>
                  </a:extLst>
                </a:gridCol>
              </a:tblGrid>
              <a:tr h="420067">
                <a:tc>
                  <a:txBody>
                    <a:bodyPr/>
                    <a:lstStyle/>
                    <a:p>
                      <a:pPr algn="ctr"/>
                      <a:r>
                        <a:rPr lang="en-GB" sz="2400" b="1" dirty="0" smtClean="0">
                          <a:latin typeface="Times New Roman" panose="02020603050405020304" pitchFamily="18" charset="0"/>
                          <a:cs typeface="Times New Roman" panose="02020603050405020304" pitchFamily="18" charset="0"/>
                        </a:rPr>
                        <a:t>Tasks</a:t>
                      </a:r>
                      <a:endParaRPr lang="en-GB" sz="2400" b="1" dirty="0">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algn="l"/>
                      <a:r>
                        <a:rPr lang="en-GB" sz="2400" b="1" dirty="0" smtClean="0">
                          <a:latin typeface="Times New Roman" panose="02020603050405020304" pitchFamily="18" charset="0"/>
                          <a:cs typeface="Times New Roman" panose="02020603050405020304" pitchFamily="18" charset="0"/>
                        </a:rPr>
                        <a:t>Schedule</a:t>
                      </a:r>
                    </a:p>
                  </a:txBody>
                  <a:tcPr>
                    <a:solidFill>
                      <a:schemeClr val="accent6">
                        <a:lumMod val="40000"/>
                        <a:lumOff val="60000"/>
                      </a:schemeClr>
                    </a:solidFill>
                  </a:tcPr>
                </a:tc>
                <a:extLst>
                  <a:ext uri="{0D108BD9-81ED-4DB2-BD59-A6C34878D82A}">
                    <a16:rowId xmlns="" xmlns:a16="http://schemas.microsoft.com/office/drawing/2014/main" val="10000"/>
                  </a:ext>
                </a:extLst>
              </a:tr>
              <a:tr h="1484236">
                <a:tc>
                  <a:txBody>
                    <a:bodyPr/>
                    <a:lstStyle/>
                    <a:p>
                      <a:pPr algn="l"/>
                      <a:r>
                        <a:rPr lang="en-GB" sz="2000" b="1" dirty="0" smtClean="0">
                          <a:latin typeface="Times New Roman" panose="02020603050405020304" pitchFamily="18" charset="0"/>
                          <a:cs typeface="Times New Roman" panose="02020603050405020304" pitchFamily="18" charset="0"/>
                        </a:rPr>
                        <a:t>Design &amp; Coding of Project</a:t>
                      </a:r>
                    </a:p>
                    <a:p>
                      <a:pPr algn="l"/>
                      <a:r>
                        <a:rPr lang="en-GB" sz="2000" b="0" dirty="0" smtClean="0">
                          <a:latin typeface="Times New Roman" panose="02020603050405020304" pitchFamily="18" charset="0"/>
                          <a:cs typeface="Times New Roman" panose="02020603050405020304" pitchFamily="18" charset="0"/>
                        </a:rPr>
                        <a:t>Manage  Vehicles</a:t>
                      </a:r>
                    </a:p>
                    <a:p>
                      <a:pPr algn="l"/>
                      <a:r>
                        <a:rPr lang="en-GB" sz="2000" b="0" dirty="0" smtClean="0">
                          <a:latin typeface="Times New Roman" panose="02020603050405020304" pitchFamily="18" charset="0"/>
                          <a:cs typeface="Times New Roman" panose="02020603050405020304" pitchFamily="18" charset="0"/>
                        </a:rPr>
                        <a:t>Manage</a:t>
                      </a:r>
                      <a:r>
                        <a:rPr lang="en-GB" sz="2000" b="0" baseline="0" dirty="0" smtClean="0">
                          <a:latin typeface="Times New Roman" panose="02020603050405020304" pitchFamily="18" charset="0"/>
                          <a:cs typeface="Times New Roman" panose="02020603050405020304" pitchFamily="18" charset="0"/>
                        </a:rPr>
                        <a:t> Driver Details</a:t>
                      </a:r>
                    </a:p>
                    <a:p>
                      <a:pPr algn="l"/>
                      <a:r>
                        <a:rPr lang="en-GB" sz="2000" b="0" baseline="0" dirty="0" smtClean="0">
                          <a:latin typeface="Times New Roman" panose="02020603050405020304" pitchFamily="18" charset="0"/>
                          <a:cs typeface="Times New Roman" panose="02020603050405020304" pitchFamily="18" charset="0"/>
                        </a:rPr>
                        <a:t>Manage Feedback, Session, Gallery Pages &amp; other Pages</a:t>
                      </a:r>
                      <a:endParaRPr lang="en-GB" sz="2000" b="0" dirty="0" smtClean="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None/>
                      </a:pPr>
                      <a:r>
                        <a:rPr lang="en-GB" sz="2000" baseline="0" dirty="0" smtClean="0">
                          <a:latin typeface="Times New Roman" panose="02020603050405020304" pitchFamily="18" charset="0"/>
                          <a:cs typeface="Times New Roman" panose="02020603050405020304" pitchFamily="18" charset="0"/>
                        </a:rPr>
                        <a:t>25</a:t>
                      </a:r>
                      <a:r>
                        <a:rPr lang="en-GB" sz="2000" baseline="30000" dirty="0" smtClean="0">
                          <a:latin typeface="Times New Roman" panose="02020603050405020304" pitchFamily="18" charset="0"/>
                          <a:cs typeface="Times New Roman" panose="02020603050405020304" pitchFamily="18" charset="0"/>
                        </a:rPr>
                        <a:t>th</a:t>
                      </a:r>
                      <a:r>
                        <a:rPr lang="en-GB" sz="2000" dirty="0" smtClean="0">
                          <a:latin typeface="Times New Roman" panose="02020603050405020304" pitchFamily="18" charset="0"/>
                          <a:cs typeface="Times New Roman" panose="02020603050405020304" pitchFamily="18" charset="0"/>
                        </a:rPr>
                        <a:t> November  To</a:t>
                      </a:r>
                      <a:r>
                        <a:rPr lang="en-GB" sz="2000" baseline="0" dirty="0" smtClean="0">
                          <a:latin typeface="Times New Roman" panose="02020603050405020304" pitchFamily="18" charset="0"/>
                          <a:cs typeface="Times New Roman" panose="02020603050405020304" pitchFamily="18" charset="0"/>
                        </a:rPr>
                        <a:t> 30</a:t>
                      </a:r>
                      <a:r>
                        <a:rPr lang="en-GB" sz="2000" baseline="30000" dirty="0" smtClean="0">
                          <a:latin typeface="Times New Roman" panose="02020603050405020304" pitchFamily="18" charset="0"/>
                          <a:cs typeface="Times New Roman" panose="02020603050405020304" pitchFamily="18" charset="0"/>
                        </a:rPr>
                        <a:t>th</a:t>
                      </a:r>
                      <a:r>
                        <a:rPr lang="en-GB" sz="2000" baseline="0" dirty="0" smtClean="0">
                          <a:latin typeface="Times New Roman" panose="02020603050405020304" pitchFamily="18" charset="0"/>
                          <a:cs typeface="Times New Roman" panose="02020603050405020304" pitchFamily="18" charset="0"/>
                        </a:rPr>
                        <a:t>  December 2021</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454939">
                <a:tc>
                  <a:txBody>
                    <a:bodyPr/>
                    <a:lstStyle/>
                    <a:p>
                      <a:pPr algn="l"/>
                      <a:r>
                        <a:rPr lang="en-GB" sz="2000" b="1" dirty="0" smtClean="0">
                          <a:latin typeface="Times New Roman" panose="02020603050405020304" pitchFamily="18" charset="0"/>
                          <a:cs typeface="Times New Roman" panose="02020603050405020304" pitchFamily="18" charset="0"/>
                        </a:rPr>
                        <a:t>Creating Reports</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000" baseline="0" dirty="0" smtClean="0">
                          <a:latin typeface="Times New Roman" panose="02020603050405020304" pitchFamily="18" charset="0"/>
                          <a:cs typeface="Times New Roman" panose="02020603050405020304" pitchFamily="18" charset="0"/>
                        </a:rPr>
                        <a:t>1</a:t>
                      </a:r>
                      <a:r>
                        <a:rPr lang="en-GB" sz="2000" baseline="30000" dirty="0" smtClean="0">
                          <a:latin typeface="Times New Roman" panose="02020603050405020304" pitchFamily="18" charset="0"/>
                          <a:cs typeface="Times New Roman" panose="02020603050405020304" pitchFamily="18" charset="0"/>
                        </a:rPr>
                        <a:t>st</a:t>
                      </a:r>
                      <a:r>
                        <a:rPr lang="en-GB" sz="2000" baseline="0" dirty="0" smtClean="0">
                          <a:latin typeface="Times New Roman" panose="02020603050405020304" pitchFamily="18" charset="0"/>
                          <a:cs typeface="Times New Roman" panose="02020603050405020304" pitchFamily="18" charset="0"/>
                        </a:rPr>
                        <a:t>  January</a:t>
                      </a:r>
                      <a:r>
                        <a:rPr lang="en-GB" sz="2000" dirty="0" smtClean="0">
                          <a:latin typeface="Times New Roman" panose="02020603050405020304" pitchFamily="18" charset="0"/>
                          <a:cs typeface="Times New Roman" panose="02020603050405020304" pitchFamily="18" charset="0"/>
                        </a:rPr>
                        <a:t> to 15</a:t>
                      </a:r>
                      <a:r>
                        <a:rPr lang="en-GB" sz="2000" baseline="30000" dirty="0" smtClean="0">
                          <a:latin typeface="Times New Roman" panose="02020603050405020304" pitchFamily="18" charset="0"/>
                          <a:cs typeface="Times New Roman" panose="02020603050405020304" pitchFamily="18" charset="0"/>
                        </a:rPr>
                        <a:t>th</a:t>
                      </a:r>
                      <a:r>
                        <a:rPr lang="en-GB" sz="2000" dirty="0" smtClean="0">
                          <a:latin typeface="Times New Roman" panose="02020603050405020304" pitchFamily="18" charset="0"/>
                          <a:cs typeface="Times New Roman" panose="02020603050405020304" pitchFamily="18" charset="0"/>
                        </a:rPr>
                        <a:t> </a:t>
                      </a:r>
                      <a:r>
                        <a:rPr lang="en-GB" sz="2000" baseline="0" dirty="0" smtClean="0">
                          <a:latin typeface="Times New Roman" panose="02020603050405020304" pitchFamily="18" charset="0"/>
                          <a:cs typeface="Times New Roman" panose="02020603050405020304" pitchFamily="18" charset="0"/>
                        </a:rPr>
                        <a:t>January 2022</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r h="769720">
                <a:tc>
                  <a:txBody>
                    <a:bodyPr/>
                    <a:lstStyle/>
                    <a:p>
                      <a:pPr algn="l"/>
                      <a:r>
                        <a:rPr lang="en-GB" sz="2000" b="1" dirty="0" smtClean="0">
                          <a:latin typeface="Times New Roman" panose="02020603050405020304" pitchFamily="18" charset="0"/>
                          <a:cs typeface="Times New Roman" panose="02020603050405020304" pitchFamily="18" charset="0"/>
                        </a:rPr>
                        <a:t>Testing of Project Module wise &amp; Finishing</a:t>
                      </a:r>
                      <a:r>
                        <a:rPr lang="en-GB" sz="2000" b="1" baseline="0" dirty="0" smtClean="0">
                          <a:latin typeface="Times New Roman" panose="02020603050405020304" pitchFamily="18" charset="0"/>
                          <a:cs typeface="Times New Roman" panose="02020603050405020304" pitchFamily="18" charset="0"/>
                        </a:rPr>
                        <a:t> the Code</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000" baseline="0" dirty="0" smtClean="0">
                          <a:latin typeface="Times New Roman" panose="02020603050405020304" pitchFamily="18" charset="0"/>
                          <a:cs typeface="Times New Roman" panose="02020603050405020304" pitchFamily="18" charset="0"/>
                        </a:rPr>
                        <a:t>16</a:t>
                      </a:r>
                      <a:r>
                        <a:rPr lang="en-GB" sz="2000" baseline="30000" dirty="0" smtClean="0">
                          <a:latin typeface="Times New Roman" panose="02020603050405020304" pitchFamily="18" charset="0"/>
                          <a:cs typeface="Times New Roman" panose="02020603050405020304" pitchFamily="18" charset="0"/>
                        </a:rPr>
                        <a:t>th</a:t>
                      </a:r>
                      <a:r>
                        <a:rPr lang="en-GB" sz="2000" baseline="0"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 January</a:t>
                      </a:r>
                      <a:r>
                        <a:rPr lang="en-GB" sz="2000" baseline="0" dirty="0" smtClean="0">
                          <a:latin typeface="Times New Roman" panose="02020603050405020304" pitchFamily="18" charset="0"/>
                          <a:cs typeface="Times New Roman" panose="02020603050405020304" pitchFamily="18" charset="0"/>
                        </a:rPr>
                        <a:t>  T</a:t>
                      </a:r>
                      <a:r>
                        <a:rPr lang="en-GB" sz="2000" dirty="0" smtClean="0">
                          <a:latin typeface="Times New Roman" panose="02020603050405020304" pitchFamily="18" charset="0"/>
                          <a:cs typeface="Times New Roman" panose="02020603050405020304" pitchFamily="18" charset="0"/>
                        </a:rPr>
                        <a:t>o 30</a:t>
                      </a:r>
                      <a:r>
                        <a:rPr lang="en-GB" sz="2000" baseline="30000" dirty="0" smtClean="0">
                          <a:latin typeface="Times New Roman" panose="02020603050405020304" pitchFamily="18" charset="0"/>
                          <a:cs typeface="Times New Roman" panose="02020603050405020304" pitchFamily="18" charset="0"/>
                        </a:rPr>
                        <a:t>th</a:t>
                      </a:r>
                      <a:r>
                        <a:rPr lang="en-GB" sz="2000" dirty="0" smtClean="0">
                          <a:latin typeface="Times New Roman" panose="02020603050405020304" pitchFamily="18" charset="0"/>
                          <a:cs typeface="Times New Roman" panose="02020603050405020304" pitchFamily="18" charset="0"/>
                        </a:rPr>
                        <a:t>  </a:t>
                      </a:r>
                      <a:r>
                        <a:rPr lang="en-GB" sz="2000" baseline="0" dirty="0" smtClean="0">
                          <a:latin typeface="Times New Roman" panose="02020603050405020304" pitchFamily="18" charset="0"/>
                          <a:cs typeface="Times New Roman" panose="02020603050405020304" pitchFamily="18" charset="0"/>
                        </a:rPr>
                        <a:t>February 2022</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None/>
                      </a:pP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44857256"/>
              </p:ext>
            </p:extLst>
          </p:nvPr>
        </p:nvGraphicFramePr>
        <p:xfrm>
          <a:off x="414337" y="4562841"/>
          <a:ext cx="10929938" cy="523505"/>
        </p:xfrm>
        <a:graphic>
          <a:graphicData uri="http://schemas.openxmlformats.org/drawingml/2006/table">
            <a:tbl>
              <a:tblPr firstRow="1" bandRow="1">
                <a:tableStyleId>{5940675A-B579-460E-94D1-54222C63F5DA}</a:tableStyleId>
              </a:tblPr>
              <a:tblGrid>
                <a:gridCol w="3434581">
                  <a:extLst>
                    <a:ext uri="{9D8B030D-6E8A-4147-A177-3AD203B41FA5}">
                      <a16:colId xmlns="" xmlns:a16="http://schemas.microsoft.com/office/drawing/2014/main" val="609721822"/>
                    </a:ext>
                  </a:extLst>
                </a:gridCol>
                <a:gridCol w="7495357">
                  <a:extLst>
                    <a:ext uri="{9D8B030D-6E8A-4147-A177-3AD203B41FA5}">
                      <a16:colId xmlns="" xmlns:a16="http://schemas.microsoft.com/office/drawing/2014/main" val="1965276399"/>
                    </a:ext>
                  </a:extLst>
                </a:gridCol>
              </a:tblGrid>
              <a:tr h="523505">
                <a:tc>
                  <a:txBody>
                    <a:bodyPr/>
                    <a:lstStyle/>
                    <a:p>
                      <a:pPr algn="l"/>
                      <a:r>
                        <a:rPr lang="en-GB" sz="2000" b="1" dirty="0" smtClean="0">
                          <a:latin typeface="Times New Roman" panose="02020603050405020304" pitchFamily="18" charset="0"/>
                          <a:cs typeface="Times New Roman" panose="02020603050405020304" pitchFamily="18" charset="0"/>
                        </a:rPr>
                        <a:t>Integrating Project</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None/>
                      </a:pPr>
                      <a:r>
                        <a:rPr lang="en-GB" sz="2000" dirty="0" smtClean="0">
                          <a:latin typeface="Times New Roman" panose="02020603050405020304" pitchFamily="18" charset="0"/>
                          <a:cs typeface="Times New Roman" panose="02020603050405020304" pitchFamily="18" charset="0"/>
                        </a:rPr>
                        <a:t>1</a:t>
                      </a:r>
                      <a:r>
                        <a:rPr lang="en-GB" sz="2000" baseline="30000" dirty="0" smtClean="0">
                          <a:latin typeface="Times New Roman" panose="02020603050405020304" pitchFamily="18" charset="0"/>
                          <a:cs typeface="Times New Roman" panose="02020603050405020304" pitchFamily="18" charset="0"/>
                        </a:rPr>
                        <a:t>st</a:t>
                      </a:r>
                      <a:r>
                        <a:rPr lang="en-GB" sz="2000" dirty="0" smtClean="0">
                          <a:latin typeface="Times New Roman" panose="02020603050405020304" pitchFamily="18" charset="0"/>
                          <a:cs typeface="Times New Roman" panose="02020603050405020304" pitchFamily="18" charset="0"/>
                        </a:rPr>
                        <a:t>   May 2022 </a:t>
                      </a:r>
                      <a:r>
                        <a:rPr lang="en-GB" sz="2000" baseline="0" dirty="0" smtClean="0">
                          <a:latin typeface="Times New Roman" panose="02020603050405020304" pitchFamily="18" charset="0"/>
                          <a:cs typeface="Times New Roman" panose="02020603050405020304" pitchFamily="18" charset="0"/>
                        </a:rPr>
                        <a:t> To 20</a:t>
                      </a:r>
                      <a:r>
                        <a:rPr lang="en-GB" sz="2000" baseline="30000" dirty="0" smtClean="0">
                          <a:latin typeface="Times New Roman" panose="02020603050405020304" pitchFamily="18" charset="0"/>
                          <a:cs typeface="Times New Roman" panose="02020603050405020304" pitchFamily="18" charset="0"/>
                        </a:rPr>
                        <a:t>th</a:t>
                      </a:r>
                      <a:r>
                        <a:rPr lang="en-GB" sz="2000" baseline="0" dirty="0" smtClean="0">
                          <a:latin typeface="Times New Roman" panose="02020603050405020304" pitchFamily="18" charset="0"/>
                          <a:cs typeface="Times New Roman" panose="02020603050405020304" pitchFamily="18" charset="0"/>
                        </a:rPr>
                        <a:t> May 2022</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69022439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89972375"/>
              </p:ext>
            </p:extLst>
          </p:nvPr>
        </p:nvGraphicFramePr>
        <p:xfrm>
          <a:off x="414337" y="5086346"/>
          <a:ext cx="10929938" cy="557213"/>
        </p:xfrm>
        <a:graphic>
          <a:graphicData uri="http://schemas.openxmlformats.org/drawingml/2006/table">
            <a:tbl>
              <a:tblPr firstRow="1" bandRow="1">
                <a:tableStyleId>{5940675A-B579-460E-94D1-54222C63F5DA}</a:tableStyleId>
              </a:tblPr>
              <a:tblGrid>
                <a:gridCol w="3434581">
                  <a:extLst>
                    <a:ext uri="{9D8B030D-6E8A-4147-A177-3AD203B41FA5}">
                      <a16:colId xmlns="" xmlns:a16="http://schemas.microsoft.com/office/drawing/2014/main" val="609721822"/>
                    </a:ext>
                  </a:extLst>
                </a:gridCol>
                <a:gridCol w="7495357">
                  <a:extLst>
                    <a:ext uri="{9D8B030D-6E8A-4147-A177-3AD203B41FA5}">
                      <a16:colId xmlns="" xmlns:a16="http://schemas.microsoft.com/office/drawing/2014/main" val="1965276399"/>
                    </a:ext>
                  </a:extLst>
                </a:gridCol>
              </a:tblGrid>
              <a:tr h="557213">
                <a:tc>
                  <a:txBody>
                    <a:bodyPr/>
                    <a:lstStyle/>
                    <a:p>
                      <a:pPr algn="l"/>
                      <a:r>
                        <a:rPr lang="en-GB" sz="2000" b="1" dirty="0" smtClean="0">
                          <a:latin typeface="Times New Roman" panose="02020603050405020304" pitchFamily="18" charset="0"/>
                          <a:cs typeface="Times New Roman" panose="02020603050405020304" pitchFamily="18" charset="0"/>
                        </a:rPr>
                        <a:t>Testing of Project</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None/>
                      </a:pPr>
                      <a:r>
                        <a:rPr lang="en-GB" sz="2000" dirty="0" smtClean="0">
                          <a:latin typeface="Times New Roman" panose="02020603050405020304" pitchFamily="18" charset="0"/>
                          <a:cs typeface="Times New Roman" panose="02020603050405020304" pitchFamily="18" charset="0"/>
                        </a:rPr>
                        <a:t>21</a:t>
                      </a:r>
                      <a:r>
                        <a:rPr lang="en-GB" sz="2000" baseline="30000" dirty="0" smtClean="0">
                          <a:latin typeface="Times New Roman" panose="02020603050405020304" pitchFamily="18" charset="0"/>
                          <a:cs typeface="Times New Roman" panose="02020603050405020304" pitchFamily="18" charset="0"/>
                        </a:rPr>
                        <a:t>st</a:t>
                      </a:r>
                      <a:r>
                        <a:rPr lang="en-GB" sz="2000" dirty="0" smtClean="0">
                          <a:latin typeface="Times New Roman" panose="02020603050405020304" pitchFamily="18" charset="0"/>
                          <a:cs typeface="Times New Roman" panose="02020603050405020304" pitchFamily="18" charset="0"/>
                        </a:rPr>
                        <a:t> May To</a:t>
                      </a:r>
                      <a:r>
                        <a:rPr lang="en-GB" sz="2000" baseline="0" dirty="0" smtClean="0">
                          <a:latin typeface="Times New Roman" panose="02020603050405020304" pitchFamily="18" charset="0"/>
                          <a:cs typeface="Times New Roman" panose="02020603050405020304" pitchFamily="18" charset="0"/>
                        </a:rPr>
                        <a:t> Finish Date</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690224395"/>
                  </a:ext>
                </a:extLst>
              </a:tr>
            </a:tbl>
          </a:graphicData>
        </a:graphic>
      </p:graphicFrame>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1276810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162" y="1624012"/>
            <a:ext cx="7810500" cy="4238625"/>
          </a:xfrm>
          <a:prstGeom prst="rect">
            <a:avLst/>
          </a:prstGeom>
        </p:spPr>
      </p:pic>
    </p:spTree>
    <p:extLst>
      <p:ext uri="{BB962C8B-B14F-4D97-AF65-F5344CB8AC3E}">
        <p14:creationId xmlns:p14="http://schemas.microsoft.com/office/powerpoint/2010/main" val="4286559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492" y="412125"/>
            <a:ext cx="9865217" cy="5550794"/>
          </a:xfrm>
          <a:prstGeom prst="rect">
            <a:avLst/>
          </a:prstGeom>
        </p:spPr>
      </p:pic>
    </p:spTree>
    <p:extLst>
      <p:ext uri="{BB962C8B-B14F-4D97-AF65-F5344CB8AC3E}">
        <p14:creationId xmlns:p14="http://schemas.microsoft.com/office/powerpoint/2010/main" val="3363819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8784" y="2543175"/>
            <a:ext cx="9144000" cy="1251744"/>
          </a:xfrm>
        </p:spPr>
        <p:txBody>
          <a:bodyPr>
            <a:normAutofit/>
          </a:bodyPr>
          <a:lstStyle/>
          <a:p>
            <a:r>
              <a:rPr lang="en-US" sz="3600" b="1" dirty="0" smtClean="0">
                <a:latin typeface="Arial" panose="020B0604020202020204" pitchFamily="34" charset="0"/>
                <a:ea typeface="Times New Roman" panose="02020603050405020304" pitchFamily="18" charset="0"/>
              </a:rPr>
              <a:t>IOT Based Smart Animal Market With Tracking App</a:t>
            </a:r>
            <a:r>
              <a:rPr lang="en-US" sz="3600" b="1" dirty="0" smtClean="0">
                <a:latin typeface="Times New Roman" panose="02020603050405020304" pitchFamily="18" charset="0"/>
                <a:ea typeface="Times New Roman" panose="02020603050405020304" pitchFamily="18" charset="0"/>
              </a:rPr>
              <a:t>  </a:t>
            </a:r>
            <a:endParaRPr lang="en-US" sz="3600" dirty="0"/>
          </a:p>
        </p:txBody>
      </p:sp>
      <p:sp>
        <p:nvSpPr>
          <p:cNvPr id="3" name="Subtitle 2"/>
          <p:cNvSpPr>
            <a:spLocks noGrp="1"/>
          </p:cNvSpPr>
          <p:nvPr>
            <p:ph type="subTitle" idx="1"/>
          </p:nvPr>
        </p:nvSpPr>
        <p:spPr>
          <a:xfrm>
            <a:off x="3910010" y="4310069"/>
            <a:ext cx="4781548" cy="1333835"/>
          </a:xfrm>
        </p:spPr>
        <p:txBody>
          <a:bodyPr/>
          <a:lstStyle/>
          <a:p>
            <a:pPr algn="l"/>
            <a:r>
              <a:rPr lang="en-US" dirty="0" err="1" smtClean="0"/>
              <a:t>Shahzad</a:t>
            </a:r>
            <a:r>
              <a:rPr lang="en-US" dirty="0" smtClean="0"/>
              <a:t> </a:t>
            </a:r>
            <a:r>
              <a:rPr lang="en-US" dirty="0" err="1" smtClean="0"/>
              <a:t>Hussain</a:t>
            </a:r>
            <a:r>
              <a:rPr lang="en-US" dirty="0" smtClean="0"/>
              <a:t>      18-ARID-2929</a:t>
            </a:r>
            <a:endParaRPr lang="en-US" dirty="0"/>
          </a:p>
          <a:p>
            <a:pPr algn="l"/>
            <a:r>
              <a:rPr lang="en-US" dirty="0" smtClean="0"/>
              <a:t>Sameer Akhter         18-ARID-2924</a:t>
            </a:r>
            <a:endParaRPr lang="en-US" dirty="0"/>
          </a:p>
          <a:p>
            <a:pPr algn="l"/>
            <a:r>
              <a:rPr lang="en-US" dirty="0" err="1" smtClean="0"/>
              <a:t>Shahab</a:t>
            </a:r>
            <a:r>
              <a:rPr lang="en-US" dirty="0" smtClean="0"/>
              <a:t> Ahmad         18-ARID-2927</a:t>
            </a:r>
            <a:endParaRPr lang="en-US" dirty="0"/>
          </a:p>
          <a:p>
            <a:pPr algn="l"/>
            <a:endParaRPr lang="en-US" dirty="0"/>
          </a:p>
        </p:txBody>
      </p:sp>
      <p:pic>
        <p:nvPicPr>
          <p:cNvPr id="4" name="Picture 3">
            <a:extLst>
              <a:ext uri="{FF2B5EF4-FFF2-40B4-BE49-F238E27FC236}">
                <a16:creationId xmlns="" xmlns:a16="http://schemas.microsoft.com/office/drawing/2014/main" id="{D9802255-FCD4-47BC-B109-74F9CA1DF464}"/>
              </a:ext>
            </a:extLst>
          </p:cNvPr>
          <p:cNvPicPr>
            <a:picLocks noChangeAspect="1"/>
          </p:cNvPicPr>
          <p:nvPr/>
        </p:nvPicPr>
        <p:blipFill>
          <a:blip r:embed="rId2"/>
          <a:stretch>
            <a:fillRect/>
          </a:stretch>
        </p:blipFill>
        <p:spPr>
          <a:xfrm>
            <a:off x="38096" y="1311"/>
            <a:ext cx="1690688" cy="1627459"/>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3310" t="11042" r="16169" b="11876"/>
          <a:stretch/>
        </p:blipFill>
        <p:spPr>
          <a:xfrm>
            <a:off x="10229853" y="1"/>
            <a:ext cx="1952624" cy="1628769"/>
          </a:xfrm>
          <a:prstGeom prst="rect">
            <a:avLst/>
          </a:prstGeom>
        </p:spPr>
      </p:pic>
      <p:sp>
        <p:nvSpPr>
          <p:cNvPr id="6" name="Rectangle 5"/>
          <p:cNvSpPr/>
          <p:nvPr/>
        </p:nvSpPr>
        <p:spPr>
          <a:xfrm>
            <a:off x="1728784" y="168709"/>
            <a:ext cx="8386766" cy="954107"/>
          </a:xfrm>
          <a:prstGeom prst="rect">
            <a:avLst/>
          </a:prstGeom>
        </p:spPr>
        <p:txBody>
          <a:bodyPr wrap="square">
            <a:spAutoFit/>
          </a:bodyPr>
          <a:lstStyle/>
          <a:p>
            <a:pPr algn="ctr"/>
            <a:r>
              <a:rPr lang="en-US" sz="2800" dirty="0"/>
              <a:t>PMAS-Arid Agriculture </a:t>
            </a:r>
            <a:r>
              <a:rPr lang="en-US" sz="2800" dirty="0" smtClean="0"/>
              <a:t>University- </a:t>
            </a:r>
            <a:r>
              <a:rPr lang="en-US" sz="2800" dirty="0"/>
              <a:t>Rawalpindi</a:t>
            </a:r>
            <a:br>
              <a:rPr lang="en-US" sz="2800" dirty="0"/>
            </a:br>
            <a:r>
              <a:rPr lang="en-US" sz="2800" dirty="0"/>
              <a:t>University Institute of Information Technology</a:t>
            </a:r>
          </a:p>
        </p:txBody>
      </p:sp>
      <p:sp>
        <p:nvSpPr>
          <p:cNvPr id="12" name="Subtitle 2">
            <a:extLst>
              <a:ext uri="{FF2B5EF4-FFF2-40B4-BE49-F238E27FC236}">
                <a16:creationId xmlns="" xmlns:a16="http://schemas.microsoft.com/office/drawing/2014/main" id="{667CD651-A785-4510-8A2D-D0D305624EC8}"/>
              </a:ext>
            </a:extLst>
          </p:cNvPr>
          <p:cNvSpPr txBox="1">
            <a:spLocks/>
          </p:cNvSpPr>
          <p:nvPr/>
        </p:nvSpPr>
        <p:spPr>
          <a:xfrm>
            <a:off x="3509958" y="6168244"/>
            <a:ext cx="51816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r>
              <a:rPr lang="en-US" sz="2400" b="1" dirty="0" smtClean="0">
                <a:solidFill>
                  <a:schemeClr val="tx1"/>
                </a:solidFill>
              </a:rPr>
              <a:t>Supervisor : </a:t>
            </a:r>
            <a:r>
              <a:rPr lang="en-US" sz="2400" b="1" dirty="0" err="1" smtClean="0">
                <a:solidFill>
                  <a:schemeClr val="tx1"/>
                </a:solidFill>
              </a:rPr>
              <a:t>Mr</a:t>
            </a:r>
            <a:r>
              <a:rPr lang="en-US" sz="2400" b="1" dirty="0" smtClean="0">
                <a:solidFill>
                  <a:schemeClr val="tx1"/>
                </a:solidFill>
              </a:rPr>
              <a:t>: </a:t>
            </a:r>
            <a:r>
              <a:rPr lang="en-US" sz="2400" b="1" dirty="0" err="1" smtClean="0">
                <a:solidFill>
                  <a:schemeClr val="tx1"/>
                </a:solidFill>
              </a:rPr>
              <a:t>Zeeshan</a:t>
            </a:r>
            <a:r>
              <a:rPr lang="en-US" sz="2400" b="1" dirty="0" smtClean="0">
                <a:solidFill>
                  <a:schemeClr val="tx1"/>
                </a:solidFill>
              </a:rPr>
              <a:t> </a:t>
            </a:r>
            <a:r>
              <a:rPr lang="en-US" sz="2400" b="1" dirty="0" err="1" smtClean="0">
                <a:solidFill>
                  <a:schemeClr val="tx1"/>
                </a:solidFill>
              </a:rPr>
              <a:t>Javed</a:t>
            </a:r>
            <a:r>
              <a:rPr lang="en-US" sz="2400" b="1" dirty="0" smtClean="0">
                <a:solidFill>
                  <a:schemeClr val="tx1"/>
                </a:solidFill>
              </a:rPr>
              <a:t> </a:t>
            </a:r>
            <a:endParaRPr lang="en-US" sz="2400" b="1" dirty="0">
              <a:solidFill>
                <a:schemeClr val="tx1"/>
              </a:solidFill>
            </a:endParaRPr>
          </a:p>
        </p:txBody>
      </p:sp>
    </p:spTree>
    <p:extLst>
      <p:ext uri="{BB962C8B-B14F-4D97-AF65-F5344CB8AC3E}">
        <p14:creationId xmlns:p14="http://schemas.microsoft.com/office/powerpoint/2010/main" val="1216836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t>Contents</a:t>
            </a:r>
            <a:endParaRPr lang="en-US" b="1" dirty="0"/>
          </a:p>
        </p:txBody>
      </p:sp>
      <p:sp>
        <p:nvSpPr>
          <p:cNvPr id="3" name="Content Placeholder 2"/>
          <p:cNvSpPr>
            <a:spLocks noGrp="1"/>
          </p:cNvSpPr>
          <p:nvPr>
            <p:ph idx="1"/>
          </p:nvPr>
        </p:nvSpPr>
        <p:spPr>
          <a:xfrm>
            <a:off x="381000" y="900113"/>
            <a:ext cx="11449050" cy="5314949"/>
          </a:xfrm>
        </p:spPr>
        <p:txBody>
          <a:bodyPr>
            <a:noAutofit/>
          </a:bodyPr>
          <a:lstStyle/>
          <a:p>
            <a:pPr>
              <a:lnSpc>
                <a:spcPct val="100000"/>
              </a:lnSpc>
            </a:pPr>
            <a:r>
              <a:rPr lang="en-GB" altLang="en-US" sz="2400" dirty="0" smtClean="0">
                <a:latin typeface="Times New Roman" panose="02020603050405020304" pitchFamily="18" charset="0"/>
              </a:rPr>
              <a:t>Introduction</a:t>
            </a:r>
          </a:p>
          <a:p>
            <a:pPr>
              <a:lnSpc>
                <a:spcPct val="100000"/>
              </a:lnSpc>
            </a:pPr>
            <a:r>
              <a:rPr lang="en-GB" altLang="en-US" sz="2400" dirty="0" smtClean="0">
                <a:latin typeface="Times New Roman" panose="02020603050405020304" pitchFamily="18" charset="0"/>
              </a:rPr>
              <a:t>Existing System</a:t>
            </a:r>
          </a:p>
          <a:p>
            <a:pPr>
              <a:lnSpc>
                <a:spcPct val="100000"/>
              </a:lnSpc>
            </a:pPr>
            <a:r>
              <a:rPr lang="en-GB" altLang="en-US" sz="2400" dirty="0" smtClean="0">
                <a:latin typeface="Times New Roman" panose="02020603050405020304" pitchFamily="18" charset="0"/>
              </a:rPr>
              <a:t>Problem Statement</a:t>
            </a:r>
          </a:p>
          <a:p>
            <a:pPr>
              <a:lnSpc>
                <a:spcPct val="100000"/>
              </a:lnSpc>
            </a:pPr>
            <a:r>
              <a:rPr lang="en-GB" altLang="en-US" sz="2400" dirty="0" smtClean="0">
                <a:latin typeface="Times New Roman" panose="02020603050405020304" pitchFamily="18" charset="0"/>
              </a:rPr>
              <a:t>Problem Solution</a:t>
            </a:r>
          </a:p>
          <a:p>
            <a:pPr>
              <a:lnSpc>
                <a:spcPct val="100000"/>
              </a:lnSpc>
            </a:pPr>
            <a:r>
              <a:rPr lang="en-GB" altLang="en-US" sz="2400" dirty="0" smtClean="0">
                <a:latin typeface="Times New Roman" panose="02020603050405020304" pitchFamily="18" charset="0"/>
              </a:rPr>
              <a:t>Project Scope </a:t>
            </a:r>
          </a:p>
          <a:p>
            <a:pPr>
              <a:lnSpc>
                <a:spcPct val="100000"/>
              </a:lnSpc>
            </a:pPr>
            <a:r>
              <a:rPr lang="en-GB" altLang="en-US" sz="2400" dirty="0" smtClean="0">
                <a:latin typeface="Times New Roman" panose="02020603050405020304" pitchFamily="18" charset="0"/>
              </a:rPr>
              <a:t>Project Objective</a:t>
            </a:r>
          </a:p>
          <a:p>
            <a:pPr>
              <a:lnSpc>
                <a:spcPct val="100000"/>
              </a:lnSpc>
            </a:pPr>
            <a:r>
              <a:rPr lang="en-GB" altLang="en-US" sz="2400" dirty="0" smtClean="0">
                <a:latin typeface="Times New Roman" panose="02020603050405020304" pitchFamily="18" charset="0"/>
              </a:rPr>
              <a:t>Diagrams  - </a:t>
            </a:r>
            <a:r>
              <a:rPr lang="en-GB" altLang="en-US" sz="2400" b="1" u="sng" dirty="0" smtClean="0">
                <a:latin typeface="Times New Roman" panose="02020603050405020304" pitchFamily="18" charset="0"/>
              </a:rPr>
              <a:t>Use case</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Class</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Sequence</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Component</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Activity</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Deployment</a:t>
            </a:r>
          </a:p>
          <a:p>
            <a:pPr>
              <a:lnSpc>
                <a:spcPct val="100000"/>
              </a:lnSpc>
            </a:pPr>
            <a:r>
              <a:rPr lang="en-GB" altLang="en-US" sz="2400" dirty="0" smtClean="0">
                <a:latin typeface="Times New Roman" panose="02020603050405020304" pitchFamily="18" charset="0"/>
              </a:rPr>
              <a:t>Tools and Technologies</a:t>
            </a:r>
          </a:p>
          <a:p>
            <a:pPr>
              <a:lnSpc>
                <a:spcPct val="100000"/>
              </a:lnSpc>
            </a:pPr>
            <a:r>
              <a:rPr lang="en-GB" altLang="en-US" sz="2400" dirty="0" smtClean="0">
                <a:latin typeface="Times New Roman" panose="02020603050405020304" pitchFamily="18" charset="0"/>
              </a:rPr>
              <a:t>Task Distribution</a:t>
            </a:r>
          </a:p>
          <a:p>
            <a:pPr>
              <a:lnSpc>
                <a:spcPct val="100000"/>
              </a:lnSpc>
            </a:pPr>
            <a:r>
              <a:rPr lang="en-GB" altLang="en-US" sz="2400" dirty="0" smtClean="0">
                <a:latin typeface="Times New Roman" panose="02020603050405020304" pitchFamily="18" charset="0"/>
              </a:rPr>
              <a:t>Screenshots </a:t>
            </a:r>
          </a:p>
          <a:p>
            <a:pPr>
              <a:lnSpc>
                <a:spcPct val="100000"/>
              </a:lnSpc>
            </a:pPr>
            <a:r>
              <a:rPr lang="en-GB" altLang="en-US" sz="2400" dirty="0" smtClean="0">
                <a:latin typeface="Times New Roman" panose="02020603050405020304" pitchFamily="18" charset="0"/>
              </a:rPr>
              <a:t>Future Project Schedule</a:t>
            </a:r>
          </a:p>
          <a:p>
            <a:pPr>
              <a:lnSpc>
                <a:spcPct val="150000"/>
              </a:lnSpc>
            </a:pPr>
            <a:endParaRPr lang="en-GB" altLang="en-US" sz="3600" dirty="0" smtClean="0">
              <a:latin typeface="Times New Roman" panose="02020603050405020304" pitchFamily="18" charset="0"/>
            </a:endParaRPr>
          </a:p>
          <a:p>
            <a:pPr>
              <a:lnSpc>
                <a:spcPct val="150000"/>
              </a:lnSpc>
            </a:pPr>
            <a:endParaRPr lang="en-GB" altLang="en-US" sz="3600" dirty="0" smtClean="0">
              <a:latin typeface="Times New Roman" panose="02020603050405020304" pitchFamily="18" charset="0"/>
              <a:cs typeface="Times New Roman" panose="02020603050405020304" pitchFamily="18" charset="0"/>
            </a:endParaRPr>
          </a:p>
          <a:p>
            <a:pPr>
              <a:lnSpc>
                <a:spcPct val="150000"/>
              </a:lnSpc>
            </a:pPr>
            <a:endParaRPr lang="en-US" sz="3600" dirty="0"/>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3393569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Calibri" pitchFamily="34" charset="0"/>
                <a:cs typeface="Calibri" pitchFamily="34" charset="0"/>
              </a:rPr>
              <a:t>Introduction</a:t>
            </a:r>
          </a:p>
        </p:txBody>
      </p:sp>
      <p:sp>
        <p:nvSpPr>
          <p:cNvPr id="3" name="Content Placeholder 2"/>
          <p:cNvSpPr>
            <a:spLocks noGrp="1"/>
          </p:cNvSpPr>
          <p:nvPr>
            <p:ph idx="1"/>
          </p:nvPr>
        </p:nvSpPr>
        <p:spPr>
          <a:xfrm>
            <a:off x="381000" y="900113"/>
            <a:ext cx="11449050" cy="5314949"/>
          </a:xfrm>
        </p:spPr>
        <p:txBody>
          <a:bodyPr>
            <a:noAutofit/>
          </a:bodyPr>
          <a:lstStyle/>
          <a:p>
            <a:pPr marL="0" indent="0">
              <a:lnSpc>
                <a:spcPct val="250000"/>
              </a:lnSpc>
              <a:buNone/>
            </a:pPr>
            <a:r>
              <a:rPr lang="en-US" sz="2400" dirty="0"/>
              <a:t>In today's world people are not taking care of animals as they do for humans, the whole world is busy in caring for their living, therefore for the sake of benefit and best care of animals we are developing an app so that everyone can take care of their animals easily and can buy animals stuff online without visiting any shop or store as they can buy animal stuff online through this application.</a:t>
            </a:r>
          </a:p>
          <a:p>
            <a:pPr marL="0" indent="0">
              <a:lnSpc>
                <a:spcPct val="250000"/>
              </a:lnSpc>
              <a:buNone/>
            </a:pPr>
            <a:endParaRPr lang="en-US" sz="2400" dirty="0" smtClean="0">
              <a:effectLst/>
              <a:latin typeface="Times New Roman" panose="02020603050405020304" pitchFamily="18" charset="0"/>
              <a:ea typeface="Times New Roman" panose="02020603050405020304" pitchFamily="18" charset="0"/>
            </a:endParaRPr>
          </a:p>
          <a:p>
            <a:pPr>
              <a:lnSpc>
                <a:spcPct val="250000"/>
              </a:lnSpc>
            </a:pPr>
            <a:endParaRPr lang="en-US" sz="2400" dirty="0"/>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4001989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Existing System</a:t>
            </a:r>
            <a:endParaRPr lang="en-US" b="1" dirty="0"/>
          </a:p>
        </p:txBody>
      </p:sp>
      <p:sp>
        <p:nvSpPr>
          <p:cNvPr id="3" name="Content Placeholder 2"/>
          <p:cNvSpPr>
            <a:spLocks noGrp="1"/>
          </p:cNvSpPr>
          <p:nvPr>
            <p:ph idx="1"/>
          </p:nvPr>
        </p:nvSpPr>
        <p:spPr>
          <a:xfrm>
            <a:off x="381000" y="900113"/>
            <a:ext cx="11449050" cy="5314949"/>
          </a:xfrm>
        </p:spPr>
        <p:txBody>
          <a:bodyPr>
            <a:noAutofit/>
          </a:bodyPr>
          <a:lstStyle/>
          <a:p>
            <a:pPr marL="0" indent="0">
              <a:buNone/>
            </a:pPr>
            <a:r>
              <a:rPr lang="en-US" sz="1600" dirty="0"/>
              <a:t>There are only few apps in market which are giving such facility and features. Screen shots are attached as follows.</a:t>
            </a:r>
          </a:p>
          <a:p>
            <a:r>
              <a:rPr lang="en-US" sz="1600" dirty="0"/>
              <a:t> Pets for Sale- Animals, Puppies, Dogs for Sale which</a:t>
            </a:r>
            <a:r>
              <a:rPr lang="en-US" sz="1600" b="1" dirty="0"/>
              <a:t> </a:t>
            </a:r>
            <a:r>
              <a:rPr lang="en-US" sz="1600" dirty="0"/>
              <a:t>used to sell and buy animals, puppies, and dogs etc.  It has a quit negative feedback because </a:t>
            </a:r>
            <a:r>
              <a:rPr lang="en-US" sz="1600" dirty="0" smtClean="0"/>
              <a:t>worst </a:t>
            </a:r>
            <a:r>
              <a:rPr lang="en-US" sz="1600" dirty="0"/>
              <a:t>as quoted by different user in the review section.</a:t>
            </a:r>
            <a:r>
              <a:rPr lang="en-US" sz="1600" b="1" dirty="0"/>
              <a:t> </a:t>
            </a:r>
            <a:r>
              <a:rPr lang="en-US" sz="1600" dirty="0"/>
              <a:t>This app is worst when I click for puppies of dog or animal it says application unavailable I hope it works please, I want to buy puppies. And it not include any tracking facility.</a:t>
            </a:r>
          </a:p>
          <a:p>
            <a:pPr marL="0" indent="0">
              <a:buNone/>
            </a:pPr>
            <a:endParaRPr lang="en-US" sz="1600" dirty="0"/>
          </a:p>
          <a:p>
            <a:pPr lvl="0"/>
            <a:r>
              <a:rPr lang="en-US" sz="1600" dirty="0"/>
              <a:t>Y</a:t>
            </a:r>
            <a:r>
              <a:rPr lang="en-US" sz="1600" dirty="0" smtClean="0"/>
              <a:t>ou can see other apps are giving only purchase of few animals and their reviews are not very good other than that we are providing many more features like “Selling and purchasing, Veterinary appointment, Butcher services, Tracking system, Delivery and improving list of animals which can be sold or purchased and providing a tracking system with each pet so that their animal will never be lost. We are giving a animal doctor veterinary features as well.</a:t>
            </a:r>
            <a:endParaRPr lang="en-US" sz="1600" dirty="0">
              <a:latin typeface="Times New Roman" panose="02020603050405020304" pitchFamily="18" charset="0"/>
              <a:ea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4170750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Problem Statement</a:t>
            </a:r>
            <a:endParaRPr lang="en-US" b="1" dirty="0"/>
          </a:p>
        </p:txBody>
      </p:sp>
      <p:sp>
        <p:nvSpPr>
          <p:cNvPr id="3" name="Content Placeholder 2"/>
          <p:cNvSpPr>
            <a:spLocks noGrp="1"/>
          </p:cNvSpPr>
          <p:nvPr>
            <p:ph idx="1"/>
          </p:nvPr>
        </p:nvSpPr>
        <p:spPr>
          <a:xfrm>
            <a:off x="381000" y="900113"/>
            <a:ext cx="11449050" cy="5314949"/>
          </a:xfrm>
        </p:spPr>
        <p:txBody>
          <a:bodyPr>
            <a:noAutofit/>
          </a:bodyPr>
          <a:lstStyle/>
          <a:p>
            <a:pPr marL="0" indent="0" algn="just">
              <a:lnSpc>
                <a:spcPct val="150000"/>
              </a:lnSpc>
              <a:buNone/>
            </a:pPr>
            <a:r>
              <a:rPr lang="en-US" sz="2400" dirty="0"/>
              <a:t>Most of the houses has a pet animal in their house. Along with animals there are a lot of responsibilities such as their food, medicines and other daily life stuff. For this reason, animal owner has to visit store, vent and other shops. It takes more than ten minutes even if we go out to have a small item. Keeping all these things in our mind we are going to develop an application for every person who wants to save his/her physical energy and time. We are creating a best solution for you which is “smart pet vet” so you can get whatever grocery item you need on a single click on mobile phone. We will implement tracker system in every pet/animal so that we can track each and every animal.</a:t>
            </a:r>
          </a:p>
          <a:p>
            <a:pPr marL="0" indent="0" algn="just">
              <a:lnSpc>
                <a:spcPct val="150000"/>
              </a:lnSpc>
              <a:buNone/>
            </a:pPr>
            <a:endParaRPr lang="en-US" sz="2400" dirty="0" smtClean="0"/>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3328314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Proposed Solution</a:t>
            </a:r>
            <a:endParaRPr lang="en-US" b="1" dirty="0"/>
          </a:p>
        </p:txBody>
      </p:sp>
      <p:sp>
        <p:nvSpPr>
          <p:cNvPr id="3" name="Content Placeholder 2"/>
          <p:cNvSpPr>
            <a:spLocks noGrp="1"/>
          </p:cNvSpPr>
          <p:nvPr>
            <p:ph idx="1"/>
          </p:nvPr>
        </p:nvSpPr>
        <p:spPr>
          <a:xfrm>
            <a:off x="381000" y="900113"/>
            <a:ext cx="11449050" cy="5314949"/>
          </a:xfrm>
        </p:spPr>
        <p:txBody>
          <a:bodyPr>
            <a:noAutofit/>
          </a:bodyPr>
          <a:lstStyle/>
          <a:p>
            <a:pPr marL="0" indent="0" algn="just">
              <a:lnSpc>
                <a:spcPct val="150000"/>
              </a:lnSpc>
              <a:buNone/>
            </a:pPr>
            <a:r>
              <a:rPr lang="en-US" sz="2400" dirty="0"/>
              <a:t>This project will have a value in market because it includes the services which are one of their kinds to help in saving time and physical energy. We are mainly targeting the houses that have pet with them.</a:t>
            </a:r>
          </a:p>
          <a:p>
            <a:pPr marL="0" indent="0" algn="just">
              <a:lnSpc>
                <a:spcPct val="150000"/>
              </a:lnSpc>
              <a:buNone/>
            </a:pPr>
            <a:endParaRPr lang="en-US" sz="2400" dirty="0" smtClean="0">
              <a:latin typeface="Times New Roman" panose="02020603050405020304" pitchFamily="18" charset="0"/>
              <a:ea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2132740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Calibri" pitchFamily="34" charset="0"/>
                <a:cs typeface="Calibri" pitchFamily="34" charset="0"/>
              </a:rPr>
              <a:t>Project Scope</a:t>
            </a:r>
            <a:endParaRPr lang="en-US" b="1" dirty="0"/>
          </a:p>
        </p:txBody>
      </p:sp>
      <p:sp>
        <p:nvSpPr>
          <p:cNvPr id="3" name="Content Placeholder 2"/>
          <p:cNvSpPr>
            <a:spLocks noGrp="1"/>
          </p:cNvSpPr>
          <p:nvPr>
            <p:ph idx="1"/>
          </p:nvPr>
        </p:nvSpPr>
        <p:spPr>
          <a:xfrm>
            <a:off x="381000" y="900113"/>
            <a:ext cx="11449050" cy="5314949"/>
          </a:xfrm>
        </p:spPr>
        <p:txBody>
          <a:bodyPr>
            <a:noAutofit/>
          </a:bodyPr>
          <a:lstStyle/>
          <a:p>
            <a:pPr marL="0" indent="0" algn="just">
              <a:lnSpc>
                <a:spcPct val="150000"/>
              </a:lnSpc>
              <a:buNone/>
            </a:pPr>
            <a:r>
              <a:rPr lang="en-US" sz="2400" dirty="0"/>
              <a:t>We are going to develop an application which can be used everywhere. Every place which involves human beings can use this application as it will provide each and every item of animal grocery which can be used by </a:t>
            </a:r>
            <a:r>
              <a:rPr lang="en-US" sz="2400" dirty="0" smtClean="0"/>
              <a:t>anyone and track animal.</a:t>
            </a:r>
            <a:endParaRPr lang="en-US" sz="2400" dirty="0" smtClean="0">
              <a:latin typeface="Times New Roman" panose="02020603050405020304" pitchFamily="18" charset="0"/>
              <a:ea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val="2797504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892</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 3</vt:lpstr>
      <vt:lpstr>Office Theme</vt:lpstr>
      <vt:lpstr>Important Instructions </vt:lpstr>
      <vt:lpstr>PowerPoint Presentation</vt:lpstr>
      <vt:lpstr>IOT Based Smart Animal Market With Tracking App  </vt:lpstr>
      <vt:lpstr>Contents</vt:lpstr>
      <vt:lpstr>Introduction</vt:lpstr>
      <vt:lpstr>Existing System</vt:lpstr>
      <vt:lpstr>Problem Statement</vt:lpstr>
      <vt:lpstr>Proposed Solution</vt:lpstr>
      <vt:lpstr>Project Scope</vt:lpstr>
      <vt:lpstr>Project Objectives</vt:lpstr>
      <vt:lpstr>Diagrams –Class Diagram</vt:lpstr>
      <vt:lpstr>Diagrams –Sequence Diagram</vt:lpstr>
      <vt:lpstr>Diagrams –</vt:lpstr>
      <vt:lpstr>Tasks Distribution</vt:lpstr>
      <vt:lpstr>Tools &amp; Technologies</vt:lpstr>
      <vt:lpstr>Screen Shots</vt:lpstr>
      <vt:lpstr>Screen Shots</vt:lpstr>
      <vt:lpstr>Future Project Schedule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saif</dc:creator>
  <cp:lastModifiedBy>Hp</cp:lastModifiedBy>
  <cp:revision>82</cp:revision>
  <dcterms:created xsi:type="dcterms:W3CDTF">2022-01-10T02:16:13Z</dcterms:created>
  <dcterms:modified xsi:type="dcterms:W3CDTF">2022-01-14T16:35:24Z</dcterms:modified>
</cp:coreProperties>
</file>