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260" r:id="rId7"/>
    <p:sldId id="276" r:id="rId8"/>
    <p:sldId id="288" r:id="rId9"/>
    <p:sldId id="264" r:id="rId10"/>
    <p:sldId id="267" r:id="rId11"/>
    <p:sldId id="274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[Book1]Sheet1!$H$7:$H$10</c:f>
              <c:strCache>
                <c:ptCount val="4"/>
                <c:pt idx="0">
                  <c:v>3 YEAR SALES SUMMARY</c:v>
                </c:pt>
                <c:pt idx="1">
                  <c:v>TOTAL SALES</c:v>
                </c:pt>
                <c:pt idx="2">
                  <c:v>TOTAL COGS</c:v>
                </c:pt>
                <c:pt idx="3">
                  <c:v>NET PROFIT</c:v>
                </c:pt>
              </c:strCache>
            </c:strRef>
          </c:cat>
          <c:val>
            <c:numRef>
              <c:f>[Book1]Sheet1!$I$7:$I$10</c:f>
              <c:numCache>
                <c:formatCode>#,##0</c:formatCode>
                <c:ptCount val="4"/>
                <c:pt idx="0" formatCode="General">
                  <c:v>2021</c:v>
                </c:pt>
                <c:pt idx="1">
                  <c:v>888000</c:v>
                </c:pt>
                <c:pt idx="2">
                  <c:v>634824</c:v>
                </c:pt>
                <c:pt idx="3">
                  <c:v>253176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[Book1]Sheet1!$H$7:$H$10</c:f>
              <c:strCache>
                <c:ptCount val="4"/>
                <c:pt idx="0">
                  <c:v>3 YEAR SALES SUMMARY</c:v>
                </c:pt>
                <c:pt idx="1">
                  <c:v>TOTAL SALES</c:v>
                </c:pt>
                <c:pt idx="2">
                  <c:v>TOTAL COGS</c:v>
                </c:pt>
                <c:pt idx="3">
                  <c:v>NET PROFIT</c:v>
                </c:pt>
              </c:strCache>
            </c:strRef>
          </c:cat>
          <c:val>
            <c:numRef>
              <c:f>[Book1]Sheet1!$J$7:$J$10</c:f>
              <c:numCache>
                <c:formatCode>#,##0</c:formatCode>
                <c:ptCount val="4"/>
                <c:pt idx="0" formatCode="General">
                  <c:v>2022</c:v>
                </c:pt>
                <c:pt idx="1">
                  <c:v>1065600</c:v>
                </c:pt>
                <c:pt idx="2">
                  <c:v>666565</c:v>
                </c:pt>
                <c:pt idx="3">
                  <c:v>549600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[Book1]Sheet1!$H$7:$H$10</c:f>
              <c:strCache>
                <c:ptCount val="4"/>
                <c:pt idx="0">
                  <c:v>3 YEAR SALES SUMMARY</c:v>
                </c:pt>
                <c:pt idx="1">
                  <c:v>TOTAL SALES</c:v>
                </c:pt>
                <c:pt idx="2">
                  <c:v>TOTAL COGS</c:v>
                </c:pt>
                <c:pt idx="3">
                  <c:v>NET PROFIT</c:v>
                </c:pt>
              </c:strCache>
            </c:strRef>
          </c:cat>
          <c:val>
            <c:numRef>
              <c:f>[Book1]Sheet1!$K$7:$K$10</c:f>
              <c:numCache>
                <c:formatCode>#,##0</c:formatCode>
                <c:ptCount val="4"/>
                <c:pt idx="0" formatCode="General">
                  <c:v>2023</c:v>
                </c:pt>
                <c:pt idx="1">
                  <c:v>1278720</c:v>
                </c:pt>
                <c:pt idx="2">
                  <c:v>699893</c:v>
                </c:pt>
                <c:pt idx="3" formatCode="General">
                  <c:v>578.827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412648064"/>
        <c:axId val="-1412647520"/>
      </c:barChart>
      <c:catAx>
        <c:axId val="-1412648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647520"/>
        <c:crosses val="autoZero"/>
        <c:auto val="1"/>
        <c:lblAlgn val="ctr"/>
        <c:lblOffset val="100"/>
        <c:noMultiLvlLbl val="0"/>
      </c:catAx>
      <c:valAx>
        <c:axId val="-141264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648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 rtl="0"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5AB76-CD7A-47AE-A5DA-C7B8E737AEAF}" type="doc">
      <dgm:prSet loTypeId="urn:microsoft.com/office/officeart/2011/layout/CircleProcess" loCatId="officeonline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5B84FF28-7FEE-4FA8-B1FC-A3192667BC9E}">
      <dgm:prSet phldrT="[Text]"/>
      <dgm:spPr/>
      <dgm:t>
        <a:bodyPr/>
        <a:lstStyle/>
        <a:p>
          <a:r>
            <a:rPr lang="en-US"/>
            <a:t>Sourcing</a:t>
          </a:r>
        </a:p>
      </dgm:t>
    </dgm:pt>
    <dgm:pt modelId="{A7E2BC88-343A-49F6-B74B-844C834A908F}" type="parTrans" cxnId="{8D5E9A91-6D89-47DF-B513-AECF22FC9EB2}">
      <dgm:prSet/>
      <dgm:spPr/>
      <dgm:t>
        <a:bodyPr/>
        <a:lstStyle/>
        <a:p>
          <a:endParaRPr lang="en-US"/>
        </a:p>
      </dgm:t>
    </dgm:pt>
    <dgm:pt modelId="{B8E402BE-ECAB-4E4D-801B-F9003CFD14E5}" type="sibTrans" cxnId="{8D5E9A91-6D89-47DF-B513-AECF22FC9EB2}">
      <dgm:prSet/>
      <dgm:spPr/>
      <dgm:t>
        <a:bodyPr/>
        <a:lstStyle/>
        <a:p>
          <a:endParaRPr lang="en-US"/>
        </a:p>
      </dgm:t>
    </dgm:pt>
    <dgm:pt modelId="{5937C76F-B02C-4291-9A38-16883F3A6AF0}">
      <dgm:prSet phldrT="[Text]"/>
      <dgm:spPr/>
      <dgm:t>
        <a:bodyPr/>
        <a:lstStyle/>
        <a:p>
          <a:r>
            <a:rPr lang="en-US"/>
            <a:t>Distribution and logistics</a:t>
          </a:r>
        </a:p>
      </dgm:t>
    </dgm:pt>
    <dgm:pt modelId="{E6E00A86-F1A2-4417-AD25-8644005ACCED}" type="parTrans" cxnId="{EA0B03D2-9AAB-4387-8A77-9E342037F191}">
      <dgm:prSet/>
      <dgm:spPr/>
      <dgm:t>
        <a:bodyPr/>
        <a:lstStyle/>
        <a:p>
          <a:endParaRPr lang="en-US"/>
        </a:p>
      </dgm:t>
    </dgm:pt>
    <dgm:pt modelId="{345A001F-B999-499C-94E2-FA5B328DF87A}" type="sibTrans" cxnId="{EA0B03D2-9AAB-4387-8A77-9E342037F191}">
      <dgm:prSet/>
      <dgm:spPr/>
      <dgm:t>
        <a:bodyPr/>
        <a:lstStyle/>
        <a:p>
          <a:endParaRPr lang="en-US"/>
        </a:p>
      </dgm:t>
    </dgm:pt>
    <dgm:pt modelId="{E37030E9-9610-4F3D-839A-18DB3841810A}">
      <dgm:prSet phldrT="[Text]"/>
      <dgm:spPr/>
      <dgm:t>
        <a:bodyPr/>
        <a:lstStyle/>
        <a:p>
          <a:r>
            <a:rPr lang="en-US"/>
            <a:t>After- sales services</a:t>
          </a:r>
        </a:p>
      </dgm:t>
    </dgm:pt>
    <dgm:pt modelId="{3FFF6F4E-6055-46DE-A1F1-C66F8A1F1C4B}" type="parTrans" cxnId="{C2C6AAFA-706C-433F-86F7-A286B53FD4B9}">
      <dgm:prSet/>
      <dgm:spPr/>
      <dgm:t>
        <a:bodyPr/>
        <a:lstStyle/>
        <a:p>
          <a:endParaRPr lang="en-US"/>
        </a:p>
      </dgm:t>
    </dgm:pt>
    <dgm:pt modelId="{05C020FD-2A51-4D4B-AED6-7DFBA52E4A81}" type="sibTrans" cxnId="{C2C6AAFA-706C-433F-86F7-A286B53FD4B9}">
      <dgm:prSet/>
      <dgm:spPr/>
      <dgm:t>
        <a:bodyPr/>
        <a:lstStyle/>
        <a:p>
          <a:endParaRPr lang="en-US"/>
        </a:p>
      </dgm:t>
    </dgm:pt>
    <dgm:pt modelId="{B53E779C-35D3-4509-8B41-9824C86BBE39}">
      <dgm:prSet/>
      <dgm:spPr/>
      <dgm:t>
        <a:bodyPr/>
        <a:lstStyle/>
        <a:p>
          <a:endParaRPr lang="en-US"/>
        </a:p>
      </dgm:t>
    </dgm:pt>
    <dgm:pt modelId="{FF773727-4EC6-4F71-9AB7-A189CF532BB0}" type="parTrans" cxnId="{93884793-7374-4D69-A37F-2E6F2BFEF0FE}">
      <dgm:prSet/>
      <dgm:spPr/>
      <dgm:t>
        <a:bodyPr/>
        <a:lstStyle/>
        <a:p>
          <a:endParaRPr lang="en-US"/>
        </a:p>
      </dgm:t>
    </dgm:pt>
    <dgm:pt modelId="{06E627D2-70F2-4EC3-BFD4-DA218F907001}" type="sibTrans" cxnId="{93884793-7374-4D69-A37F-2E6F2BFEF0FE}">
      <dgm:prSet/>
      <dgm:spPr/>
      <dgm:t>
        <a:bodyPr/>
        <a:lstStyle/>
        <a:p>
          <a:endParaRPr lang="en-US"/>
        </a:p>
      </dgm:t>
    </dgm:pt>
    <dgm:pt modelId="{851B7D86-4A77-4409-8A13-15D0995795AE}">
      <dgm:prSet/>
      <dgm:spPr/>
      <dgm:t>
        <a:bodyPr/>
        <a:lstStyle/>
        <a:p>
          <a:r>
            <a:rPr lang="en-US"/>
            <a:t>Market insights</a:t>
          </a:r>
        </a:p>
      </dgm:t>
    </dgm:pt>
    <dgm:pt modelId="{5DCF6061-E02F-4C10-86C7-B63790720813}" type="parTrans" cxnId="{CE91EB0D-6CD7-46F2-950D-6E87807D6F87}">
      <dgm:prSet/>
      <dgm:spPr/>
      <dgm:t>
        <a:bodyPr/>
        <a:lstStyle/>
        <a:p>
          <a:endParaRPr lang="en-US"/>
        </a:p>
      </dgm:t>
    </dgm:pt>
    <dgm:pt modelId="{7FC0EE47-B6A2-4578-8462-1257975CADE4}" type="sibTrans" cxnId="{CE91EB0D-6CD7-46F2-950D-6E87807D6F87}">
      <dgm:prSet/>
      <dgm:spPr/>
      <dgm:t>
        <a:bodyPr/>
        <a:lstStyle/>
        <a:p>
          <a:endParaRPr lang="en-US"/>
        </a:p>
      </dgm:t>
    </dgm:pt>
    <dgm:pt modelId="{B2074653-5B8C-4193-A3F7-6FAAB8988BB4}">
      <dgm:prSet/>
      <dgm:spPr/>
      <dgm:t>
        <a:bodyPr/>
        <a:lstStyle/>
        <a:p>
          <a:r>
            <a:rPr lang="en-US"/>
            <a:t>Marketing and sales</a:t>
          </a:r>
        </a:p>
      </dgm:t>
    </dgm:pt>
    <dgm:pt modelId="{07D730F6-7F9F-4E2F-88CA-C3AF726B5E28}" type="parTrans" cxnId="{2003D94C-2BDE-4B50-ABAB-39F260BD5C0B}">
      <dgm:prSet/>
      <dgm:spPr/>
      <dgm:t>
        <a:bodyPr/>
        <a:lstStyle/>
        <a:p>
          <a:endParaRPr lang="en-US"/>
        </a:p>
      </dgm:t>
    </dgm:pt>
    <dgm:pt modelId="{F1FD947F-83F5-4EA6-97AD-DA2F1F24222B}" type="sibTrans" cxnId="{2003D94C-2BDE-4B50-ABAB-39F260BD5C0B}">
      <dgm:prSet/>
      <dgm:spPr/>
      <dgm:t>
        <a:bodyPr/>
        <a:lstStyle/>
        <a:p>
          <a:endParaRPr lang="en-US"/>
        </a:p>
      </dgm:t>
    </dgm:pt>
    <dgm:pt modelId="{60CA42F5-FE98-4093-B89A-74DF006FC43B}" type="pres">
      <dgm:prSet presAssocID="{4795AB76-CD7A-47AE-A5DA-C7B8E737AEA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0725B82-6A98-42D1-881D-866C0B7428FF}" type="pres">
      <dgm:prSet presAssocID="{E37030E9-9610-4F3D-839A-18DB3841810A}" presName="Accent5" presStyleCnt="0"/>
      <dgm:spPr/>
    </dgm:pt>
    <dgm:pt modelId="{AD00B201-C5D4-4CA4-B7A4-68D3902DC25D}" type="pres">
      <dgm:prSet presAssocID="{E37030E9-9610-4F3D-839A-18DB3841810A}" presName="Accent" presStyleLbl="node1" presStyleIdx="0" presStyleCnt="5"/>
      <dgm:spPr/>
    </dgm:pt>
    <dgm:pt modelId="{3816D12F-9D7C-4253-B0FA-E1AC7F3D0262}" type="pres">
      <dgm:prSet presAssocID="{E37030E9-9610-4F3D-839A-18DB3841810A}" presName="ParentBackground5" presStyleCnt="0"/>
      <dgm:spPr/>
    </dgm:pt>
    <dgm:pt modelId="{ED9A1D8E-89E4-4864-A2C0-AE296DAF1B56}" type="pres">
      <dgm:prSet presAssocID="{E37030E9-9610-4F3D-839A-18DB384181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B762E928-02D3-4530-B81B-B853F1AF0C67}" type="pres">
      <dgm:prSet presAssocID="{E37030E9-9610-4F3D-839A-18DB3841810A}" presName="Parent5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33681-1B0F-4F08-9691-E7BB90C95143}" type="pres">
      <dgm:prSet presAssocID="{5937C76F-B02C-4291-9A38-16883F3A6AF0}" presName="Accent4" presStyleCnt="0"/>
      <dgm:spPr/>
    </dgm:pt>
    <dgm:pt modelId="{40B3143D-4DFA-4D61-BF04-229919FA0647}" type="pres">
      <dgm:prSet presAssocID="{5937C76F-B02C-4291-9A38-16883F3A6AF0}" presName="Accent" presStyleLbl="node1" presStyleIdx="1" presStyleCnt="5"/>
      <dgm:spPr/>
    </dgm:pt>
    <dgm:pt modelId="{750359C4-723B-4F87-8D4D-04A09328C49D}" type="pres">
      <dgm:prSet presAssocID="{5937C76F-B02C-4291-9A38-16883F3A6AF0}" presName="ParentBackground4" presStyleCnt="0"/>
      <dgm:spPr/>
    </dgm:pt>
    <dgm:pt modelId="{66C5FAAA-8002-4250-A3E4-85F4F79B4123}" type="pres">
      <dgm:prSet presAssocID="{5937C76F-B02C-4291-9A38-16883F3A6AF0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12A8CEE3-16D8-44D6-B098-3973049E6054}" type="pres">
      <dgm:prSet presAssocID="{5937C76F-B02C-4291-9A38-16883F3A6AF0}" presName="Parent4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6C4DF-540A-4F5A-9A37-B091C154EFFB}" type="pres">
      <dgm:prSet presAssocID="{B2074653-5B8C-4193-A3F7-6FAAB8988BB4}" presName="Accent3" presStyleCnt="0"/>
      <dgm:spPr/>
    </dgm:pt>
    <dgm:pt modelId="{971C2DBE-AAA1-46E9-9874-69CCAC55C8AA}" type="pres">
      <dgm:prSet presAssocID="{B2074653-5B8C-4193-A3F7-6FAAB8988BB4}" presName="Accent" presStyleLbl="node1" presStyleIdx="2" presStyleCnt="5"/>
      <dgm:spPr/>
    </dgm:pt>
    <dgm:pt modelId="{691077DE-B269-446B-B9AB-FFEBE46EDB55}" type="pres">
      <dgm:prSet presAssocID="{B2074653-5B8C-4193-A3F7-6FAAB8988BB4}" presName="ParentBackground3" presStyleCnt="0"/>
      <dgm:spPr/>
    </dgm:pt>
    <dgm:pt modelId="{571FFCB8-72A9-46F9-850A-BD42632D6879}" type="pres">
      <dgm:prSet presAssocID="{B2074653-5B8C-4193-A3F7-6FAAB8988BB4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3A868954-650F-4888-B364-167CA1996328}" type="pres">
      <dgm:prSet presAssocID="{B2074653-5B8C-4193-A3F7-6FAAB8988BB4}" presName="Parent3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720E7-B44C-41F7-A1AD-3928B1C5F0E1}" type="pres">
      <dgm:prSet presAssocID="{851B7D86-4A77-4409-8A13-15D0995795AE}" presName="Accent2" presStyleCnt="0"/>
      <dgm:spPr/>
    </dgm:pt>
    <dgm:pt modelId="{475A4544-DA4B-41A0-B376-F4D3736911B4}" type="pres">
      <dgm:prSet presAssocID="{851B7D86-4A77-4409-8A13-15D0995795AE}" presName="Accent" presStyleLbl="node1" presStyleIdx="3" presStyleCnt="5"/>
      <dgm:spPr/>
    </dgm:pt>
    <dgm:pt modelId="{6E15D9E8-94A3-49F2-9CB2-78D4D3C64816}" type="pres">
      <dgm:prSet presAssocID="{851B7D86-4A77-4409-8A13-15D0995795AE}" presName="ParentBackground2" presStyleCnt="0"/>
      <dgm:spPr/>
    </dgm:pt>
    <dgm:pt modelId="{6B5F009E-026B-4501-AE9F-B7A9CA5B13FE}" type="pres">
      <dgm:prSet presAssocID="{851B7D86-4A77-4409-8A13-15D0995795AE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432F3CE2-EB0B-47F3-BDE1-2BD09348412F}" type="pres">
      <dgm:prSet presAssocID="{851B7D86-4A77-4409-8A13-15D0995795AE}" presName="Parent2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260A9-DB18-4C77-A3CC-A17EF18EE8CE}" type="pres">
      <dgm:prSet presAssocID="{5B84FF28-7FEE-4FA8-B1FC-A3192667BC9E}" presName="Accent1" presStyleCnt="0"/>
      <dgm:spPr/>
    </dgm:pt>
    <dgm:pt modelId="{4A6AEA85-0194-4290-989E-6C1C10F44CD4}" type="pres">
      <dgm:prSet presAssocID="{5B84FF28-7FEE-4FA8-B1FC-A3192667BC9E}" presName="Accent" presStyleLbl="node1" presStyleIdx="4" presStyleCnt="5"/>
      <dgm:spPr/>
    </dgm:pt>
    <dgm:pt modelId="{757E9940-8037-4FE6-B6EE-13B1FC5FC316}" type="pres">
      <dgm:prSet presAssocID="{5B84FF28-7FEE-4FA8-B1FC-A3192667BC9E}" presName="ParentBackground1" presStyleCnt="0"/>
      <dgm:spPr/>
    </dgm:pt>
    <dgm:pt modelId="{75281622-964C-4643-B29B-0363264A7491}" type="pres">
      <dgm:prSet presAssocID="{5B84FF28-7FEE-4FA8-B1FC-A3192667BC9E}" presName="ParentBackground" presStyleLbl="fgAcc1" presStyleIdx="4" presStyleCnt="5" custLinFactNeighborX="3197" custLinFactNeighborY="-1"/>
      <dgm:spPr/>
      <dgm:t>
        <a:bodyPr/>
        <a:lstStyle/>
        <a:p>
          <a:endParaRPr lang="en-US"/>
        </a:p>
      </dgm:t>
    </dgm:pt>
    <dgm:pt modelId="{5A5989ED-EA77-46EC-B13B-A3F3F50E91B8}" type="pres">
      <dgm:prSet presAssocID="{5B84FF28-7FEE-4FA8-B1FC-A3192667BC9E}" presName="Child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25007-4A6C-4595-B7E1-E358E3C1E3D4}" type="pres">
      <dgm:prSet presAssocID="{5B84FF28-7FEE-4FA8-B1FC-A3192667BC9E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586FB1-70BF-4531-87C9-BE311638230E}" type="presOf" srcId="{B53E779C-35D3-4509-8B41-9824C86BBE39}" destId="{5A5989ED-EA77-46EC-B13B-A3F3F50E91B8}" srcOrd="0" destOrd="0" presId="urn:microsoft.com/office/officeart/2011/layout/CircleProcess"/>
    <dgm:cxn modelId="{FA49AC75-188F-4001-8043-C1282307F78F}" type="presOf" srcId="{5937C76F-B02C-4291-9A38-16883F3A6AF0}" destId="{12A8CEE3-16D8-44D6-B098-3973049E6054}" srcOrd="1" destOrd="0" presId="urn:microsoft.com/office/officeart/2011/layout/CircleProcess"/>
    <dgm:cxn modelId="{4ED7E889-E448-4A21-837A-7157E897FDAB}" type="presOf" srcId="{5B84FF28-7FEE-4FA8-B1FC-A3192667BC9E}" destId="{C8625007-4A6C-4595-B7E1-E358E3C1E3D4}" srcOrd="1" destOrd="0" presId="urn:microsoft.com/office/officeart/2011/layout/CircleProcess"/>
    <dgm:cxn modelId="{72A4C278-B377-4BD6-A1B6-624A2713AE2F}" type="presOf" srcId="{5937C76F-B02C-4291-9A38-16883F3A6AF0}" destId="{66C5FAAA-8002-4250-A3E4-85F4F79B4123}" srcOrd="0" destOrd="0" presId="urn:microsoft.com/office/officeart/2011/layout/CircleProcess"/>
    <dgm:cxn modelId="{0D4289CE-5CF2-45E9-A543-1EAF27CD73BD}" type="presOf" srcId="{E37030E9-9610-4F3D-839A-18DB3841810A}" destId="{B762E928-02D3-4530-B81B-B853F1AF0C67}" srcOrd="1" destOrd="0" presId="urn:microsoft.com/office/officeart/2011/layout/CircleProcess"/>
    <dgm:cxn modelId="{4DE7E589-9AEA-47C7-A1D2-A41AC3E9185A}" type="presOf" srcId="{4795AB76-CD7A-47AE-A5DA-C7B8E737AEAF}" destId="{60CA42F5-FE98-4093-B89A-74DF006FC43B}" srcOrd="0" destOrd="0" presId="urn:microsoft.com/office/officeart/2011/layout/CircleProcess"/>
    <dgm:cxn modelId="{CB862D70-4BFC-4385-9E46-F617ACE03CBF}" type="presOf" srcId="{B2074653-5B8C-4193-A3F7-6FAAB8988BB4}" destId="{3A868954-650F-4888-B364-167CA1996328}" srcOrd="1" destOrd="0" presId="urn:microsoft.com/office/officeart/2011/layout/CircleProcess"/>
    <dgm:cxn modelId="{C2C6AAFA-706C-433F-86F7-A286B53FD4B9}" srcId="{4795AB76-CD7A-47AE-A5DA-C7B8E737AEAF}" destId="{E37030E9-9610-4F3D-839A-18DB3841810A}" srcOrd="4" destOrd="0" parTransId="{3FFF6F4E-6055-46DE-A1F1-C66F8A1F1C4B}" sibTransId="{05C020FD-2A51-4D4B-AED6-7DFBA52E4A81}"/>
    <dgm:cxn modelId="{EA0B03D2-9AAB-4387-8A77-9E342037F191}" srcId="{4795AB76-CD7A-47AE-A5DA-C7B8E737AEAF}" destId="{5937C76F-B02C-4291-9A38-16883F3A6AF0}" srcOrd="3" destOrd="0" parTransId="{E6E00A86-F1A2-4417-AD25-8644005ACCED}" sibTransId="{345A001F-B999-499C-94E2-FA5B328DF87A}"/>
    <dgm:cxn modelId="{8D5E9A91-6D89-47DF-B513-AECF22FC9EB2}" srcId="{4795AB76-CD7A-47AE-A5DA-C7B8E737AEAF}" destId="{5B84FF28-7FEE-4FA8-B1FC-A3192667BC9E}" srcOrd="0" destOrd="0" parTransId="{A7E2BC88-343A-49F6-B74B-844C834A908F}" sibTransId="{B8E402BE-ECAB-4E4D-801B-F9003CFD14E5}"/>
    <dgm:cxn modelId="{F6F9C225-873D-4156-B032-EC0A27C1EB91}" type="presOf" srcId="{851B7D86-4A77-4409-8A13-15D0995795AE}" destId="{6B5F009E-026B-4501-AE9F-B7A9CA5B13FE}" srcOrd="0" destOrd="0" presId="urn:microsoft.com/office/officeart/2011/layout/CircleProcess"/>
    <dgm:cxn modelId="{E30500CC-580F-446E-804B-1FF194508F59}" type="presOf" srcId="{E37030E9-9610-4F3D-839A-18DB3841810A}" destId="{ED9A1D8E-89E4-4864-A2C0-AE296DAF1B56}" srcOrd="0" destOrd="0" presId="urn:microsoft.com/office/officeart/2011/layout/CircleProcess"/>
    <dgm:cxn modelId="{A37BFD0A-2FC0-466B-9B90-AE9CF86B0F12}" type="presOf" srcId="{851B7D86-4A77-4409-8A13-15D0995795AE}" destId="{432F3CE2-EB0B-47F3-BDE1-2BD09348412F}" srcOrd="1" destOrd="0" presId="urn:microsoft.com/office/officeart/2011/layout/CircleProcess"/>
    <dgm:cxn modelId="{2003D94C-2BDE-4B50-ABAB-39F260BD5C0B}" srcId="{4795AB76-CD7A-47AE-A5DA-C7B8E737AEAF}" destId="{B2074653-5B8C-4193-A3F7-6FAAB8988BB4}" srcOrd="2" destOrd="0" parTransId="{07D730F6-7F9F-4E2F-88CA-C3AF726B5E28}" sibTransId="{F1FD947F-83F5-4EA6-97AD-DA2F1F24222B}"/>
    <dgm:cxn modelId="{5BD61D43-1F85-4512-B48B-D4524900A65C}" type="presOf" srcId="{B2074653-5B8C-4193-A3F7-6FAAB8988BB4}" destId="{571FFCB8-72A9-46F9-850A-BD42632D6879}" srcOrd="0" destOrd="0" presId="urn:microsoft.com/office/officeart/2011/layout/CircleProcess"/>
    <dgm:cxn modelId="{8CB16F82-CB4C-423C-9C2D-46FA1E49901E}" type="presOf" srcId="{5B84FF28-7FEE-4FA8-B1FC-A3192667BC9E}" destId="{75281622-964C-4643-B29B-0363264A7491}" srcOrd="0" destOrd="0" presId="urn:microsoft.com/office/officeart/2011/layout/CircleProcess"/>
    <dgm:cxn modelId="{93884793-7374-4D69-A37F-2E6F2BFEF0FE}" srcId="{5B84FF28-7FEE-4FA8-B1FC-A3192667BC9E}" destId="{B53E779C-35D3-4509-8B41-9824C86BBE39}" srcOrd="0" destOrd="0" parTransId="{FF773727-4EC6-4F71-9AB7-A189CF532BB0}" sibTransId="{06E627D2-70F2-4EC3-BFD4-DA218F907001}"/>
    <dgm:cxn modelId="{CE91EB0D-6CD7-46F2-950D-6E87807D6F87}" srcId="{4795AB76-CD7A-47AE-A5DA-C7B8E737AEAF}" destId="{851B7D86-4A77-4409-8A13-15D0995795AE}" srcOrd="1" destOrd="0" parTransId="{5DCF6061-E02F-4C10-86C7-B63790720813}" sibTransId="{7FC0EE47-B6A2-4578-8462-1257975CADE4}"/>
    <dgm:cxn modelId="{E63DACF4-D29E-4104-AF69-8D5353BE0873}" type="presParOf" srcId="{60CA42F5-FE98-4093-B89A-74DF006FC43B}" destId="{00725B82-6A98-42D1-881D-866C0B7428FF}" srcOrd="0" destOrd="0" presId="urn:microsoft.com/office/officeart/2011/layout/CircleProcess"/>
    <dgm:cxn modelId="{0A80DFB5-B36B-498F-9102-A75FF8262593}" type="presParOf" srcId="{00725B82-6A98-42D1-881D-866C0B7428FF}" destId="{AD00B201-C5D4-4CA4-B7A4-68D3902DC25D}" srcOrd="0" destOrd="0" presId="urn:microsoft.com/office/officeart/2011/layout/CircleProcess"/>
    <dgm:cxn modelId="{1CCD9036-FA4D-4E7E-8F82-04F34F49DB69}" type="presParOf" srcId="{60CA42F5-FE98-4093-B89A-74DF006FC43B}" destId="{3816D12F-9D7C-4253-B0FA-E1AC7F3D0262}" srcOrd="1" destOrd="0" presId="urn:microsoft.com/office/officeart/2011/layout/CircleProcess"/>
    <dgm:cxn modelId="{A1CA4E9A-7EEA-40B8-A8FF-7A2CE3139795}" type="presParOf" srcId="{3816D12F-9D7C-4253-B0FA-E1AC7F3D0262}" destId="{ED9A1D8E-89E4-4864-A2C0-AE296DAF1B56}" srcOrd="0" destOrd="0" presId="urn:microsoft.com/office/officeart/2011/layout/CircleProcess"/>
    <dgm:cxn modelId="{1B37BBD9-576B-4840-A77B-3FE2E4D4B4E1}" type="presParOf" srcId="{60CA42F5-FE98-4093-B89A-74DF006FC43B}" destId="{B762E928-02D3-4530-B81B-B853F1AF0C67}" srcOrd="2" destOrd="0" presId="urn:microsoft.com/office/officeart/2011/layout/CircleProcess"/>
    <dgm:cxn modelId="{9D074F2C-9E92-41A7-8E4E-8BC4491142E7}" type="presParOf" srcId="{60CA42F5-FE98-4093-B89A-74DF006FC43B}" destId="{C8A33681-1B0F-4F08-9691-E7BB90C95143}" srcOrd="3" destOrd="0" presId="urn:microsoft.com/office/officeart/2011/layout/CircleProcess"/>
    <dgm:cxn modelId="{5D431590-6AF5-4E7B-BEA5-EB83717E5184}" type="presParOf" srcId="{C8A33681-1B0F-4F08-9691-E7BB90C95143}" destId="{40B3143D-4DFA-4D61-BF04-229919FA0647}" srcOrd="0" destOrd="0" presId="urn:microsoft.com/office/officeart/2011/layout/CircleProcess"/>
    <dgm:cxn modelId="{313F007D-8A82-4EBE-B041-F8ED21462D2E}" type="presParOf" srcId="{60CA42F5-FE98-4093-B89A-74DF006FC43B}" destId="{750359C4-723B-4F87-8D4D-04A09328C49D}" srcOrd="4" destOrd="0" presId="urn:microsoft.com/office/officeart/2011/layout/CircleProcess"/>
    <dgm:cxn modelId="{D3F0BD32-4C19-4CDC-A4FF-9C5ACDCBA46C}" type="presParOf" srcId="{750359C4-723B-4F87-8D4D-04A09328C49D}" destId="{66C5FAAA-8002-4250-A3E4-85F4F79B4123}" srcOrd="0" destOrd="0" presId="urn:microsoft.com/office/officeart/2011/layout/CircleProcess"/>
    <dgm:cxn modelId="{73E1B061-CCF8-4DEC-991A-8360FA4ED8DA}" type="presParOf" srcId="{60CA42F5-FE98-4093-B89A-74DF006FC43B}" destId="{12A8CEE3-16D8-44D6-B098-3973049E6054}" srcOrd="5" destOrd="0" presId="urn:microsoft.com/office/officeart/2011/layout/CircleProcess"/>
    <dgm:cxn modelId="{EB72FDE5-E805-4401-A725-1EA07EB250C8}" type="presParOf" srcId="{60CA42F5-FE98-4093-B89A-74DF006FC43B}" destId="{F966C4DF-540A-4F5A-9A37-B091C154EFFB}" srcOrd="6" destOrd="0" presId="urn:microsoft.com/office/officeart/2011/layout/CircleProcess"/>
    <dgm:cxn modelId="{5E5F1079-B71D-492C-8210-A4B8B76CFC15}" type="presParOf" srcId="{F966C4DF-540A-4F5A-9A37-B091C154EFFB}" destId="{971C2DBE-AAA1-46E9-9874-69CCAC55C8AA}" srcOrd="0" destOrd="0" presId="urn:microsoft.com/office/officeart/2011/layout/CircleProcess"/>
    <dgm:cxn modelId="{72B6B802-E989-4192-8B1D-1B76995927CF}" type="presParOf" srcId="{60CA42F5-FE98-4093-B89A-74DF006FC43B}" destId="{691077DE-B269-446B-B9AB-FFEBE46EDB55}" srcOrd="7" destOrd="0" presId="urn:microsoft.com/office/officeart/2011/layout/CircleProcess"/>
    <dgm:cxn modelId="{947E21FE-7CC0-4A5A-8A0E-D366B1428A27}" type="presParOf" srcId="{691077DE-B269-446B-B9AB-FFEBE46EDB55}" destId="{571FFCB8-72A9-46F9-850A-BD42632D6879}" srcOrd="0" destOrd="0" presId="urn:microsoft.com/office/officeart/2011/layout/CircleProcess"/>
    <dgm:cxn modelId="{D9FA9D87-EC15-437C-8B0D-90C633AEBCAE}" type="presParOf" srcId="{60CA42F5-FE98-4093-B89A-74DF006FC43B}" destId="{3A868954-650F-4888-B364-167CA1996328}" srcOrd="8" destOrd="0" presId="urn:microsoft.com/office/officeart/2011/layout/CircleProcess"/>
    <dgm:cxn modelId="{A4CF7BFE-A860-4762-AE2D-829141F7017E}" type="presParOf" srcId="{60CA42F5-FE98-4093-B89A-74DF006FC43B}" destId="{580720E7-B44C-41F7-A1AD-3928B1C5F0E1}" srcOrd="9" destOrd="0" presId="urn:microsoft.com/office/officeart/2011/layout/CircleProcess"/>
    <dgm:cxn modelId="{EE975AF9-3AD0-446E-8CE2-6A1425DA66EF}" type="presParOf" srcId="{580720E7-B44C-41F7-A1AD-3928B1C5F0E1}" destId="{475A4544-DA4B-41A0-B376-F4D3736911B4}" srcOrd="0" destOrd="0" presId="urn:microsoft.com/office/officeart/2011/layout/CircleProcess"/>
    <dgm:cxn modelId="{5E1605AE-347C-4E4F-93EC-6A8A37F485CC}" type="presParOf" srcId="{60CA42F5-FE98-4093-B89A-74DF006FC43B}" destId="{6E15D9E8-94A3-49F2-9CB2-78D4D3C64816}" srcOrd="10" destOrd="0" presId="urn:microsoft.com/office/officeart/2011/layout/CircleProcess"/>
    <dgm:cxn modelId="{88A0E7B1-4778-4377-8B5F-7DC83EAF6966}" type="presParOf" srcId="{6E15D9E8-94A3-49F2-9CB2-78D4D3C64816}" destId="{6B5F009E-026B-4501-AE9F-B7A9CA5B13FE}" srcOrd="0" destOrd="0" presId="urn:microsoft.com/office/officeart/2011/layout/CircleProcess"/>
    <dgm:cxn modelId="{32559F59-E487-404C-B452-340BBDDB4474}" type="presParOf" srcId="{60CA42F5-FE98-4093-B89A-74DF006FC43B}" destId="{432F3CE2-EB0B-47F3-BDE1-2BD09348412F}" srcOrd="11" destOrd="0" presId="urn:microsoft.com/office/officeart/2011/layout/CircleProcess"/>
    <dgm:cxn modelId="{8AE8E362-01B9-486C-820E-79130D618E79}" type="presParOf" srcId="{60CA42F5-FE98-4093-B89A-74DF006FC43B}" destId="{6BE260A9-DB18-4C77-A3CC-A17EF18EE8CE}" srcOrd="12" destOrd="0" presId="urn:microsoft.com/office/officeart/2011/layout/CircleProcess"/>
    <dgm:cxn modelId="{203E0CAF-F75B-4A67-95E4-8A969A297F29}" type="presParOf" srcId="{6BE260A9-DB18-4C77-A3CC-A17EF18EE8CE}" destId="{4A6AEA85-0194-4290-989E-6C1C10F44CD4}" srcOrd="0" destOrd="0" presId="urn:microsoft.com/office/officeart/2011/layout/CircleProcess"/>
    <dgm:cxn modelId="{714AF0FC-B502-4522-9CCE-2E4C9D57588F}" type="presParOf" srcId="{60CA42F5-FE98-4093-B89A-74DF006FC43B}" destId="{757E9940-8037-4FE6-B6EE-13B1FC5FC316}" srcOrd="13" destOrd="0" presId="urn:microsoft.com/office/officeart/2011/layout/CircleProcess"/>
    <dgm:cxn modelId="{7AEC84D9-A1D1-4C53-9659-48F4D9D6A81A}" type="presParOf" srcId="{757E9940-8037-4FE6-B6EE-13B1FC5FC316}" destId="{75281622-964C-4643-B29B-0363264A7491}" srcOrd="0" destOrd="0" presId="urn:microsoft.com/office/officeart/2011/layout/CircleProcess"/>
    <dgm:cxn modelId="{8F79729D-2634-4252-8A5C-D175A3E8C3D9}" type="presParOf" srcId="{60CA42F5-FE98-4093-B89A-74DF006FC43B}" destId="{5A5989ED-EA77-46EC-B13B-A3F3F50E91B8}" srcOrd="14" destOrd="0" presId="urn:microsoft.com/office/officeart/2011/layout/CircleProcess"/>
    <dgm:cxn modelId="{0926B188-B4AC-4681-BDD4-74D2BA5AC3E6}" type="presParOf" srcId="{60CA42F5-FE98-4093-B89A-74DF006FC43B}" destId="{C8625007-4A6C-4595-B7E1-E358E3C1E3D4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0B201-C5D4-4CA4-B7A4-68D3902DC25D}">
      <dsp:nvSpPr>
        <dsp:cNvPr id="0" name=""/>
        <dsp:cNvSpPr/>
      </dsp:nvSpPr>
      <dsp:spPr>
        <a:xfrm>
          <a:off x="5319896" y="778039"/>
          <a:ext cx="1209429" cy="12096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A1D8E-89E4-4864-A2C0-AE296DAF1B56}">
      <dsp:nvSpPr>
        <dsp:cNvPr id="0" name=""/>
        <dsp:cNvSpPr/>
      </dsp:nvSpPr>
      <dsp:spPr>
        <a:xfrm>
          <a:off x="5359802" y="818367"/>
          <a:ext cx="1128972" cy="11289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After- sales services</a:t>
          </a:r>
        </a:p>
      </dsp:txBody>
      <dsp:txXfrm>
        <a:off x="5521360" y="979679"/>
        <a:ext cx="806500" cy="806347"/>
      </dsp:txXfrm>
    </dsp:sp>
    <dsp:sp modelId="{40B3143D-4DFA-4D61-BF04-229919FA0647}">
      <dsp:nvSpPr>
        <dsp:cNvPr id="0" name=""/>
        <dsp:cNvSpPr/>
      </dsp:nvSpPr>
      <dsp:spPr>
        <a:xfrm rot="2700000">
          <a:off x="4069342" y="778102"/>
          <a:ext cx="1209289" cy="1209289"/>
        </a:xfrm>
        <a:prstGeom prst="teardrop">
          <a:avLst>
            <a:gd name="adj" fmla="val 100000"/>
          </a:avLst>
        </a:prstGeom>
        <a:solidFill>
          <a:schemeClr val="accent5">
            <a:hueOff val="-101640"/>
            <a:satOff val="-241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5FAAA-8002-4250-A3E4-85F4F79B4123}">
      <dsp:nvSpPr>
        <dsp:cNvPr id="0" name=""/>
        <dsp:cNvSpPr/>
      </dsp:nvSpPr>
      <dsp:spPr>
        <a:xfrm>
          <a:off x="4110466" y="818367"/>
          <a:ext cx="1128972" cy="11289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1640"/>
              <a:satOff val="-241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Distribution and logistics</a:t>
          </a:r>
        </a:p>
      </dsp:txBody>
      <dsp:txXfrm>
        <a:off x="4271380" y="979679"/>
        <a:ext cx="806500" cy="806347"/>
      </dsp:txXfrm>
    </dsp:sp>
    <dsp:sp modelId="{971C2DBE-AAA1-46E9-9874-69CCAC55C8AA}">
      <dsp:nvSpPr>
        <dsp:cNvPr id="0" name=""/>
        <dsp:cNvSpPr/>
      </dsp:nvSpPr>
      <dsp:spPr>
        <a:xfrm rot="2700000">
          <a:off x="2820006" y="778102"/>
          <a:ext cx="1209289" cy="1209289"/>
        </a:xfrm>
        <a:prstGeom prst="teardrop">
          <a:avLst>
            <a:gd name="adj" fmla="val 100000"/>
          </a:avLst>
        </a:prstGeom>
        <a:solidFill>
          <a:schemeClr val="accent5">
            <a:hueOff val="-203279"/>
            <a:satOff val="-4837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FFCB8-72A9-46F9-850A-BD42632D6879}">
      <dsp:nvSpPr>
        <dsp:cNvPr id="0" name=""/>
        <dsp:cNvSpPr/>
      </dsp:nvSpPr>
      <dsp:spPr>
        <a:xfrm>
          <a:off x="2860486" y="818367"/>
          <a:ext cx="1128972" cy="11289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3279"/>
              <a:satOff val="-4837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Marketing and sales</a:t>
          </a:r>
        </a:p>
      </dsp:txBody>
      <dsp:txXfrm>
        <a:off x="3021400" y="979679"/>
        <a:ext cx="806500" cy="806347"/>
      </dsp:txXfrm>
    </dsp:sp>
    <dsp:sp modelId="{475A4544-DA4B-41A0-B376-F4D3736911B4}">
      <dsp:nvSpPr>
        <dsp:cNvPr id="0" name=""/>
        <dsp:cNvSpPr/>
      </dsp:nvSpPr>
      <dsp:spPr>
        <a:xfrm rot="2700000">
          <a:off x="1570026" y="778102"/>
          <a:ext cx="1209289" cy="1209289"/>
        </a:xfrm>
        <a:prstGeom prst="teardrop">
          <a:avLst>
            <a:gd name="adj" fmla="val 100000"/>
          </a:avLst>
        </a:prstGeom>
        <a:solidFill>
          <a:schemeClr val="accent5">
            <a:hueOff val="-304919"/>
            <a:satOff val="-7255"/>
            <a:lumOff val="-4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09E-026B-4501-AE9F-B7A9CA5B13FE}">
      <dsp:nvSpPr>
        <dsp:cNvPr id="0" name=""/>
        <dsp:cNvSpPr/>
      </dsp:nvSpPr>
      <dsp:spPr>
        <a:xfrm>
          <a:off x="1610506" y="818367"/>
          <a:ext cx="1128972" cy="11289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4919"/>
              <a:satOff val="-7255"/>
              <a:lumOff val="-4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Market insights</a:t>
          </a:r>
        </a:p>
      </dsp:txBody>
      <dsp:txXfrm>
        <a:off x="1772064" y="979679"/>
        <a:ext cx="806500" cy="806347"/>
      </dsp:txXfrm>
    </dsp:sp>
    <dsp:sp modelId="{4A6AEA85-0194-4290-989E-6C1C10F44CD4}">
      <dsp:nvSpPr>
        <dsp:cNvPr id="0" name=""/>
        <dsp:cNvSpPr/>
      </dsp:nvSpPr>
      <dsp:spPr>
        <a:xfrm rot="2700000">
          <a:off x="320046" y="778102"/>
          <a:ext cx="1209289" cy="1209289"/>
        </a:xfrm>
        <a:prstGeom prst="teardrop">
          <a:avLst>
            <a:gd name="adj" fmla="val 100000"/>
          </a:avLst>
        </a:prstGeom>
        <a:solidFill>
          <a:schemeClr val="accent5">
            <a:hueOff val="-406559"/>
            <a:satOff val="-9674"/>
            <a:lumOff val="-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81622-964C-4643-B29B-0363264A7491}">
      <dsp:nvSpPr>
        <dsp:cNvPr id="0" name=""/>
        <dsp:cNvSpPr/>
      </dsp:nvSpPr>
      <dsp:spPr>
        <a:xfrm>
          <a:off x="396620" y="818356"/>
          <a:ext cx="1128972" cy="11289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6559"/>
              <a:satOff val="-9674"/>
              <a:lumOff val="-58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Sourcing</a:t>
          </a:r>
        </a:p>
      </dsp:txBody>
      <dsp:txXfrm>
        <a:off x="558177" y="979668"/>
        <a:ext cx="806500" cy="806347"/>
      </dsp:txXfrm>
    </dsp:sp>
    <dsp:sp modelId="{5A5989ED-EA77-46EC-B13B-A3F3F50E91B8}">
      <dsp:nvSpPr>
        <dsp:cNvPr id="0" name=""/>
        <dsp:cNvSpPr/>
      </dsp:nvSpPr>
      <dsp:spPr>
        <a:xfrm>
          <a:off x="360526" y="2009953"/>
          <a:ext cx="1128972" cy="6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360526" y="2009953"/>
        <a:ext cx="1128972" cy="66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9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/>
          <p:cNvSpPr txBox="1"/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/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/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/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/>
          <p:cNvSpPr txBox="1"/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/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/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/>
          <p:cNvSpPr txBox="1"/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/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/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/>
          <p:cNvSpPr txBox="1"/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6" name="Freeform: Shape 25"/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6.svg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C:\Users\Munshi raja\Downloads\download.jpgdownload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703" b="2703"/>
          <a:stretch>
            <a:fillRect/>
          </a:stretch>
        </p:blipFill>
        <p:spPr>
          <a:xfrm>
            <a:off x="-635" y="-635"/>
            <a:ext cx="12348210" cy="68580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10990" y="12700"/>
            <a:ext cx="8236585" cy="6858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/>
              <a:t>Hydra Pharmaceuticals PLC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0845" y="4773295"/>
            <a:ext cx="4033520" cy="2084070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M.SHAHABUDDIN</a:t>
            </a:r>
          </a:p>
          <a:p>
            <a:r>
              <a:rPr lang="en-US" dirty="0"/>
              <a:t>Batch: 14</a:t>
            </a:r>
          </a:p>
          <a:p>
            <a:r>
              <a:rPr lang="en-US" dirty="0"/>
              <a:t>Soil and Environmental Sciences</a:t>
            </a:r>
          </a:p>
        </p:txBody>
      </p:sp>
      <p:sp>
        <p:nvSpPr>
          <p:cNvPr id="5" name="object 7" descr="Beige rectangle"/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9971405" y="6103620"/>
            <a:ext cx="186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06/06/24</a:t>
            </a:r>
          </a:p>
        </p:txBody>
      </p:sp>
      <p:pic>
        <p:nvPicPr>
          <p:cNvPr id="1318069620" name="Picture 5" descr="Hydra Sport And Espor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43340" y="-59055"/>
            <a:ext cx="3404235" cy="251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06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1806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C:\Users\Munshi raja\Downloads\images.jpgimages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7336" b="7336"/>
          <a:stretch>
            <a:fillRect/>
          </a:stretch>
        </p:blipFill>
        <p:spPr>
          <a:xfrm>
            <a:off x="-104140" y="-330835"/>
            <a:ext cx="12430760" cy="709676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43954" y="1422586"/>
            <a:ext cx="6903085" cy="3881120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HYDRA   Pharmaceuticals PLC is the largest pharmaceutical company in Bangladesh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 dirty="0"/>
              <a:t>It was established in 2020 and converted into a public limited company in 2021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 dirty="0"/>
              <a:t>Hydra group has more than 150 types of medicine under the three types of products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8752" y="1701204"/>
            <a:ext cx="4585966" cy="1008000"/>
          </a:xfrm>
        </p:spPr>
        <p:txBody>
          <a:bodyPr/>
          <a:lstStyle/>
          <a:p>
            <a:r>
              <a:rPr lang="en-US" dirty="0"/>
              <a:t>OUR identity</a:t>
            </a:r>
          </a:p>
        </p:txBody>
      </p:sp>
      <p:sp>
        <p:nvSpPr>
          <p:cNvPr id="9" name="object 7" descr="Beige rectangle"/>
          <p:cNvSpPr/>
          <p:nvPr/>
        </p:nvSpPr>
        <p:spPr bwMode="white">
          <a:xfrm>
            <a:off x="2554725" y="2406732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/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/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1713387" y="6110462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2</a:t>
            </a:fld>
            <a:endParaRPr lang="en-US" dirty="0"/>
          </a:p>
        </p:txBody>
      </p:sp>
      <p:pic>
        <p:nvPicPr>
          <p:cNvPr id="1318069620" name="Picture 5" descr="Hydra Sport And Espor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47630" y="0"/>
            <a:ext cx="2078990" cy="213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36 0.062  L 0.108 0.062  L 0.072 0.125  L 0.108 0.187  L 0.036 0.187  L 0 0.25  L -0.036 0.187  L -0.108 0.187  L -0.072 0.125  L -0.108 0.062  L -0.036 0.062  L 0 0  Z" pathEditMode="relative" ptsTypes="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5"/>
      <p:bldP spid="3" grpId="7"/>
      <p:bldP spid="3" grpId="9"/>
      <p:bldP spid="3" grpId="11"/>
      <p:bldP spid="3" grpId="12"/>
      <p:bldP spid="3" grpId="13"/>
      <p:bldP spid="3" grpId="14"/>
      <p:bldP spid="3" grpId="1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/>
          <p:cNvSpPr/>
          <p:nvPr/>
        </p:nvSpPr>
        <p:spPr>
          <a:xfrm>
            <a:off x="180000" y="1892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 HYDRA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64.4%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Population of BD  who use our company product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$124B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$175,00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medicine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7%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/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/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/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C:\Users\Munshi raja\Downloads\download.jpgdownload"/>
          <p:cNvPicPr>
            <a:picLocks noGrp="1" noChangeAspect="1"/>
          </p:cNvPicPr>
          <p:nvPr>
            <p:ph type="pic" sz="quarter" idx="26"/>
          </p:nvPr>
        </p:nvPicPr>
        <p:blipFill>
          <a:blip r:embed="rId9"/>
          <a:srcRect l="20345" r="20345"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/>
          <p:cNvPicPr>
            <a:picLocks noGrp="1" noChangeAspect="1"/>
          </p:cNvPicPr>
          <p:nvPr>
            <p:ph type="pic" sz="quarter" idx="27"/>
          </p:nvPr>
        </p:nvPicPr>
        <p:blipFill>
          <a:blip r:embed="rId10" cstate="screen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/>
          <p:cNvSpPr/>
          <p:nvPr/>
        </p:nvSpPr>
        <p:spPr bwMode="white">
          <a:xfrm>
            <a:off x="721995" y="1247140"/>
            <a:ext cx="5681345" cy="7620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/>
          <p:cNvCxnSpPr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/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/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/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/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/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564_main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75795" cy="668210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49320" y="91440"/>
            <a:ext cx="8742680" cy="6858000"/>
          </a:xfrm>
        </p:spPr>
        <p:txBody>
          <a:bodyPr/>
          <a:lstStyle/>
          <a:p>
            <a:pPr marL="0" indent="0">
              <a:buFont typeface="Wingdings" panose="05000000000000000000" charset="0"/>
            </a:pPr>
            <a:r>
              <a:rPr 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Products and Services</a:t>
            </a:r>
            <a:br>
              <a:rPr 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</a:br>
            <a:r>
              <a:rPr 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/>
            </a:r>
            <a:br>
              <a:rPr 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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2400"/>
              <a:t>Our vision is to create value and impact in society by way of improving quality of life and ensuring well-being of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" name="Text Box 1"/>
          <p:cNvSpPr txBox="1"/>
          <p:nvPr/>
        </p:nvSpPr>
        <p:spPr>
          <a:xfrm>
            <a:off x="3586480" y="2232025"/>
            <a:ext cx="550862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Pharma product </a:t>
            </a:r>
            <a:br>
              <a:rPr lang="en-US" sz="2400" b="1">
                <a:solidFill>
                  <a:schemeClr val="bg1"/>
                </a:solidFill>
                <a:sym typeface="+mn-ea"/>
              </a:rPr>
            </a:br>
            <a:r>
              <a:rPr lang="en-US" sz="2400" b="1">
                <a:solidFill>
                  <a:schemeClr val="bg1"/>
                </a:solidFill>
                <a:sym typeface="+mn-ea"/>
              </a:rPr>
              <a:t>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Herbal &amp; Nutraceuticals product </a:t>
            </a:r>
            <a:br>
              <a:rPr lang="en-US" sz="2400" b="1">
                <a:solidFill>
                  <a:schemeClr val="bg1"/>
                </a:solidFill>
                <a:sym typeface="+mn-ea"/>
              </a:rPr>
            </a:br>
            <a:endParaRPr lang="en-US" sz="2400" b="1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Agrovet &amp; Pesticides product</a:t>
            </a:r>
            <a:r>
              <a:rPr lang="en-US">
                <a:solidFill>
                  <a:schemeClr val="bg1"/>
                </a:solidFill>
                <a:sym typeface="+mn-ea"/>
              </a:rPr>
              <a:t/>
            </a:r>
            <a:br>
              <a:rPr lang="en-US">
                <a:solidFill>
                  <a:schemeClr val="bg1"/>
                </a:solidFill>
                <a:sym typeface="+mn-ea"/>
              </a:rPr>
            </a:br>
            <a:endParaRPr 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483" y="566882"/>
            <a:ext cx="5455750" cy="1008000"/>
          </a:xfrm>
        </p:spPr>
        <p:txBody>
          <a:bodyPr/>
          <a:lstStyle/>
          <a:p>
            <a:r>
              <a:rPr lang="en-US" sz="28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Services plan  of HYDRA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t>5</a:t>
            </a:fld>
            <a:endParaRPr lang="en-US" noProof="0" dirty="0"/>
          </a:p>
        </p:txBody>
      </p:sp>
      <p:graphicFrame>
        <p:nvGraphicFramePr>
          <p:cNvPr id="1431759519" name="Diagram 1"/>
          <p:cNvGraphicFramePr/>
          <p:nvPr/>
        </p:nvGraphicFramePr>
        <p:xfrm>
          <a:off x="1505585" y="2634615"/>
          <a:ext cx="659892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86054304" name="Picture 5" descr="Hydra Sport And Esport Logo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3165" y="164465"/>
            <a:ext cx="3181350" cy="240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1431759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14317595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17595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143175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175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43175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175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93" y="536402"/>
            <a:ext cx="5455750" cy="1008000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SALES FORECAST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bject 7" descr="Beige rectangle"/>
          <p:cNvSpPr/>
          <p:nvPr/>
        </p:nvSpPr>
        <p:spPr bwMode="white">
          <a:xfrm>
            <a:off x="804545" y="1063625"/>
            <a:ext cx="4064635" cy="7620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0670" y="1735455"/>
          <a:ext cx="10605135" cy="12436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124325"/>
                <a:gridCol w="2159635"/>
                <a:gridCol w="2160905"/>
                <a:gridCol w="2160270"/>
              </a:tblGrid>
              <a:tr h="3194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3 YEAR SALES</a:t>
                      </a:r>
                      <a:r>
                        <a:rPr lang="en-US" sz="1400" baseline="0" dirty="0">
                          <a:latin typeface="+mn-lt"/>
                        </a:rPr>
                        <a:t> SUMMARY</a:t>
                      </a:r>
                      <a:endParaRPr lang="en-US" sz="1400" b="1" baseline="0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TOTAL SALES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888,000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1,065,600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1,278,720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COGS</a:t>
                      </a:r>
                      <a:endParaRPr lang="en-US" sz="1400" b="0" baseline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634,824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666,565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699,893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1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NET PROFIT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253,176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549,600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578.827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08645" y="810895"/>
            <a:ext cx="3309620" cy="3289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graphicFrame>
        <p:nvGraphicFramePr>
          <p:cNvPr id="6" name="Picture Placeholder 5"/>
          <p:cNvGraphicFramePr>
            <a:graphicFrameLocks noGrp="1"/>
          </p:cNvGraphicFramePr>
          <p:nvPr>
            <p:ph type="pic" sz="quarter" idx="12"/>
          </p:nvPr>
        </p:nvGraphicFramePr>
        <p:xfrm>
          <a:off x="280670" y="3296285"/>
          <a:ext cx="11237595" cy="321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Co-Owner / Specialist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US" noProof="1"/>
              <a:t>NUR MUNNA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US" dirty="0"/>
              <a:t>Co-Owner / Marketing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Ikramur Rahman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Surgeon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Dr.Ismail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3253658" y="5280175"/>
            <a:ext cx="2034138" cy="360445"/>
          </a:xfrm>
        </p:spPr>
        <p:txBody>
          <a:bodyPr/>
          <a:lstStyle/>
          <a:p>
            <a:r>
              <a:rPr lang="en-US" noProof="1"/>
              <a:t>Shakil khan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/>
              <a:t>Raja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/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/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C:\Users\Munshi raja\OneDrive\Documents\pngtree-an-animated-illustration-that-features-a-young-man-playing-a-game-image_2680953.jpgpngtree-an-animated-illustration-that-features-a-young-man-playing-a-game-image_2680953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>
            <a:grayscl/>
          </a:blip>
          <a:srcRect l="28944" r="28944"/>
          <a:stretch>
            <a:fillRect/>
          </a:stretch>
        </p:blipFill>
        <p:spPr>
          <a:xfrm>
            <a:off x="1867711" y="1648853"/>
            <a:ext cx="906304" cy="1206290"/>
          </a:xfrm>
        </p:spPr>
      </p:pic>
      <p:pic>
        <p:nvPicPr>
          <p:cNvPr id="28" name="Picture Placeholder 27" descr="C:\Users\Munshi raja\OneDrive\Documents\images.pngimages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grayscl/>
          </a:blip>
          <a:srcRect l="8598" r="8598"/>
          <a:stretch>
            <a:fillRect/>
          </a:stretch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/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</a:blip>
          <a:srcRect/>
          <a:stretch>
            <a:fillRect/>
          </a:stretch>
        </p:blipFill>
        <p:spPr>
          <a:xfrm>
            <a:off x="3748995" y="3977948"/>
            <a:ext cx="906304" cy="1206290"/>
          </a:xfrm>
        </p:spPr>
      </p:pic>
      <p:pic>
        <p:nvPicPr>
          <p:cNvPr id="32" name="Picture Placeholder 31" descr="C:\Users\Munshi raja\OneDrive\Documents\images.pngimages"/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>
            <a:grayscl/>
          </a:blip>
          <a:srcRect l="8598" r="8598"/>
          <a:stretch>
            <a:fillRect/>
          </a:stretch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/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grayscl/>
          </a:blip>
          <a:srcRect/>
          <a:stretch>
            <a:fillRect/>
          </a:stretch>
        </p:blipFill>
        <p:spPr>
          <a:xfrm>
            <a:off x="5642848" y="1648853"/>
            <a:ext cx="906304" cy="120629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C:\Users\Munshi raja\OneDrive\Documents\Pharmaceutical-Products.jpgPharmaceutical-Products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7831" b="7831"/>
          <a:stretch>
            <a:fillRect/>
          </a:stretch>
        </p:blipFill>
        <p:spPr>
          <a:xfrm>
            <a:off x="0" y="261620"/>
            <a:ext cx="12192000" cy="68580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21285" y="261620"/>
            <a:ext cx="12433935" cy="6858000"/>
          </a:xfrm>
        </p:spPr>
        <p:txBody>
          <a:bodyPr/>
          <a:lstStyle/>
          <a:p>
            <a:r>
              <a:rPr lang="en-US" sz="2000" dirty="0"/>
              <a:t>We care about maintaining environmental sustainability and preserving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mother-nature ecosystem for   a healthier planet.</a:t>
            </a:r>
            <a:r>
              <a:rPr 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object 7" descr="Beige rectangle"/>
          <p:cNvSpPr/>
          <p:nvPr/>
        </p:nvSpPr>
        <p:spPr bwMode="white">
          <a:xfrm flipV="1">
            <a:off x="1005205" y="1657985"/>
            <a:ext cx="2914650" cy="7620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 Box 7"/>
          <p:cNvSpPr txBox="1"/>
          <p:nvPr/>
        </p:nvSpPr>
        <p:spPr>
          <a:xfrm>
            <a:off x="768350" y="875030"/>
            <a:ext cx="280479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Conclusion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005205" y="4185285"/>
            <a:ext cx="2656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Corporate Headquarters</a:t>
            </a:r>
            <a:r>
              <a:rPr lang="en-US"/>
              <a:t>: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5941060" y="2829560"/>
            <a:ext cx="30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34365" y="5085715"/>
            <a:ext cx="3027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HYDRA Centre, 48 Bir Uttam AK Khandakar Road, </a:t>
            </a: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Barishal-8200,Bangladesh.</a:t>
            </a: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Phone: 01533875711</a:t>
            </a: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Email:info@hydra.com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/>
</ds:datastoreItem>
</file>

<file path=customXml/itemProps2.xml><?xml version="1.0" encoding="utf-8"?>
<ds:datastoreItem xmlns:ds="http://schemas.openxmlformats.org/officeDocument/2006/customXml" ds:itemID="{533BAED8-F9E7-4D41-86E9-333473F909FD}">
  <ds:schemaRefs/>
</ds:datastoreItem>
</file>

<file path=customXml/itemProps3.xml><?xml version="1.0" encoding="utf-8"?>
<ds:datastoreItem xmlns:ds="http://schemas.openxmlformats.org/officeDocument/2006/customXml" ds:itemID="{AF4BDB64-2AF8-42D4-96C8-B6B6F098993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11</TotalTime>
  <Words>203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</vt:lpstr>
      <vt:lpstr>Calibri</vt:lpstr>
      <vt:lpstr>Courier New</vt:lpstr>
      <vt:lpstr>Gill Sans MT</vt:lpstr>
      <vt:lpstr>Lato</vt:lpstr>
      <vt:lpstr>Wingdings</vt:lpstr>
      <vt:lpstr>Office Theme</vt:lpstr>
      <vt:lpstr>Hydra Pharmaceuticals PLC</vt:lpstr>
      <vt:lpstr>OUR identity</vt:lpstr>
      <vt:lpstr>Industry outlook HYDRA</vt:lpstr>
      <vt:lpstr>Products and Services          Our vision is to create value and impact in society by way of improving quality of life and ensuring well-being of people</vt:lpstr>
      <vt:lpstr>Services plan  of HYDRA company</vt:lpstr>
      <vt:lpstr>SALES FORECAST</vt:lpstr>
      <vt:lpstr>THE TEAM</vt:lpstr>
      <vt:lpstr>We care about maintaining environmental sustainability and preserving   mother-nature ecosystem for   a healthier planet. </vt:lpstr>
      <vt:lpstr>THANK 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 Pharmaceuticals PLC</dc:title>
  <dc:creator>Munsi Riyaj</dc:creator>
  <cp:lastModifiedBy>Denco Computers</cp:lastModifiedBy>
  <cp:revision>20</cp:revision>
  <dcterms:created xsi:type="dcterms:W3CDTF">2024-06-05T16:44:00Z</dcterms:created>
  <dcterms:modified xsi:type="dcterms:W3CDTF">2024-06-06T11:52:23Z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89CE55CC1A5A41A484D2DF5F7891352D_12</vt:lpwstr>
  </property>
  <property fmtid="{D5CDD505-2E9C-101B-9397-08002B2CF9AE}" pid="4" name="KSOProductBuildVer">
    <vt:lpwstr>1033-12.2.0.16731</vt:lpwstr>
  </property>
</Properties>
</file>