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145706778" r:id="rId5"/>
    <p:sldId id="2145706927" r:id="rId6"/>
    <p:sldId id="2145706901" r:id="rId7"/>
    <p:sldId id="2145706926" r:id="rId8"/>
    <p:sldId id="2145706922" r:id="rId9"/>
    <p:sldId id="2145706928" r:id="rId10"/>
    <p:sldId id="2145706929" r:id="rId11"/>
    <p:sldId id="2145706932" r:id="rId12"/>
    <p:sldId id="2145706930" r:id="rId13"/>
    <p:sldId id="2145706933" r:id="rId14"/>
    <p:sldId id="2145706942" r:id="rId15"/>
    <p:sldId id="2145706941" r:id="rId16"/>
    <p:sldId id="2145706943" r:id="rId17"/>
    <p:sldId id="2145706935" r:id="rId18"/>
    <p:sldId id="2145706939" r:id="rId19"/>
    <p:sldId id="2145706940" r:id="rId20"/>
    <p:sldId id="2145706938" r:id="rId21"/>
    <p:sldId id="21457069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D1F28"/>
    <a:srgbClr val="CDF0FB"/>
    <a:srgbClr val="F7D5DC"/>
    <a:srgbClr val="BFF7F8"/>
    <a:srgbClr val="F5C7D1"/>
    <a:srgbClr val="F2F2A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680"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20EA4-6857-4D66-9357-479B725E4037}"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B01AB-A209-412F-96BB-66AB05E6BE86}" type="slidenum">
              <a:rPr lang="en-US" smtClean="0"/>
              <a:t>‹#›</a:t>
            </a:fld>
            <a:endParaRPr lang="en-US"/>
          </a:p>
        </p:txBody>
      </p:sp>
    </p:spTree>
    <p:extLst>
      <p:ext uri="{BB962C8B-B14F-4D97-AF65-F5344CB8AC3E}">
        <p14:creationId xmlns:p14="http://schemas.microsoft.com/office/powerpoint/2010/main" val="3055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6269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a:t>
            </a:fld>
            <a:endParaRPr lang="en-US"/>
          </a:p>
        </p:txBody>
      </p:sp>
    </p:spTree>
    <p:extLst>
      <p:ext uri="{BB962C8B-B14F-4D97-AF65-F5344CB8AC3E}">
        <p14:creationId xmlns:p14="http://schemas.microsoft.com/office/powerpoint/2010/main" val="169388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3</a:t>
            </a:fld>
            <a:endParaRPr lang="en-US"/>
          </a:p>
        </p:txBody>
      </p:sp>
    </p:spTree>
    <p:extLst>
      <p:ext uri="{BB962C8B-B14F-4D97-AF65-F5344CB8AC3E}">
        <p14:creationId xmlns:p14="http://schemas.microsoft.com/office/powerpoint/2010/main" val="376004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4</a:t>
            </a:fld>
            <a:endParaRPr lang="en-US"/>
          </a:p>
        </p:txBody>
      </p:sp>
    </p:spTree>
    <p:extLst>
      <p:ext uri="{BB962C8B-B14F-4D97-AF65-F5344CB8AC3E}">
        <p14:creationId xmlns:p14="http://schemas.microsoft.com/office/powerpoint/2010/main" val="410522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image" Target="../media/image11.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1840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67226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08072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122641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5524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GB"/>
              <a:t>Click to edit Master title style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967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9626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6" name="Title 1">
            <a:extLst>
              <a:ext uri="{FF2B5EF4-FFF2-40B4-BE49-F238E27FC236}">
                <a16:creationId xmlns:a16="http://schemas.microsoft.com/office/drawing/2014/main" id="{387FBE8F-96C0-8149-9949-0AE4A6DB333A}"/>
              </a:ext>
            </a:extLst>
          </p:cNvPr>
          <p:cNvSpPr>
            <a:spLocks noGrp="1"/>
          </p:cNvSpPr>
          <p:nvPr>
            <p:ph type="title"/>
          </p:nvPr>
        </p:nvSpPr>
        <p:spPr>
          <a:xfrm>
            <a:off x="404813" y="388188"/>
            <a:ext cx="11091787" cy="716711"/>
          </a:xfrm>
        </p:spPr>
        <p:txBody>
          <a:bodyPr/>
          <a:lstStyle/>
          <a:p>
            <a:r>
              <a:rPr lang="en-GB"/>
              <a:t>Click to edit Master title style</a:t>
            </a:r>
            <a:endParaRPr lang="de-DE"/>
          </a:p>
        </p:txBody>
      </p:sp>
      <p:sp>
        <p:nvSpPr>
          <p:cNvPr id="7" name="Content Placeholder 4">
            <a:extLst>
              <a:ext uri="{FF2B5EF4-FFF2-40B4-BE49-F238E27FC236}">
                <a16:creationId xmlns:a16="http://schemas.microsoft.com/office/drawing/2014/main" id="{FBAFD04A-49AB-4B42-A861-AE69F21A1A44}"/>
              </a:ext>
            </a:extLst>
          </p:cNvPr>
          <p:cNvSpPr>
            <a:spLocks noGrp="1"/>
          </p:cNvSpPr>
          <p:nvPr>
            <p:ph sz="half" idx="12" hasCustomPrompt="1"/>
          </p:nvPr>
        </p:nvSpPr>
        <p:spPr>
          <a:xfrm>
            <a:off x="404812" y="1327151"/>
            <a:ext cx="5784851" cy="1093738"/>
          </a:xfrm>
        </p:spPr>
        <p:txBody>
          <a:bodyPr>
            <a:normAutofit/>
          </a:bodyPr>
          <a:lstStyle>
            <a:lvl1pPr>
              <a:defRPr sz="1600">
                <a:solidFill>
                  <a:srgbClr val="0070AD"/>
                </a:solidFill>
              </a:defRPr>
            </a:lvl1pPr>
          </a:lstStyle>
          <a:p>
            <a:pPr lvl="0"/>
            <a:r>
              <a:rPr lang="en-GB"/>
              <a:t>Short chapter description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a:p>
            <a:pPr lvl="0"/>
            <a:endParaRPr lang="en-GB"/>
          </a:p>
        </p:txBody>
      </p:sp>
    </p:spTree>
    <p:extLst>
      <p:ext uri="{BB962C8B-B14F-4D97-AF65-F5344CB8AC3E}">
        <p14:creationId xmlns:p14="http://schemas.microsoft.com/office/powerpoint/2010/main" val="33567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D7888031-812E-F745-BF65-54B5588FAA73}"/>
              </a:ext>
            </a:extLst>
          </p:cNvPr>
          <p:cNvSpPr>
            <a:spLocks noGrp="1"/>
          </p:cNvSpPr>
          <p:nvPr>
            <p:ph type="pic" sz="quarter" idx="10"/>
          </p:nvPr>
        </p:nvSpPr>
        <p:spPr>
          <a:xfrm>
            <a:off x="7320136" y="0"/>
            <a:ext cx="4871864"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8" name="Text Placeholder 7">
            <a:extLst>
              <a:ext uri="{FF2B5EF4-FFF2-40B4-BE49-F238E27FC236}">
                <a16:creationId xmlns:a16="http://schemas.microsoft.com/office/drawing/2014/main" id="{5ED334F2-B89C-B941-B78E-BBCBB9E65D9E}"/>
              </a:ext>
            </a:extLst>
          </p:cNvPr>
          <p:cNvSpPr>
            <a:spLocks noGrp="1"/>
          </p:cNvSpPr>
          <p:nvPr>
            <p:ph type="body" sz="quarter" idx="11" hasCustomPrompt="1"/>
          </p:nvPr>
        </p:nvSpPr>
        <p:spPr>
          <a:xfrm>
            <a:off x="404812" y="413645"/>
            <a:ext cx="6699300" cy="913505"/>
          </a:xfrm>
        </p:spPr>
        <p:txBody>
          <a:bodyPr>
            <a:noAutofit/>
          </a:bodyPr>
          <a:lstStyle>
            <a:lvl1pPr>
              <a:lnSpc>
                <a:spcPct val="100000"/>
              </a:lnSpc>
              <a:spcBef>
                <a:spcPts val="0"/>
              </a:spcBef>
              <a:spcAft>
                <a:spcPts val="0"/>
              </a:spcAft>
              <a:defRPr sz="3500" b="0">
                <a:solidFill>
                  <a:srgbClr val="0170AD"/>
                </a:solidFill>
                <a:latin typeface="+mj-lt"/>
              </a:defRPr>
            </a:lvl1pPr>
          </a:lstStyle>
          <a:p>
            <a:pPr lvl="0"/>
            <a:r>
              <a:rPr lang="en-GB"/>
              <a:t>CLICK TO EDIT MASTER TEXT STYLES</a:t>
            </a:r>
          </a:p>
        </p:txBody>
      </p:sp>
    </p:spTree>
    <p:extLst>
      <p:ext uri="{BB962C8B-B14F-4D97-AF65-F5344CB8AC3E}">
        <p14:creationId xmlns:p14="http://schemas.microsoft.com/office/powerpoint/2010/main" val="185282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08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085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GB"/>
              <a:t>Click to edit Master title style</a:t>
            </a:r>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7279046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_grey">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0410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798815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1996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869393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91525301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695400"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11423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063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1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309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1142157"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1.25E-6 0.02615 L 1.25E-6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6.25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25190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4"/>
        </a:solidFill>
        <a:effectLst/>
      </p:bgPr>
    </p:bg>
    <p:spTree>
      <p:nvGrpSpPr>
        <p:cNvPr id="1" name=""/>
        <p:cNvGrpSpPr/>
        <p:nvPr/>
      </p:nvGrpSpPr>
      <p:grpSpPr>
        <a:xfrm>
          <a:off x="0" y="0"/>
          <a:ext cx="0" cy="0"/>
          <a:chOff x="0" y="0"/>
          <a:chExt cx="0" cy="0"/>
        </a:xfrm>
      </p:grpSpPr>
      <p:pic>
        <p:nvPicPr>
          <p:cNvPr id="2" name="Image 24">
            <a:extLst>
              <a:ext uri="{FF2B5EF4-FFF2-40B4-BE49-F238E27FC236}">
                <a16:creationId xmlns:a16="http://schemas.microsoft.com/office/drawing/2014/main" id="{AB15C3C3-45E6-44CD-9019-A5B2A0789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9022393">
            <a:off x="1643947" y="768839"/>
            <a:ext cx="13278660" cy="9388534"/>
          </a:xfrm>
          <a:prstGeom prst="rect">
            <a:avLst/>
          </a:prstGeom>
        </p:spPr>
      </p:pic>
      <p:grpSp>
        <p:nvGrpSpPr>
          <p:cNvPr id="3" name="Group 2">
            <a:extLst>
              <a:ext uri="{FF2B5EF4-FFF2-40B4-BE49-F238E27FC236}">
                <a16:creationId xmlns:a16="http://schemas.microsoft.com/office/drawing/2014/main" id="{7E06A4C7-CC0B-4FB9-91B5-6CD5FFBA2BA7}"/>
              </a:ext>
            </a:extLst>
          </p:cNvPr>
          <p:cNvGrpSpPr/>
          <p:nvPr userDrawn="1"/>
        </p:nvGrpSpPr>
        <p:grpSpPr>
          <a:xfrm>
            <a:off x="232184" y="805612"/>
            <a:ext cx="3631568" cy="702016"/>
            <a:chOff x="232184" y="774522"/>
            <a:chExt cx="3631568" cy="702016"/>
          </a:xfrm>
        </p:grpSpPr>
        <p:sp>
          <p:nvSpPr>
            <p:cNvPr id="4" name="Google Shape;526;p62">
              <a:extLst>
                <a:ext uri="{FF2B5EF4-FFF2-40B4-BE49-F238E27FC236}">
                  <a16:creationId xmlns:a16="http://schemas.microsoft.com/office/drawing/2014/main" id="{F9EE4952-8DD5-46A0-9DB6-366C3B1336FE}"/>
                </a:ext>
              </a:extLst>
            </p:cNvPr>
            <p:cNvSpPr txBox="1"/>
            <p:nvPr/>
          </p:nvSpPr>
          <p:spPr>
            <a:xfrm>
              <a:off x="232184" y="774522"/>
              <a:ext cx="751200" cy="702000"/>
            </a:xfrm>
            <a:prstGeom prst="rect">
              <a:avLst/>
            </a:prstGeom>
            <a:noFill/>
            <a:ln>
              <a:noFill/>
            </a:ln>
          </p:spPr>
          <p:txBody>
            <a:bodyPr spcFirstLastPara="1" wrap="square" lIns="91433" tIns="91433" rIns="91433" bIns="91433" anchor="ctr" anchorCtr="0">
              <a:noAutofit/>
            </a:bodyPr>
            <a:lstStyle/>
            <a:p>
              <a:pPr algn="r"/>
              <a:r>
                <a:rPr lang="en" sz="3200" b="1">
                  <a:solidFill>
                    <a:schemeClr val="bg1"/>
                  </a:solidFill>
                  <a:latin typeface="+mj-lt"/>
                  <a:ea typeface="Ubuntu Light"/>
                  <a:cs typeface="Ubuntu Light"/>
                  <a:sym typeface="Ubuntu Medium"/>
                </a:rPr>
                <a:t>01</a:t>
              </a:r>
            </a:p>
          </p:txBody>
        </p:sp>
        <p:cxnSp>
          <p:nvCxnSpPr>
            <p:cNvPr id="5" name="Google Shape;527;p62">
              <a:extLst>
                <a:ext uri="{FF2B5EF4-FFF2-40B4-BE49-F238E27FC236}">
                  <a16:creationId xmlns:a16="http://schemas.microsoft.com/office/drawing/2014/main" id="{37F0A668-3C0D-4359-A2E1-1B7C35868464}"/>
                </a:ext>
              </a:extLst>
            </p:cNvPr>
            <p:cNvCxnSpPr>
              <a:cxnSpLocks/>
            </p:cNvCxnSpPr>
            <p:nvPr/>
          </p:nvCxnSpPr>
          <p:spPr>
            <a:xfrm>
              <a:off x="983384" y="894122"/>
              <a:ext cx="0" cy="499200"/>
            </a:xfrm>
            <a:prstGeom prst="straightConnector1">
              <a:avLst/>
            </a:prstGeom>
            <a:noFill/>
            <a:ln w="9525" cap="flat" cmpd="sng">
              <a:solidFill>
                <a:schemeClr val="bg1"/>
              </a:solidFill>
              <a:prstDash val="solid"/>
              <a:round/>
              <a:headEnd type="none" w="med" len="med"/>
              <a:tailEnd type="none" w="med" len="med"/>
            </a:ln>
          </p:spPr>
        </p:cxnSp>
        <p:sp>
          <p:nvSpPr>
            <p:cNvPr id="6" name="Google Shape;528;p62">
              <a:extLst>
                <a:ext uri="{FF2B5EF4-FFF2-40B4-BE49-F238E27FC236}">
                  <a16:creationId xmlns:a16="http://schemas.microsoft.com/office/drawing/2014/main" id="{0DBF75B8-3611-40B1-BF28-F6AD713573AF}"/>
                </a:ext>
              </a:extLst>
            </p:cNvPr>
            <p:cNvSpPr txBox="1"/>
            <p:nvPr/>
          </p:nvSpPr>
          <p:spPr>
            <a:xfrm>
              <a:off x="983432" y="774538"/>
              <a:ext cx="2880320"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7" name="Group 6">
            <a:extLst>
              <a:ext uri="{FF2B5EF4-FFF2-40B4-BE49-F238E27FC236}">
                <a16:creationId xmlns:a16="http://schemas.microsoft.com/office/drawing/2014/main" id="{33E1326B-E2F6-4D38-B690-E0CCE141C55F}"/>
              </a:ext>
            </a:extLst>
          </p:cNvPr>
          <p:cNvGrpSpPr/>
          <p:nvPr userDrawn="1"/>
        </p:nvGrpSpPr>
        <p:grpSpPr>
          <a:xfrm>
            <a:off x="3760616" y="805617"/>
            <a:ext cx="4063576" cy="702006"/>
            <a:chOff x="3904632" y="836712"/>
            <a:chExt cx="4063576" cy="702006"/>
          </a:xfrm>
        </p:grpSpPr>
        <p:sp>
          <p:nvSpPr>
            <p:cNvPr id="8" name="Google Shape;529;p62">
              <a:extLst>
                <a:ext uri="{FF2B5EF4-FFF2-40B4-BE49-F238E27FC236}">
                  <a16:creationId xmlns:a16="http://schemas.microsoft.com/office/drawing/2014/main" id="{A041D3BF-094D-4ECE-8726-A6A4F295EC55}"/>
                </a:ext>
              </a:extLst>
            </p:cNvPr>
            <p:cNvSpPr txBox="1"/>
            <p:nvPr/>
          </p:nvSpPr>
          <p:spPr>
            <a:xfrm>
              <a:off x="3904632" y="83671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05</a:t>
              </a:r>
            </a:p>
          </p:txBody>
        </p:sp>
        <p:cxnSp>
          <p:nvCxnSpPr>
            <p:cNvPr id="9" name="Google Shape;530;p62">
              <a:extLst>
                <a:ext uri="{FF2B5EF4-FFF2-40B4-BE49-F238E27FC236}">
                  <a16:creationId xmlns:a16="http://schemas.microsoft.com/office/drawing/2014/main" id="{5A437BF6-D83C-446A-9BCD-F4B8EBF9F2F6}"/>
                </a:ext>
              </a:extLst>
            </p:cNvPr>
            <p:cNvCxnSpPr>
              <a:cxnSpLocks/>
            </p:cNvCxnSpPr>
            <p:nvPr/>
          </p:nvCxnSpPr>
          <p:spPr>
            <a:xfrm>
              <a:off x="4655832" y="956318"/>
              <a:ext cx="0" cy="499200"/>
            </a:xfrm>
            <a:prstGeom prst="straightConnector1">
              <a:avLst/>
            </a:prstGeom>
            <a:noFill/>
            <a:ln w="9525" cap="flat" cmpd="sng">
              <a:solidFill>
                <a:schemeClr val="bg1"/>
              </a:solidFill>
              <a:prstDash val="solid"/>
              <a:round/>
              <a:headEnd type="none" w="med" len="med"/>
              <a:tailEnd type="none" w="med" len="med"/>
            </a:ln>
          </p:spPr>
        </p:cxnSp>
        <p:sp>
          <p:nvSpPr>
            <p:cNvPr id="10" name="Google Shape;531;p62">
              <a:extLst>
                <a:ext uri="{FF2B5EF4-FFF2-40B4-BE49-F238E27FC236}">
                  <a16:creationId xmlns:a16="http://schemas.microsoft.com/office/drawing/2014/main" id="{18BE59E8-774F-49DC-8190-6D7A68CC76F6}"/>
                </a:ext>
              </a:extLst>
            </p:cNvPr>
            <p:cNvSpPr txBox="1"/>
            <p:nvPr/>
          </p:nvSpPr>
          <p:spPr>
            <a:xfrm>
              <a:off x="4799856" y="836712"/>
              <a:ext cx="316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1" name="Group 10">
            <a:extLst>
              <a:ext uri="{FF2B5EF4-FFF2-40B4-BE49-F238E27FC236}">
                <a16:creationId xmlns:a16="http://schemas.microsoft.com/office/drawing/2014/main" id="{8F8785FC-3702-4E27-A4D0-16AFD7964BC5}"/>
              </a:ext>
            </a:extLst>
          </p:cNvPr>
          <p:cNvGrpSpPr/>
          <p:nvPr userDrawn="1"/>
        </p:nvGrpSpPr>
        <p:grpSpPr>
          <a:xfrm>
            <a:off x="232184" y="2076119"/>
            <a:ext cx="3559560" cy="702006"/>
            <a:chOff x="232184" y="2153717"/>
            <a:chExt cx="3559560" cy="702006"/>
          </a:xfrm>
        </p:grpSpPr>
        <p:sp>
          <p:nvSpPr>
            <p:cNvPr id="12" name="Google Shape;529;p62">
              <a:extLst>
                <a:ext uri="{FF2B5EF4-FFF2-40B4-BE49-F238E27FC236}">
                  <a16:creationId xmlns:a16="http://schemas.microsoft.com/office/drawing/2014/main" id="{DFD352B0-4F83-4ED9-9CF4-F741EFDA2704}"/>
                </a:ext>
              </a:extLst>
            </p:cNvPr>
            <p:cNvSpPr txBox="1"/>
            <p:nvPr/>
          </p:nvSpPr>
          <p:spPr>
            <a:xfrm>
              <a:off x="232184"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02</a:t>
              </a:r>
            </a:p>
          </p:txBody>
        </p:sp>
        <p:cxnSp>
          <p:nvCxnSpPr>
            <p:cNvPr id="13" name="Google Shape;530;p62">
              <a:extLst>
                <a:ext uri="{FF2B5EF4-FFF2-40B4-BE49-F238E27FC236}">
                  <a16:creationId xmlns:a16="http://schemas.microsoft.com/office/drawing/2014/main" id="{C3CDBC90-11C6-42C2-85DD-EAF0753B4C44}"/>
                </a:ext>
              </a:extLst>
            </p:cNvPr>
            <p:cNvCxnSpPr>
              <a:cxnSpLocks/>
            </p:cNvCxnSpPr>
            <p:nvPr/>
          </p:nvCxnSpPr>
          <p:spPr>
            <a:xfrm>
              <a:off x="983384"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14" name="Google Shape;531;p62">
              <a:extLst>
                <a:ext uri="{FF2B5EF4-FFF2-40B4-BE49-F238E27FC236}">
                  <a16:creationId xmlns:a16="http://schemas.microsoft.com/office/drawing/2014/main" id="{FD6D8B08-D313-430E-BF81-84AA58C38BF6}"/>
                </a:ext>
              </a:extLst>
            </p:cNvPr>
            <p:cNvSpPr txBox="1"/>
            <p:nvPr/>
          </p:nvSpPr>
          <p:spPr>
            <a:xfrm>
              <a:off x="983392" y="2153717"/>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5" name="Group 14">
            <a:extLst>
              <a:ext uri="{FF2B5EF4-FFF2-40B4-BE49-F238E27FC236}">
                <a16:creationId xmlns:a16="http://schemas.microsoft.com/office/drawing/2014/main" id="{3449BD23-3F98-4BFC-8232-E32E8A5C0873}"/>
              </a:ext>
            </a:extLst>
          </p:cNvPr>
          <p:cNvGrpSpPr/>
          <p:nvPr userDrawn="1"/>
        </p:nvGrpSpPr>
        <p:grpSpPr>
          <a:xfrm>
            <a:off x="3760616" y="2076122"/>
            <a:ext cx="3775544" cy="702001"/>
            <a:chOff x="3760616" y="2076122"/>
            <a:chExt cx="3775544" cy="702001"/>
          </a:xfrm>
        </p:grpSpPr>
        <p:sp>
          <p:nvSpPr>
            <p:cNvPr id="16" name="Google Shape;532;p62">
              <a:extLst>
                <a:ext uri="{FF2B5EF4-FFF2-40B4-BE49-F238E27FC236}">
                  <a16:creationId xmlns:a16="http://schemas.microsoft.com/office/drawing/2014/main" id="{9589C045-2611-42E6-872E-7854C482ED27}"/>
                </a:ext>
              </a:extLst>
            </p:cNvPr>
            <p:cNvSpPr txBox="1"/>
            <p:nvPr/>
          </p:nvSpPr>
          <p:spPr>
            <a:xfrm>
              <a:off x="3760616" y="20761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06</a:t>
              </a:r>
            </a:p>
          </p:txBody>
        </p:sp>
        <p:cxnSp>
          <p:nvCxnSpPr>
            <p:cNvPr id="17" name="Google Shape;533;p62">
              <a:extLst>
                <a:ext uri="{FF2B5EF4-FFF2-40B4-BE49-F238E27FC236}">
                  <a16:creationId xmlns:a16="http://schemas.microsoft.com/office/drawing/2014/main" id="{18678ACA-972E-4971-B367-320ABE5D810A}"/>
                </a:ext>
              </a:extLst>
            </p:cNvPr>
            <p:cNvCxnSpPr>
              <a:cxnSpLocks/>
            </p:cNvCxnSpPr>
            <p:nvPr/>
          </p:nvCxnSpPr>
          <p:spPr>
            <a:xfrm>
              <a:off x="4511816" y="2195723"/>
              <a:ext cx="0" cy="499200"/>
            </a:xfrm>
            <a:prstGeom prst="straightConnector1">
              <a:avLst/>
            </a:prstGeom>
            <a:noFill/>
            <a:ln w="9525" cap="flat" cmpd="sng">
              <a:solidFill>
                <a:schemeClr val="bg1"/>
              </a:solidFill>
              <a:prstDash val="solid"/>
              <a:round/>
              <a:headEnd type="none" w="med" len="med"/>
              <a:tailEnd type="none" w="med" len="med"/>
            </a:ln>
          </p:spPr>
        </p:cxnSp>
        <p:sp>
          <p:nvSpPr>
            <p:cNvPr id="18" name="Google Shape;534;p62">
              <a:extLst>
                <a:ext uri="{FF2B5EF4-FFF2-40B4-BE49-F238E27FC236}">
                  <a16:creationId xmlns:a16="http://schemas.microsoft.com/office/drawing/2014/main" id="{9EC098A7-0702-43F5-818E-3B3B00D26993}"/>
                </a:ext>
              </a:extLst>
            </p:cNvPr>
            <p:cNvSpPr txBox="1"/>
            <p:nvPr/>
          </p:nvSpPr>
          <p:spPr>
            <a:xfrm>
              <a:off x="4511824" y="2076122"/>
              <a:ext cx="3024336"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cxnSp>
        <p:nvCxnSpPr>
          <p:cNvPr id="19" name="Google Shape;533;p62">
            <a:extLst>
              <a:ext uri="{FF2B5EF4-FFF2-40B4-BE49-F238E27FC236}">
                <a16:creationId xmlns:a16="http://schemas.microsoft.com/office/drawing/2014/main" id="{1A7F1E57-8700-4652-9505-D2373C0CF165}"/>
              </a:ext>
            </a:extLst>
          </p:cNvPr>
          <p:cNvCxnSpPr>
            <a:cxnSpLocks/>
          </p:cNvCxnSpPr>
          <p:nvPr userDrawn="1"/>
        </p:nvCxnSpPr>
        <p:spPr>
          <a:xfrm>
            <a:off x="983384" y="3466225"/>
            <a:ext cx="0" cy="499200"/>
          </a:xfrm>
          <a:prstGeom prst="straightConnector1">
            <a:avLst/>
          </a:prstGeom>
          <a:noFill/>
          <a:ln w="9525" cap="flat" cmpd="sng">
            <a:solidFill>
              <a:schemeClr val="bg1"/>
            </a:solidFill>
            <a:prstDash val="solid"/>
            <a:round/>
            <a:headEnd type="none" w="med" len="med"/>
            <a:tailEnd type="none" w="med" len="med"/>
          </a:ln>
        </p:spPr>
      </p:cxnSp>
      <p:sp>
        <p:nvSpPr>
          <p:cNvPr id="20" name="Rectangle 19">
            <a:hlinkClick r:id="" action="ppaction://noaction"/>
            <a:extLst>
              <a:ext uri="{FF2B5EF4-FFF2-40B4-BE49-F238E27FC236}">
                <a16:creationId xmlns:a16="http://schemas.microsoft.com/office/drawing/2014/main" id="{EF5D8FB8-AB55-4A84-B717-D90F6792DB4C}"/>
              </a:ext>
            </a:extLst>
          </p:cNvPr>
          <p:cNvSpPr/>
          <p:nvPr userDrawn="1"/>
        </p:nvSpPr>
        <p:spPr>
          <a:xfrm>
            <a:off x="119336" y="548680"/>
            <a:ext cx="86409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sp>
        <p:nvSpPr>
          <p:cNvPr id="21" name="Rectangle 20">
            <a:hlinkClick r:id="" action="ppaction://noaction"/>
            <a:extLst>
              <a:ext uri="{FF2B5EF4-FFF2-40B4-BE49-F238E27FC236}">
                <a16:creationId xmlns:a16="http://schemas.microsoft.com/office/drawing/2014/main" id="{6FEF26FC-5760-47FF-A103-D1132BA4D081}"/>
              </a:ext>
            </a:extLst>
          </p:cNvPr>
          <p:cNvSpPr/>
          <p:nvPr userDrawn="1"/>
        </p:nvSpPr>
        <p:spPr>
          <a:xfrm>
            <a:off x="92040" y="1954399"/>
            <a:ext cx="864096" cy="970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nvGrpSpPr>
          <p:cNvPr id="22" name="Group 21">
            <a:extLst>
              <a:ext uri="{FF2B5EF4-FFF2-40B4-BE49-F238E27FC236}">
                <a16:creationId xmlns:a16="http://schemas.microsoft.com/office/drawing/2014/main" id="{BE43D80F-800D-45C6-B6BF-4DE1C7B5D921}"/>
              </a:ext>
            </a:extLst>
          </p:cNvPr>
          <p:cNvGrpSpPr/>
          <p:nvPr userDrawn="1"/>
        </p:nvGrpSpPr>
        <p:grpSpPr>
          <a:xfrm>
            <a:off x="22891" y="3303270"/>
            <a:ext cx="3768853" cy="826135"/>
            <a:chOff x="22891" y="3303270"/>
            <a:chExt cx="3768853" cy="826135"/>
          </a:xfrm>
        </p:grpSpPr>
        <p:sp>
          <p:nvSpPr>
            <p:cNvPr id="23" name="Google Shape;532;p62">
              <a:extLst>
                <a:ext uri="{FF2B5EF4-FFF2-40B4-BE49-F238E27FC236}">
                  <a16:creationId xmlns:a16="http://schemas.microsoft.com/office/drawing/2014/main" id="{E00A956E-D74A-4E63-8B69-DE4800E6C6AB}"/>
                </a:ext>
              </a:extLst>
            </p:cNvPr>
            <p:cNvSpPr txBox="1"/>
            <p:nvPr/>
          </p:nvSpPr>
          <p:spPr>
            <a:xfrm>
              <a:off x="232184" y="3346625"/>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03</a:t>
              </a:r>
            </a:p>
          </p:txBody>
        </p:sp>
        <p:sp>
          <p:nvSpPr>
            <p:cNvPr id="24" name="Google Shape;534;p62">
              <a:extLst>
                <a:ext uri="{FF2B5EF4-FFF2-40B4-BE49-F238E27FC236}">
                  <a16:creationId xmlns:a16="http://schemas.microsoft.com/office/drawing/2014/main" id="{AAB359B0-C0FC-4AAC-BDD6-78032D6B4AF9}"/>
                </a:ext>
              </a:extLst>
            </p:cNvPr>
            <p:cNvSpPr txBox="1"/>
            <p:nvPr/>
          </p:nvSpPr>
          <p:spPr>
            <a:xfrm>
              <a:off x="983392" y="3346624"/>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sp>
          <p:nvSpPr>
            <p:cNvPr id="25" name="Rectangle 24">
              <a:hlinkClick r:id="" action="ppaction://noaction"/>
              <a:extLst>
                <a:ext uri="{FF2B5EF4-FFF2-40B4-BE49-F238E27FC236}">
                  <a16:creationId xmlns:a16="http://schemas.microsoft.com/office/drawing/2014/main" id="{20FC96C3-CEC1-4E0D-8A6A-B3B6EDDC115D}"/>
                </a:ext>
              </a:extLst>
            </p:cNvPr>
            <p:cNvSpPr/>
            <p:nvPr/>
          </p:nvSpPr>
          <p:spPr>
            <a:xfrm>
              <a:off x="22891" y="3303270"/>
              <a:ext cx="864096" cy="82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26" name="Group 25">
            <a:extLst>
              <a:ext uri="{FF2B5EF4-FFF2-40B4-BE49-F238E27FC236}">
                <a16:creationId xmlns:a16="http://schemas.microsoft.com/office/drawing/2014/main" id="{8858AD91-0CFD-4A18-ADFA-1C4C031445BE}"/>
              </a:ext>
            </a:extLst>
          </p:cNvPr>
          <p:cNvGrpSpPr/>
          <p:nvPr userDrawn="1"/>
        </p:nvGrpSpPr>
        <p:grpSpPr>
          <a:xfrm>
            <a:off x="78392" y="4561122"/>
            <a:ext cx="3713352" cy="812094"/>
            <a:chOff x="78392" y="4561122"/>
            <a:chExt cx="3713352" cy="812094"/>
          </a:xfrm>
        </p:grpSpPr>
        <p:grpSp>
          <p:nvGrpSpPr>
            <p:cNvPr id="27" name="Group 26">
              <a:extLst>
                <a:ext uri="{FF2B5EF4-FFF2-40B4-BE49-F238E27FC236}">
                  <a16:creationId xmlns:a16="http://schemas.microsoft.com/office/drawing/2014/main" id="{AE0192B8-3B67-4456-9F04-DD0519899109}"/>
                </a:ext>
              </a:extLst>
            </p:cNvPr>
            <p:cNvGrpSpPr/>
            <p:nvPr/>
          </p:nvGrpSpPr>
          <p:grpSpPr>
            <a:xfrm>
              <a:off x="232184" y="4617124"/>
              <a:ext cx="3559560" cy="702016"/>
              <a:chOff x="232184" y="4725128"/>
              <a:chExt cx="3559560" cy="702016"/>
            </a:xfrm>
          </p:grpSpPr>
          <p:sp>
            <p:nvSpPr>
              <p:cNvPr id="29" name="Google Shape;526;p62">
                <a:extLst>
                  <a:ext uri="{FF2B5EF4-FFF2-40B4-BE49-F238E27FC236}">
                    <a16:creationId xmlns:a16="http://schemas.microsoft.com/office/drawing/2014/main" id="{FE12EF7B-94B7-49AF-85A3-358E1D568BCA}"/>
                  </a:ext>
                </a:extLst>
              </p:cNvPr>
              <p:cNvSpPr txBox="1"/>
              <p:nvPr/>
            </p:nvSpPr>
            <p:spPr>
              <a:xfrm>
                <a:off x="232184" y="472512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04</a:t>
                </a:r>
              </a:p>
            </p:txBody>
          </p:sp>
          <p:cxnSp>
            <p:nvCxnSpPr>
              <p:cNvPr id="30" name="Google Shape;527;p62">
                <a:extLst>
                  <a:ext uri="{FF2B5EF4-FFF2-40B4-BE49-F238E27FC236}">
                    <a16:creationId xmlns:a16="http://schemas.microsoft.com/office/drawing/2014/main" id="{9E3AC848-A464-4F7F-9F1D-9E355A7518CB}"/>
                  </a:ext>
                </a:extLst>
              </p:cNvPr>
              <p:cNvCxnSpPr>
                <a:cxnSpLocks/>
              </p:cNvCxnSpPr>
              <p:nvPr/>
            </p:nvCxnSpPr>
            <p:spPr>
              <a:xfrm>
                <a:off x="983384" y="4844728"/>
                <a:ext cx="0" cy="499200"/>
              </a:xfrm>
              <a:prstGeom prst="straightConnector1">
                <a:avLst/>
              </a:prstGeom>
              <a:noFill/>
              <a:ln w="9525" cap="flat" cmpd="sng">
                <a:solidFill>
                  <a:schemeClr val="bg1"/>
                </a:solidFill>
                <a:prstDash val="solid"/>
                <a:round/>
                <a:headEnd type="none" w="med" len="med"/>
                <a:tailEnd type="none" w="med" len="med"/>
              </a:ln>
            </p:spPr>
          </p:cxnSp>
          <p:sp>
            <p:nvSpPr>
              <p:cNvPr id="31" name="Google Shape;528;p62">
                <a:extLst>
                  <a:ext uri="{FF2B5EF4-FFF2-40B4-BE49-F238E27FC236}">
                    <a16:creationId xmlns:a16="http://schemas.microsoft.com/office/drawing/2014/main" id="{6E33D24B-7515-40BC-92EF-64FB2112DD60}"/>
                  </a:ext>
                </a:extLst>
              </p:cNvPr>
              <p:cNvSpPr txBox="1"/>
              <p:nvPr/>
            </p:nvSpPr>
            <p:spPr>
              <a:xfrm>
                <a:off x="983432" y="4725144"/>
                <a:ext cx="280831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sp>
          <p:nvSpPr>
            <p:cNvPr id="28" name="Rectangle 27">
              <a:hlinkClick r:id="" action="ppaction://noaction"/>
              <a:extLst>
                <a:ext uri="{FF2B5EF4-FFF2-40B4-BE49-F238E27FC236}">
                  <a16:creationId xmlns:a16="http://schemas.microsoft.com/office/drawing/2014/main" id="{18E1CE16-8351-4490-AA51-842306890084}"/>
                </a:ext>
              </a:extLst>
            </p:cNvPr>
            <p:cNvSpPr/>
            <p:nvPr/>
          </p:nvSpPr>
          <p:spPr>
            <a:xfrm>
              <a:off x="78392" y="4561122"/>
              <a:ext cx="864096" cy="812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2" name="Group 31">
            <a:extLst>
              <a:ext uri="{FF2B5EF4-FFF2-40B4-BE49-F238E27FC236}">
                <a16:creationId xmlns:a16="http://schemas.microsoft.com/office/drawing/2014/main" id="{34F06CD3-2100-4991-AC1F-AFAA2CF5783B}"/>
              </a:ext>
            </a:extLst>
          </p:cNvPr>
          <p:cNvGrpSpPr/>
          <p:nvPr userDrawn="1"/>
        </p:nvGrpSpPr>
        <p:grpSpPr>
          <a:xfrm>
            <a:off x="3640458" y="4617129"/>
            <a:ext cx="3854862" cy="828095"/>
            <a:chOff x="3640458" y="4617129"/>
            <a:chExt cx="3854862" cy="828095"/>
          </a:xfrm>
        </p:grpSpPr>
        <p:grpSp>
          <p:nvGrpSpPr>
            <p:cNvPr id="33" name="Group 32">
              <a:extLst>
                <a:ext uri="{FF2B5EF4-FFF2-40B4-BE49-F238E27FC236}">
                  <a16:creationId xmlns:a16="http://schemas.microsoft.com/office/drawing/2014/main" id="{370E1389-3DAC-4BB1-9786-542498C77FE9}"/>
                </a:ext>
              </a:extLst>
            </p:cNvPr>
            <p:cNvGrpSpPr/>
            <p:nvPr/>
          </p:nvGrpSpPr>
          <p:grpSpPr>
            <a:xfrm>
              <a:off x="3791744" y="4617129"/>
              <a:ext cx="3703576" cy="702006"/>
              <a:chOff x="7467872" y="2153717"/>
              <a:chExt cx="3703576" cy="702006"/>
            </a:xfrm>
          </p:grpSpPr>
          <p:sp>
            <p:nvSpPr>
              <p:cNvPr id="35" name="Google Shape;529;p62">
                <a:extLst>
                  <a:ext uri="{FF2B5EF4-FFF2-40B4-BE49-F238E27FC236}">
                    <a16:creationId xmlns:a16="http://schemas.microsoft.com/office/drawing/2014/main" id="{061DCD08-C490-4722-AAAE-D9DEBBBECD75}"/>
                  </a:ext>
                </a:extLst>
              </p:cNvPr>
              <p:cNvSpPr txBox="1"/>
              <p:nvPr/>
            </p:nvSpPr>
            <p:spPr>
              <a:xfrm>
                <a:off x="7467872"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08</a:t>
                </a:r>
              </a:p>
            </p:txBody>
          </p:sp>
          <p:cxnSp>
            <p:nvCxnSpPr>
              <p:cNvPr id="36" name="Google Shape;530;p62">
                <a:extLst>
                  <a:ext uri="{FF2B5EF4-FFF2-40B4-BE49-F238E27FC236}">
                    <a16:creationId xmlns:a16="http://schemas.microsoft.com/office/drawing/2014/main" id="{0A7E0DDF-999F-4608-97CC-D931C88C97B1}"/>
                  </a:ext>
                </a:extLst>
              </p:cNvPr>
              <p:cNvCxnSpPr>
                <a:cxnSpLocks/>
              </p:cNvCxnSpPr>
              <p:nvPr/>
            </p:nvCxnSpPr>
            <p:spPr>
              <a:xfrm>
                <a:off x="8219072"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37" name="Google Shape;531;p62">
                <a:extLst>
                  <a:ext uri="{FF2B5EF4-FFF2-40B4-BE49-F238E27FC236}">
                    <a16:creationId xmlns:a16="http://schemas.microsoft.com/office/drawing/2014/main" id="{3B71A56D-3299-49A4-BB32-C1D48D3FF704}"/>
                  </a:ext>
                </a:extLst>
              </p:cNvPr>
              <p:cNvSpPr txBox="1"/>
              <p:nvPr/>
            </p:nvSpPr>
            <p:spPr>
              <a:xfrm>
                <a:off x="8219080" y="2153717"/>
                <a:ext cx="2952368"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34" name="Rectangle 33">
              <a:hlinkClick r:id="" action="ppaction://noaction"/>
              <a:extLst>
                <a:ext uri="{FF2B5EF4-FFF2-40B4-BE49-F238E27FC236}">
                  <a16:creationId xmlns:a16="http://schemas.microsoft.com/office/drawing/2014/main" id="{83E35634-4485-4307-9D60-A6BA00371B5D}"/>
                </a:ext>
              </a:extLst>
            </p:cNvPr>
            <p:cNvSpPr/>
            <p:nvPr/>
          </p:nvSpPr>
          <p:spPr>
            <a:xfrm>
              <a:off x="3640458" y="4670302"/>
              <a:ext cx="864096" cy="774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8" name="Group 37">
            <a:extLst>
              <a:ext uri="{FF2B5EF4-FFF2-40B4-BE49-F238E27FC236}">
                <a16:creationId xmlns:a16="http://schemas.microsoft.com/office/drawing/2014/main" id="{93193AEF-18F1-44B8-8921-60DFF8125A11}"/>
              </a:ext>
            </a:extLst>
          </p:cNvPr>
          <p:cNvGrpSpPr/>
          <p:nvPr userDrawn="1"/>
        </p:nvGrpSpPr>
        <p:grpSpPr>
          <a:xfrm>
            <a:off x="3791744" y="3346624"/>
            <a:ext cx="3725937" cy="720714"/>
            <a:chOff x="3791744" y="3346624"/>
            <a:chExt cx="3725937" cy="720714"/>
          </a:xfrm>
        </p:grpSpPr>
        <p:sp>
          <p:nvSpPr>
            <p:cNvPr id="39" name="Google Shape;532;p62">
              <a:extLst>
                <a:ext uri="{FF2B5EF4-FFF2-40B4-BE49-F238E27FC236}">
                  <a16:creationId xmlns:a16="http://schemas.microsoft.com/office/drawing/2014/main" id="{4DE0097D-A908-4026-96D8-3EEAB7227C17}"/>
                </a:ext>
              </a:extLst>
            </p:cNvPr>
            <p:cNvSpPr txBox="1"/>
            <p:nvPr/>
          </p:nvSpPr>
          <p:spPr>
            <a:xfrm>
              <a:off x="3791744" y="336533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07</a:t>
              </a:r>
            </a:p>
          </p:txBody>
        </p:sp>
        <p:cxnSp>
          <p:nvCxnSpPr>
            <p:cNvPr id="40" name="Google Shape;527;p62">
              <a:extLst>
                <a:ext uri="{FF2B5EF4-FFF2-40B4-BE49-F238E27FC236}">
                  <a16:creationId xmlns:a16="http://schemas.microsoft.com/office/drawing/2014/main" id="{D9559C9A-C556-4C2D-9762-33AC602F8796}"/>
                </a:ext>
              </a:extLst>
            </p:cNvPr>
            <p:cNvCxnSpPr>
              <a:cxnSpLocks/>
            </p:cNvCxnSpPr>
            <p:nvPr/>
          </p:nvCxnSpPr>
          <p:spPr>
            <a:xfrm>
              <a:off x="4542944" y="3466216"/>
              <a:ext cx="0" cy="499200"/>
            </a:xfrm>
            <a:prstGeom prst="straightConnector1">
              <a:avLst/>
            </a:prstGeom>
            <a:noFill/>
            <a:ln w="9525" cap="flat" cmpd="sng">
              <a:solidFill>
                <a:schemeClr val="bg1"/>
              </a:solidFill>
              <a:prstDash val="solid"/>
              <a:round/>
              <a:headEnd type="none" w="med" len="med"/>
              <a:tailEnd type="none" w="med" len="med"/>
            </a:ln>
          </p:spPr>
        </p:cxnSp>
        <p:sp>
          <p:nvSpPr>
            <p:cNvPr id="41" name="Google Shape;528;p62">
              <a:extLst>
                <a:ext uri="{FF2B5EF4-FFF2-40B4-BE49-F238E27FC236}">
                  <a16:creationId xmlns:a16="http://schemas.microsoft.com/office/drawing/2014/main" id="{3DD546EB-A633-4EB6-B68B-8F2DA944E2B7}"/>
                </a:ext>
              </a:extLst>
            </p:cNvPr>
            <p:cNvSpPr txBox="1"/>
            <p:nvPr/>
          </p:nvSpPr>
          <p:spPr>
            <a:xfrm>
              <a:off x="4493345" y="3346624"/>
              <a:ext cx="3024336"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42" name="Title 3">
            <a:extLst>
              <a:ext uri="{FF2B5EF4-FFF2-40B4-BE49-F238E27FC236}">
                <a16:creationId xmlns:a16="http://schemas.microsoft.com/office/drawing/2014/main" id="{392126F4-AE2E-40BE-85E3-D2CEA820DE2F}"/>
              </a:ext>
            </a:extLst>
          </p:cNvPr>
          <p:cNvSpPr txBox="1">
            <a:spLocks/>
          </p:cNvSpPr>
          <p:nvPr userDrawn="1"/>
        </p:nvSpPr>
        <p:spPr>
          <a:xfrm flipH="1">
            <a:off x="6600056" y="3716338"/>
            <a:ext cx="6048672" cy="2492990"/>
          </a:xfrm>
          <a:prstGeom prst="rect">
            <a:avLst/>
          </a:prstGeom>
        </p:spPr>
        <p:txBody>
          <a:bodyPr vert="horz" wrap="square" lIns="0" tIns="0" rIns="0" bIns="0" rtlCol="0" anchor="b">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GB" sz="6000" b="1">
                <a:solidFill>
                  <a:schemeClr val="bg1"/>
                </a:solidFill>
                <a:latin typeface="Ubuntu" panose="020B0504030602030204" pitchFamily="34" charset="0"/>
              </a:rPr>
              <a:t>TABLE</a:t>
            </a:r>
          </a:p>
          <a:p>
            <a:pPr algn="ctr"/>
            <a:r>
              <a:rPr lang="en-GB" sz="6000" b="1">
                <a:solidFill>
                  <a:schemeClr val="bg1"/>
                </a:solidFill>
                <a:latin typeface="Ubuntu" panose="020B0504030602030204" pitchFamily="34" charset="0"/>
              </a:rPr>
              <a:t>              OF</a:t>
            </a:r>
          </a:p>
          <a:p>
            <a:pPr algn="ctr"/>
            <a:r>
              <a:rPr lang="en-GB" sz="6000" b="1">
                <a:solidFill>
                  <a:schemeClr val="bg1"/>
                </a:solidFill>
                <a:latin typeface="Ubuntu" panose="020B0504030602030204" pitchFamily="34" charset="0"/>
              </a:rPr>
              <a:t>CONTENTS</a:t>
            </a:r>
            <a:endParaRPr lang="en-GB" sz="8000" b="1">
              <a:solidFill>
                <a:schemeClr val="bg1"/>
              </a:solidFill>
              <a:latin typeface="Ubuntu" panose="020B0504030602030204" pitchFamily="34" charset="0"/>
            </a:endParaRPr>
          </a:p>
        </p:txBody>
      </p:sp>
    </p:spTree>
    <p:extLst>
      <p:ext uri="{BB962C8B-B14F-4D97-AF65-F5344CB8AC3E}">
        <p14:creationId xmlns:p14="http://schemas.microsoft.com/office/powerpoint/2010/main" val="8647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5182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3094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861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4089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1745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b="0" i="0" smtClean="0">
                <a:solidFill>
                  <a:srgbClr val="A6A6A6"/>
                </a:solidFill>
                <a:latin typeface="Ubuntu" panose="020B0504030602030204" pitchFamily="34" charset="0"/>
                <a:cs typeface="Arial" panose="020B0604020202020204" pitchFamily="34" charset="0"/>
              </a:rPr>
              <a:pPr algn="r"/>
              <a:t>‹#›</a:t>
            </a:fld>
            <a:endParaRPr lang="en-US" sz="800" b="0" i="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b="0" i="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5296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Lst>
          </p:cNvPr>
          <p:cNvSpPr/>
          <p:nvPr/>
        </p:nvSpPr>
        <p:spPr bwMode="white">
          <a:xfrm>
            <a:off x="0" y="0"/>
            <a:ext cx="12191999" cy="68597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a:ln>
                <a:noFill/>
              </a:ln>
              <a:solidFill>
                <a:prstClr val="black"/>
              </a:solidFill>
              <a:effectLst/>
              <a:uLnTx/>
              <a:uFillTx/>
              <a:latin typeface="Ubuntu Medium"/>
              <a:ea typeface="+mn-ea"/>
              <a:cs typeface="+mn-cs"/>
            </a:endParaRPr>
          </a:p>
        </p:txBody>
      </p:sp>
      <p:sp>
        <p:nvSpPr>
          <p:cNvPr id="32" name="object 20">
            <a:extLst>
              <a:ext uri="{FF2B5EF4-FFF2-40B4-BE49-F238E27FC236}">
                <a16:creationId xmlns:a16="http://schemas.microsoft.com/office/drawing/2014/main" id="{F204A420-C3A9-6843-A725-6928062455DF}"/>
              </a:ext>
            </a:extLst>
          </p:cNvPr>
          <p:cNvSpPr/>
          <p:nvPr/>
        </p:nvSpPr>
        <p:spPr>
          <a:xfrm>
            <a:off x="2242193" y="7817766"/>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3" name="object 21">
            <a:extLst>
              <a:ext uri="{FF2B5EF4-FFF2-40B4-BE49-F238E27FC236}">
                <a16:creationId xmlns:a16="http://schemas.microsoft.com/office/drawing/2014/main" id="{DD89605D-06A4-164A-B4DC-CB28D57734A9}"/>
              </a:ext>
            </a:extLst>
          </p:cNvPr>
          <p:cNvSpPr/>
          <p:nvPr/>
        </p:nvSpPr>
        <p:spPr>
          <a:xfrm>
            <a:off x="2235471" y="8796653"/>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4" name="object 22">
            <a:extLst>
              <a:ext uri="{FF2B5EF4-FFF2-40B4-BE49-F238E27FC236}">
                <a16:creationId xmlns:a16="http://schemas.microsoft.com/office/drawing/2014/main" id="{77027650-380D-FA43-B826-DB6BCA4B9329}"/>
              </a:ext>
            </a:extLst>
          </p:cNvPr>
          <p:cNvSpPr/>
          <p:nvPr/>
        </p:nvSpPr>
        <p:spPr>
          <a:xfrm>
            <a:off x="2235471" y="9825281"/>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pic>
        <p:nvPicPr>
          <p:cNvPr id="27" name="Image 6" descr="Une image contenant texte&#10;&#10;Description générée automatiquement">
            <a:extLst>
              <a:ext uri="{FF2B5EF4-FFF2-40B4-BE49-F238E27FC236}">
                <a16:creationId xmlns:a16="http://schemas.microsoft.com/office/drawing/2014/main" id="{443215A6-42D5-FF43-B779-4EE2C0613D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18" name="Image 20" descr="Une image contenant lampe&#10;&#10;Description générée automatiquement">
            <a:extLst>
              <a:ext uri="{FF2B5EF4-FFF2-40B4-BE49-F238E27FC236}">
                <a16:creationId xmlns:a16="http://schemas.microsoft.com/office/drawing/2014/main" id="{3FFD5590-9028-7E49-9AC6-09848DCAD95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764792"/>
            <a:ext cx="12549353" cy="5268145"/>
          </a:xfrm>
          <a:prstGeom prst="rect">
            <a:avLst/>
          </a:prstGeom>
        </p:spPr>
      </p:pic>
      <p:sp>
        <p:nvSpPr>
          <p:cNvPr id="20" name="Title 2">
            <a:extLst>
              <a:ext uri="{FF2B5EF4-FFF2-40B4-BE49-F238E27FC236}">
                <a16:creationId xmlns:a16="http://schemas.microsoft.com/office/drawing/2014/main" id="{8ABBC983-CB44-634E-AFFD-03055393A238}"/>
              </a:ext>
            </a:extLst>
          </p:cNvPr>
          <p:cNvSpPr txBox="1">
            <a:spLocks/>
          </p:cNvSpPr>
          <p:nvPr/>
        </p:nvSpPr>
        <p:spPr>
          <a:xfrm>
            <a:off x="4433830" y="2450492"/>
            <a:ext cx="6061752" cy="195701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lvl="0" algn="ctr">
              <a:defRPr/>
            </a:pPr>
            <a:r>
              <a:rPr lang="en-US" sz="4400" dirty="0"/>
              <a:t>Python Training</a:t>
            </a:r>
          </a:p>
          <a:p>
            <a:pPr lvl="0" algn="ctr">
              <a:defRPr/>
            </a:pPr>
            <a:r>
              <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rPr>
              <a:t>Day </a:t>
            </a:r>
            <a:r>
              <a:rPr lang="en-US" sz="3600" dirty="0">
                <a:solidFill>
                  <a:schemeClr val="accent3">
                    <a:lumMod val="75000"/>
                    <a:lumOff val="25000"/>
                  </a:schemeClr>
                </a:solidFill>
                <a:latin typeface="Ubuntu Medium"/>
              </a:rPr>
              <a:t>8</a:t>
            </a:r>
            <a:endPar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endParaRPr>
          </a:p>
          <a:p>
            <a:pPr lvl="0" algn="ctr">
              <a:defRPr/>
            </a:pPr>
            <a:r>
              <a:rPr lang="en-US" sz="3600" dirty="0">
                <a:solidFill>
                  <a:schemeClr val="accent1"/>
                </a:solidFill>
                <a:latin typeface="Ubuntu Medium"/>
              </a:rPr>
              <a:t>OOPs</a:t>
            </a:r>
          </a:p>
        </p:txBody>
      </p:sp>
      <p:sp>
        <p:nvSpPr>
          <p:cNvPr id="22" name="Subtitle 1">
            <a:extLst>
              <a:ext uri="{FF2B5EF4-FFF2-40B4-BE49-F238E27FC236}">
                <a16:creationId xmlns:a16="http://schemas.microsoft.com/office/drawing/2014/main" id="{1918B4B1-FE07-9747-91C6-9664DBD2A784}"/>
              </a:ext>
            </a:extLst>
          </p:cNvPr>
          <p:cNvSpPr txBox="1">
            <a:spLocks/>
          </p:cNvSpPr>
          <p:nvPr/>
        </p:nvSpPr>
        <p:spPr>
          <a:xfrm>
            <a:off x="9624392" y="3716338"/>
            <a:ext cx="2115467" cy="1368152"/>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Tree>
    <p:extLst>
      <p:ext uri="{BB962C8B-B14F-4D97-AF65-F5344CB8AC3E}">
        <p14:creationId xmlns:p14="http://schemas.microsoft.com/office/powerpoint/2010/main" val="156207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Polymorphism </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782993"/>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Polymorphism is a concept in object-oriented programming that refers to the ability of objects of different classes to be treated as if they were the same type of object. </a:t>
            </a:r>
          </a:p>
          <a:p>
            <a:pPr marL="360000" indent="-285750">
              <a:lnSpc>
                <a:spcPct val="125000"/>
              </a:lnSpc>
              <a:buFont typeface="Arial" panose="020B0604020202020204" pitchFamily="34" charset="0"/>
              <a:buChar char="•"/>
            </a:pPr>
            <a:r>
              <a:rPr lang="en-IN" dirty="0"/>
              <a:t>This is achieved by implementing methods with the same name and signature in different classes. </a:t>
            </a:r>
          </a:p>
          <a:p>
            <a:pPr marL="360000" indent="-285750">
              <a:lnSpc>
                <a:spcPct val="125000"/>
              </a:lnSpc>
              <a:buFont typeface="Arial" panose="020B0604020202020204" pitchFamily="34" charset="0"/>
              <a:buChar char="•"/>
            </a:pPr>
            <a:r>
              <a:rPr lang="en-IN" dirty="0"/>
              <a:t>When a method is called on an object, the correct implementation is chosen based on the type of the object.</a:t>
            </a:r>
          </a:p>
          <a:p>
            <a:pPr marL="74250">
              <a:lnSpc>
                <a:spcPct val="125000"/>
              </a:lnSpc>
            </a:pPr>
            <a:endParaRPr lang="en-IN" dirty="0"/>
          </a:p>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r>
              <a:rPr lang="en-IN" dirty="0"/>
              <a:t>Use cases:</a:t>
            </a:r>
          </a:p>
          <a:p>
            <a:pPr marL="817200" lvl="1" indent="-285750">
              <a:lnSpc>
                <a:spcPct val="150000"/>
              </a:lnSpc>
              <a:buFont typeface="Arial" panose="020B0604020202020204" pitchFamily="34" charset="0"/>
              <a:buChar char="•"/>
            </a:pPr>
            <a:r>
              <a:rPr lang="en-IN" dirty="0"/>
              <a:t>Allow different types of objects to be treated as if they were the same type, simplifying code that needs to work with multiple types of objects.</a:t>
            </a:r>
          </a:p>
          <a:p>
            <a:pPr marL="817200" lvl="1" indent="-285750">
              <a:lnSpc>
                <a:spcPct val="150000"/>
              </a:lnSpc>
              <a:buFont typeface="Arial" panose="020B0604020202020204" pitchFamily="34" charset="0"/>
              <a:buChar char="•"/>
            </a:pPr>
            <a:r>
              <a:rPr lang="en-IN" dirty="0"/>
              <a:t>Implement polymorphic algorithms that can be used with objects of different classes.</a:t>
            </a:r>
          </a:p>
          <a:p>
            <a:pPr marL="817200" lvl="1" indent="-285750">
              <a:lnSpc>
                <a:spcPct val="150000"/>
              </a:lnSpc>
              <a:buFont typeface="Arial" panose="020B0604020202020204" pitchFamily="34" charset="0"/>
              <a:buChar char="•"/>
            </a:pPr>
            <a:r>
              <a:rPr lang="en-IN" dirty="0"/>
              <a:t>Implement polymorphic interfaces that can be used by multiple classes.</a:t>
            </a:r>
          </a:p>
          <a:p>
            <a:pPr marL="817200" lvl="1" indent="-285750">
              <a:lnSpc>
                <a:spcPct val="150000"/>
              </a:lnSpc>
              <a:buFont typeface="Arial" panose="020B0604020202020204" pitchFamily="34" charset="0"/>
              <a:buChar char="•"/>
            </a:pPr>
            <a:r>
              <a:rPr lang="en-IN" dirty="0"/>
              <a:t>Implement polymorphic data structures that can hold objects of different types.</a:t>
            </a:r>
          </a:p>
          <a:p>
            <a:pPr marL="817200" lvl="1" indent="-285750">
              <a:lnSpc>
                <a:spcPct val="150000"/>
              </a:lnSpc>
              <a:buFont typeface="Arial" panose="020B0604020202020204" pitchFamily="34" charset="0"/>
              <a:buChar char="•"/>
            </a:pPr>
            <a:r>
              <a:rPr lang="en-IN" dirty="0"/>
              <a:t>Implement polymorphic error handling that can handle errors from multiple sources.</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367633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Duck typing </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975157"/>
            <a:ext cx="11385956" cy="4437305"/>
          </a:xfrm>
          <a:prstGeom prst="rect">
            <a:avLst/>
          </a:prstGeom>
          <a:noFill/>
        </p:spPr>
        <p:txBody>
          <a:bodyPr wrap="square" rtlCol="0">
            <a:spAutoFit/>
          </a:bodyPr>
          <a:lstStyle/>
          <a:p>
            <a:pPr marL="360000" indent="-285750">
              <a:lnSpc>
                <a:spcPct val="200000"/>
              </a:lnSpc>
              <a:buFont typeface="Arial" panose="020B0604020202020204" pitchFamily="34" charset="0"/>
              <a:buChar char="•"/>
            </a:pPr>
            <a:r>
              <a:rPr lang="en-IN" dirty="0"/>
              <a:t>Duck typing is a concept in Python where an object's suitability for a particular role is determined by the presence of certain methods and properties, rather than its type.</a:t>
            </a:r>
          </a:p>
          <a:p>
            <a:pPr marL="360000" indent="-285750">
              <a:lnSpc>
                <a:spcPct val="200000"/>
              </a:lnSpc>
              <a:buFont typeface="Arial" panose="020B0604020202020204" pitchFamily="34" charset="0"/>
              <a:buChar char="•"/>
            </a:pPr>
            <a:r>
              <a:rPr lang="en-IN" dirty="0"/>
              <a:t>In other words, if an object behaves like a duck (i.e., it quacks like a duck, walks like a duck), then it is considered to be a duck, regardless of its actual class or type.</a:t>
            </a:r>
          </a:p>
          <a:p>
            <a:pPr marL="360000" indent="-285750">
              <a:lnSpc>
                <a:spcPct val="200000"/>
              </a:lnSpc>
              <a:buFont typeface="Arial" panose="020B0604020202020204" pitchFamily="34" charset="0"/>
              <a:buChar char="•"/>
            </a:pPr>
            <a:r>
              <a:rPr lang="en-IN" dirty="0"/>
              <a:t>This means that in Python, you can use an object based on what it can do, rather than what it is. </a:t>
            </a:r>
          </a:p>
          <a:p>
            <a:pPr marL="817200" lvl="1" indent="-285750">
              <a:lnSpc>
                <a:spcPct val="200000"/>
              </a:lnSpc>
              <a:buFont typeface="Arial" panose="020B0604020202020204" pitchFamily="34" charset="0"/>
              <a:buChar char="•"/>
            </a:pPr>
            <a:r>
              <a:rPr lang="en-IN" dirty="0"/>
              <a:t>For example, you can iterate over any object that provides an iterator, regardless of its class or type. </a:t>
            </a:r>
          </a:p>
          <a:p>
            <a:pPr marL="817200" lvl="1" indent="-285750">
              <a:lnSpc>
                <a:spcPct val="200000"/>
              </a:lnSpc>
              <a:buFont typeface="Arial" panose="020B0604020202020204" pitchFamily="34" charset="0"/>
              <a:buChar char="•"/>
            </a:pPr>
            <a:r>
              <a:rPr lang="en-IN" dirty="0"/>
              <a:t>This is possible because Python is a dynamically-typed language, which means that variables can hold objects of any type, and their type can change during runtime.</a:t>
            </a:r>
            <a:endParaRPr lang="en-IN" i="0" dirty="0">
              <a:solidFill>
                <a:srgbClr val="000000"/>
              </a:solidFill>
              <a:effectLst/>
              <a:latin typeface="Helvetica Neue"/>
            </a:endParaRPr>
          </a:p>
        </p:txBody>
      </p:sp>
    </p:spTree>
    <p:extLst>
      <p:ext uri="{BB962C8B-B14F-4D97-AF65-F5344CB8AC3E}">
        <p14:creationId xmlns:p14="http://schemas.microsoft.com/office/powerpoint/2010/main" val="130933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Duck typing </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852243"/>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When to use</a:t>
            </a:r>
          </a:p>
          <a:p>
            <a:pPr marL="360000" indent="-285750">
              <a:lnSpc>
                <a:spcPct val="200000"/>
              </a:lnSpc>
              <a:buFont typeface="Arial" panose="020B0604020202020204" pitchFamily="34" charset="0"/>
              <a:buChar char="•"/>
            </a:pPr>
            <a:r>
              <a:rPr lang="en-IN" dirty="0"/>
              <a:t>Duck typing is particularly useful when you have a function or method that can accept multiple object types, as long as they have certain behaviours or attributes in common. </a:t>
            </a:r>
          </a:p>
          <a:p>
            <a:pPr marL="817200" lvl="1" indent="-285750">
              <a:lnSpc>
                <a:spcPct val="200000"/>
              </a:lnSpc>
              <a:buFont typeface="Arial" panose="020B0604020202020204" pitchFamily="34" charset="0"/>
              <a:buChar char="•"/>
            </a:pPr>
            <a:r>
              <a:rPr lang="en-IN" dirty="0"/>
              <a:t>This allows you to write more flexible and reusable code, as you don't need to worry about the specific class or type of an object, but rather its behaviour.</a:t>
            </a:r>
          </a:p>
          <a:p>
            <a:pPr marL="1274400" lvl="2" indent="-285750">
              <a:lnSpc>
                <a:spcPct val="200000"/>
              </a:lnSpc>
              <a:buFont typeface="Arial" panose="020B0604020202020204" pitchFamily="34" charset="0"/>
              <a:buChar char="•"/>
            </a:pPr>
            <a:r>
              <a:rPr lang="en-IN" dirty="0"/>
              <a:t>For example, if you have a function that needs to operate on any object that has a read() method, you can use duck typing to ensure that the function works with any object that provides that method, regardless of its class or type.</a:t>
            </a:r>
          </a:p>
          <a:p>
            <a:pPr marL="817200" lvl="1" indent="-285750">
              <a:lnSpc>
                <a:spcPct val="200000"/>
              </a:lnSpc>
              <a:buFont typeface="Arial" panose="020B0604020202020204" pitchFamily="34" charset="0"/>
              <a:buChar char="•"/>
            </a:pPr>
            <a:r>
              <a:rPr lang="en-IN" dirty="0"/>
              <a:t>Duck typing is more useful in dynamic languages like Python, where object types can change at runtime</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275736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Duck typing </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605555"/>
            <a:ext cx="11385956" cy="6006965"/>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Sample </a:t>
            </a:r>
            <a:r>
              <a:rPr lang="en-IN" sz="2400" b="1" dirty="0" err="1">
                <a:solidFill>
                  <a:schemeClr val="accent3">
                    <a:lumMod val="75000"/>
                    <a:lumOff val="25000"/>
                  </a:schemeClr>
                </a:solidFill>
              </a:rPr>
              <a:t>usecase</a:t>
            </a:r>
            <a:endParaRPr lang="en-IN" sz="2400" b="1" dirty="0">
              <a:solidFill>
                <a:schemeClr val="accent3">
                  <a:lumMod val="75000"/>
                  <a:lumOff val="25000"/>
                </a:schemeClr>
              </a:solidFill>
            </a:endParaRPr>
          </a:p>
          <a:p>
            <a:pPr marL="360000" indent="-285750">
              <a:lnSpc>
                <a:spcPct val="200000"/>
              </a:lnSpc>
              <a:buFont typeface="Arial" panose="020B0604020202020204" pitchFamily="34" charset="0"/>
              <a:buChar char="•"/>
            </a:pPr>
            <a:r>
              <a:rPr lang="en-IN" dirty="0"/>
              <a:t>One real-time scenario where duck typing can be more useful than polymorphism is in </a:t>
            </a:r>
            <a:r>
              <a:rPr lang="en-IN" b="1" dirty="0"/>
              <a:t>web development</a:t>
            </a:r>
            <a:r>
              <a:rPr lang="en-IN" dirty="0"/>
              <a:t>, particularly when working with different web frameworks or libraries. </a:t>
            </a:r>
          </a:p>
          <a:p>
            <a:pPr marL="817200" lvl="1" indent="-285750">
              <a:lnSpc>
                <a:spcPct val="200000"/>
              </a:lnSpc>
              <a:buFont typeface="Arial" panose="020B0604020202020204" pitchFamily="34" charset="0"/>
              <a:buChar char="•"/>
            </a:pPr>
            <a:r>
              <a:rPr lang="en-IN" dirty="0"/>
              <a:t>In web development, you often need to write code that can work with different objects or data structures, depending on the specific framework or library you are using. </a:t>
            </a:r>
          </a:p>
          <a:p>
            <a:pPr marL="1274400" lvl="2" indent="-285750">
              <a:lnSpc>
                <a:spcPct val="200000"/>
              </a:lnSpc>
              <a:buFont typeface="Arial" panose="020B0604020202020204" pitchFamily="34" charset="0"/>
              <a:buChar char="•"/>
            </a:pPr>
            <a:r>
              <a:rPr lang="en-IN" dirty="0"/>
              <a:t>For example, you might need to write a function that can accept data from a form submission, which could come in different formats depending on the specific web framework being used.</a:t>
            </a:r>
          </a:p>
          <a:p>
            <a:pPr marL="817200" lvl="1" indent="-285750">
              <a:lnSpc>
                <a:spcPct val="200000"/>
              </a:lnSpc>
              <a:buFont typeface="Arial" panose="020B0604020202020204" pitchFamily="34" charset="0"/>
              <a:buChar char="•"/>
            </a:pPr>
            <a:r>
              <a:rPr lang="en-IN" dirty="0"/>
              <a:t>In this scenario, you can use duck typing to write a function that accepts any object that has the required attributes or methods, regardless of its specific class or type. </a:t>
            </a:r>
          </a:p>
          <a:p>
            <a:pPr marL="1274400" lvl="2" indent="-285750">
              <a:lnSpc>
                <a:spcPct val="200000"/>
              </a:lnSpc>
              <a:buFont typeface="Arial" panose="020B0604020202020204" pitchFamily="34" charset="0"/>
              <a:buChar char="•"/>
            </a:pPr>
            <a:r>
              <a:rPr lang="en-IN" dirty="0"/>
              <a:t>This allows your function to work with data from any web framework or library, without needing to write separate code for each one.</a:t>
            </a:r>
            <a:endParaRPr lang="en-IN" i="0" dirty="0">
              <a:solidFill>
                <a:srgbClr val="000000"/>
              </a:solidFill>
              <a:effectLst/>
              <a:latin typeface="Helvetica Neue"/>
            </a:endParaRPr>
          </a:p>
        </p:txBody>
      </p:sp>
    </p:spTree>
    <p:extLst>
      <p:ext uri="{BB962C8B-B14F-4D97-AF65-F5344CB8AC3E}">
        <p14:creationId xmlns:p14="http://schemas.microsoft.com/office/powerpoint/2010/main" val="271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15019" y="11707"/>
            <a:ext cx="10546967" cy="511265"/>
          </a:xfrm>
        </p:spPr>
        <p:txBody>
          <a:bodyPr/>
          <a:lstStyle/>
          <a:p>
            <a:r>
              <a:rPr lang="en-IN" b="1" dirty="0">
                <a:latin typeface="-apple-system"/>
              </a:rPr>
              <a:t>Purpose __</a:t>
            </a:r>
            <a:r>
              <a:rPr lang="en-IN" b="1" dirty="0" err="1">
                <a:latin typeface="-apple-system"/>
              </a:rPr>
              <a:t>init</a:t>
            </a:r>
            <a:r>
              <a:rPr lang="en-IN" b="1" dirty="0">
                <a:latin typeface="-apple-system"/>
              </a:rPr>
              <a:t>__ method in Classes</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803505"/>
            <a:ext cx="11385956" cy="4783554"/>
          </a:xfrm>
          <a:prstGeom prst="rect">
            <a:avLst/>
          </a:prstGeom>
          <a:noFill/>
        </p:spPr>
        <p:txBody>
          <a:bodyPr wrap="square" rtlCol="0">
            <a:spAutoFit/>
          </a:bodyPr>
          <a:lstStyle/>
          <a:p>
            <a:pPr marL="74250">
              <a:lnSpc>
                <a:spcPct val="125000"/>
              </a:lnSpc>
            </a:pPr>
            <a:endParaRPr lang="en-IN" dirty="0"/>
          </a:p>
          <a:p>
            <a:pPr marL="360000" indent="-285750">
              <a:lnSpc>
                <a:spcPct val="200000"/>
              </a:lnSpc>
              <a:buFont typeface="Arial" panose="020B0604020202020204" pitchFamily="34" charset="0"/>
              <a:buChar char="•"/>
            </a:pPr>
            <a:r>
              <a:rPr lang="en-IN" dirty="0"/>
              <a:t>The __</a:t>
            </a:r>
            <a:r>
              <a:rPr lang="en-IN" dirty="0" err="1"/>
              <a:t>init</a:t>
            </a:r>
            <a:r>
              <a:rPr lang="en-IN" dirty="0"/>
              <a:t>__ method in Python classes is a special method that is called automatically when an instance of the class is created. </a:t>
            </a:r>
          </a:p>
          <a:p>
            <a:pPr marL="817200" lvl="1" indent="-285750">
              <a:lnSpc>
                <a:spcPct val="200000"/>
              </a:lnSpc>
              <a:buFont typeface="Arial" panose="020B0604020202020204" pitchFamily="34" charset="0"/>
              <a:buChar char="•"/>
            </a:pPr>
            <a:r>
              <a:rPr lang="en-IN" dirty="0"/>
              <a:t>Its purpose is to initialize the attributes of the object with the values passed as arguments.</a:t>
            </a:r>
          </a:p>
          <a:p>
            <a:pPr marL="74250">
              <a:lnSpc>
                <a:spcPct val="200000"/>
              </a:lnSpc>
            </a:pPr>
            <a:endParaRPr lang="en-IN" dirty="0"/>
          </a:p>
          <a:p>
            <a:pPr marL="360000" indent="-285750">
              <a:lnSpc>
                <a:spcPct val="200000"/>
              </a:lnSpc>
              <a:buFont typeface="Arial" panose="020B0604020202020204" pitchFamily="34" charset="0"/>
              <a:buChar char="•"/>
            </a:pPr>
            <a:r>
              <a:rPr lang="en-IN" dirty="0"/>
              <a:t>In other words, __</a:t>
            </a:r>
            <a:r>
              <a:rPr lang="en-IN" dirty="0" err="1"/>
              <a:t>init</a:t>
            </a:r>
            <a:r>
              <a:rPr lang="en-IN" dirty="0"/>
              <a:t>__ is used to set up the initial state of an object. </a:t>
            </a:r>
          </a:p>
          <a:p>
            <a:pPr marL="817200" lvl="1" indent="-285750">
              <a:lnSpc>
                <a:spcPct val="200000"/>
              </a:lnSpc>
              <a:buFont typeface="Arial" panose="020B0604020202020204" pitchFamily="34" charset="0"/>
              <a:buChar char="•"/>
            </a:pPr>
            <a:r>
              <a:rPr lang="en-IN" dirty="0"/>
              <a:t>It is where you define the attributes of the object and their initial values. </a:t>
            </a:r>
          </a:p>
          <a:p>
            <a:pPr marL="817200" lvl="1" indent="-285750">
              <a:lnSpc>
                <a:spcPct val="200000"/>
              </a:lnSpc>
              <a:buFont typeface="Arial" panose="020B0604020202020204" pitchFamily="34" charset="0"/>
              <a:buChar char="•"/>
            </a:pPr>
            <a:r>
              <a:rPr lang="en-IN" dirty="0"/>
              <a:t>You can also perform any necessary setup operations, such as opening a file or establishing a database connection.</a:t>
            </a:r>
            <a:endParaRPr lang="en-IN" i="0" dirty="0">
              <a:solidFill>
                <a:srgbClr val="000000"/>
              </a:solidFill>
              <a:effectLst/>
              <a:latin typeface="Helvetica Neue"/>
            </a:endParaRPr>
          </a:p>
        </p:txBody>
      </p:sp>
    </p:spTree>
    <p:extLst>
      <p:ext uri="{BB962C8B-B14F-4D97-AF65-F5344CB8AC3E}">
        <p14:creationId xmlns:p14="http://schemas.microsoft.com/office/powerpoint/2010/main" val="103551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15019" y="11707"/>
            <a:ext cx="10546967" cy="511265"/>
          </a:xfrm>
        </p:spPr>
        <p:txBody>
          <a:bodyPr/>
          <a:lstStyle/>
          <a:p>
            <a:r>
              <a:rPr lang="en-IN" b="1" dirty="0">
                <a:latin typeface="-apple-system"/>
              </a:rPr>
              <a:t>Purpose __new__ method in Classes</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522972"/>
            <a:ext cx="11652344" cy="6272423"/>
          </a:xfrm>
          <a:prstGeom prst="rect">
            <a:avLst/>
          </a:prstGeom>
          <a:noFill/>
        </p:spPr>
        <p:txBody>
          <a:bodyPr wrap="square" rtlCol="0">
            <a:spAutoFit/>
          </a:bodyPr>
          <a:lstStyle/>
          <a:p>
            <a:pPr marL="74250">
              <a:lnSpc>
                <a:spcPct val="150000"/>
              </a:lnSpc>
            </a:pPr>
            <a:r>
              <a:rPr lang="en-IN" dirty="0"/>
              <a:t>In Python, __new__() is a special method that gets called before an object is created. It is a static method that takes the class as the first argument, followed by any other arguments that the constructor will take. The purpose of __new__() is to create and return a new instance of the class.</a:t>
            </a:r>
          </a:p>
          <a:p>
            <a:pPr marL="360000" indent="-285750">
              <a:lnSpc>
                <a:spcPct val="150000"/>
              </a:lnSpc>
              <a:buFont typeface="Arial" panose="020B0604020202020204" pitchFamily="34" charset="0"/>
              <a:buChar char="•"/>
            </a:pPr>
            <a:r>
              <a:rPr lang="en-IN" dirty="0"/>
              <a:t>5 real-world use cases of __new__()</a:t>
            </a:r>
          </a:p>
          <a:p>
            <a:pPr marL="817200" lvl="1" indent="-285750">
              <a:lnSpc>
                <a:spcPct val="150000"/>
              </a:lnSpc>
              <a:buFont typeface="Arial" panose="020B0604020202020204" pitchFamily="34" charset="0"/>
              <a:buChar char="•"/>
            </a:pPr>
            <a:r>
              <a:rPr lang="en-IN" b="1" dirty="0"/>
              <a:t>Customizing object creation</a:t>
            </a:r>
            <a:r>
              <a:rPr lang="en-IN" dirty="0"/>
              <a:t>: You can use __new__() to customize how an object is created. For example, you might want to limit the number of instances that can be created, or create a singleton instance that is shared across the entire application.</a:t>
            </a:r>
          </a:p>
          <a:p>
            <a:pPr marL="817200" lvl="1" indent="-285750">
              <a:lnSpc>
                <a:spcPct val="150000"/>
              </a:lnSpc>
              <a:buFont typeface="Arial" panose="020B0604020202020204" pitchFamily="34" charset="0"/>
              <a:buChar char="•"/>
            </a:pPr>
            <a:r>
              <a:rPr lang="en-IN" b="1" dirty="0"/>
              <a:t>Subclassing built-in types</a:t>
            </a:r>
            <a:r>
              <a:rPr lang="en-IN" dirty="0"/>
              <a:t>: If you want to create a subclass of a built-in type, such as list or </a:t>
            </a:r>
            <a:r>
              <a:rPr lang="en-IN" dirty="0" err="1"/>
              <a:t>dict</a:t>
            </a:r>
            <a:r>
              <a:rPr lang="en-IN" dirty="0"/>
              <a:t>, you will need to use __new__() to create the new instance.</a:t>
            </a:r>
          </a:p>
          <a:p>
            <a:pPr marL="817200" lvl="1" indent="-285750">
              <a:lnSpc>
                <a:spcPct val="150000"/>
              </a:lnSpc>
              <a:buFont typeface="Arial" panose="020B0604020202020204" pitchFamily="34" charset="0"/>
              <a:buChar char="•"/>
            </a:pPr>
            <a:r>
              <a:rPr lang="en-IN" b="1" dirty="0"/>
              <a:t>Memory management</a:t>
            </a:r>
            <a:r>
              <a:rPr lang="en-IN" dirty="0"/>
              <a:t>: If you need to allocate memory for your object manually, you can use __new__() to do so.</a:t>
            </a:r>
          </a:p>
          <a:p>
            <a:pPr marL="817200" lvl="1" indent="-285750">
              <a:lnSpc>
                <a:spcPct val="150000"/>
              </a:lnSpc>
              <a:buFont typeface="Arial" panose="020B0604020202020204" pitchFamily="34" charset="0"/>
              <a:buChar char="•"/>
            </a:pPr>
            <a:r>
              <a:rPr lang="en-IN" b="1" dirty="0"/>
              <a:t>Metaprogramming</a:t>
            </a:r>
            <a:r>
              <a:rPr lang="en-IN" dirty="0"/>
              <a:t>: __new__() can be used to implement metaprogramming techniques, such as creating classes dynamically.</a:t>
            </a:r>
          </a:p>
          <a:p>
            <a:pPr marL="817200" lvl="1" indent="-285750">
              <a:lnSpc>
                <a:spcPct val="150000"/>
              </a:lnSpc>
              <a:buFont typeface="Arial" panose="020B0604020202020204" pitchFamily="34" charset="0"/>
              <a:buChar char="•"/>
            </a:pPr>
            <a:r>
              <a:rPr lang="en-IN" b="1" dirty="0"/>
              <a:t>Immutable objects</a:t>
            </a:r>
            <a:r>
              <a:rPr lang="en-IN" dirty="0"/>
              <a:t>: If you want to create an immutable object, you can use __new__() to ensure that the object cannot be modified after creation.</a:t>
            </a:r>
            <a:endParaRPr lang="en-IN" i="0" dirty="0">
              <a:solidFill>
                <a:srgbClr val="000000"/>
              </a:solidFill>
              <a:effectLst/>
              <a:latin typeface="Helvetica Neue"/>
            </a:endParaRPr>
          </a:p>
        </p:txBody>
      </p:sp>
    </p:spTree>
    <p:extLst>
      <p:ext uri="{BB962C8B-B14F-4D97-AF65-F5344CB8AC3E}">
        <p14:creationId xmlns:p14="http://schemas.microsoft.com/office/powerpoint/2010/main" val="389870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15019" y="11707"/>
            <a:ext cx="10546967" cy="511265"/>
          </a:xfrm>
        </p:spPr>
        <p:txBody>
          <a:bodyPr/>
          <a:lstStyle/>
          <a:p>
            <a:r>
              <a:rPr lang="en-IN" b="1" dirty="0">
                <a:latin typeface="-apple-system"/>
              </a:rPr>
              <a:t>Access modifiers </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522972"/>
            <a:ext cx="11652344" cy="5441426"/>
          </a:xfrm>
          <a:prstGeom prst="rect">
            <a:avLst/>
          </a:prstGeom>
          <a:noFill/>
        </p:spPr>
        <p:txBody>
          <a:bodyPr wrap="square" rtlCol="0">
            <a:spAutoFit/>
          </a:bodyPr>
          <a:lstStyle/>
          <a:p>
            <a:pPr marL="74250">
              <a:lnSpc>
                <a:spcPct val="150000"/>
              </a:lnSpc>
            </a:pPr>
            <a:r>
              <a:rPr lang="en-IN" dirty="0"/>
              <a:t>In Python, access modifiers are used to control the visibility and accessibility of class attributes and methods. There are three types of access modifiers in Python:</a:t>
            </a:r>
          </a:p>
          <a:p>
            <a:pPr marL="74250">
              <a:lnSpc>
                <a:spcPct val="150000"/>
              </a:lnSpc>
            </a:pPr>
            <a:endParaRPr lang="en-IN" dirty="0"/>
          </a:p>
          <a:p>
            <a:pPr marL="74250">
              <a:lnSpc>
                <a:spcPct val="150000"/>
              </a:lnSpc>
            </a:pPr>
            <a:r>
              <a:rPr lang="en-IN" dirty="0"/>
              <a:t>Public: Any attribute or method that is not marked as private or protected is considered public and can be accessed from anywhere outside the class.</a:t>
            </a:r>
          </a:p>
          <a:p>
            <a:pPr marL="74250">
              <a:lnSpc>
                <a:spcPct val="150000"/>
              </a:lnSpc>
            </a:pPr>
            <a:endParaRPr lang="en-IN" dirty="0"/>
          </a:p>
          <a:p>
            <a:pPr marL="74250">
              <a:lnSpc>
                <a:spcPct val="150000"/>
              </a:lnSpc>
            </a:pPr>
            <a:r>
              <a:rPr lang="en-IN" dirty="0"/>
              <a:t>Private: Any attribute or method that is marked as private is denoted by adding double underscore prefix before the name. Private attributes and methods are not accessible from outside the class, and they can only be accessed within the class.</a:t>
            </a:r>
          </a:p>
          <a:p>
            <a:pPr marL="74250">
              <a:lnSpc>
                <a:spcPct val="150000"/>
              </a:lnSpc>
            </a:pPr>
            <a:endParaRPr lang="en-IN" dirty="0"/>
          </a:p>
          <a:p>
            <a:pPr marL="74250">
              <a:lnSpc>
                <a:spcPct val="150000"/>
              </a:lnSpc>
            </a:pPr>
            <a:r>
              <a:rPr lang="en-IN" dirty="0"/>
              <a:t>Protected: Any attribute or method that is marked as protected is denoted by adding a single underscore prefix before the name. Protected attributes and methods can be accessed within the class and its subclasses, but they are not accessible from outside the class hierarchy.</a:t>
            </a:r>
            <a:endParaRPr lang="en-IN" i="0" dirty="0">
              <a:solidFill>
                <a:srgbClr val="000000"/>
              </a:solidFill>
              <a:effectLst/>
              <a:latin typeface="Helvetica Neue"/>
            </a:endParaRPr>
          </a:p>
        </p:txBody>
      </p:sp>
    </p:spTree>
    <p:extLst>
      <p:ext uri="{BB962C8B-B14F-4D97-AF65-F5344CB8AC3E}">
        <p14:creationId xmlns:p14="http://schemas.microsoft.com/office/powerpoint/2010/main" val="302827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15019" y="11707"/>
            <a:ext cx="10546967" cy="511265"/>
          </a:xfrm>
        </p:spPr>
        <p:txBody>
          <a:bodyPr/>
          <a:lstStyle/>
          <a:p>
            <a:r>
              <a:rPr lang="en-IN" b="1" i="0" dirty="0">
                <a:effectLst/>
                <a:latin typeface="-apple-system"/>
              </a:rPr>
              <a:t>OOP vs PP</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430434"/>
            <a:ext cx="11385956" cy="6289735"/>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Object-Oriented Programming (OOP) </a:t>
            </a:r>
          </a:p>
          <a:p>
            <a:pPr marL="817200" lvl="1" indent="-285750">
              <a:lnSpc>
                <a:spcPct val="125000"/>
              </a:lnSpc>
              <a:buFont typeface="Arial" panose="020B0604020202020204" pitchFamily="34" charset="0"/>
              <a:buChar char="•"/>
            </a:pPr>
            <a:r>
              <a:rPr lang="en-IN" dirty="0"/>
              <a:t>is a programming paradigm that is based on the concept of "objects", which can contain data (attributes) and code (methods) to manipulate that data. </a:t>
            </a:r>
          </a:p>
          <a:p>
            <a:pPr marL="817200" lvl="1" indent="-285750">
              <a:lnSpc>
                <a:spcPct val="125000"/>
              </a:lnSpc>
              <a:buFont typeface="Arial" panose="020B0604020202020204" pitchFamily="34" charset="0"/>
              <a:buChar char="•"/>
            </a:pPr>
            <a:r>
              <a:rPr lang="en-IN" dirty="0"/>
              <a:t>It emphasizes the organization of code into modular, reusable components, and the use of inheritance and polymorphism to enable code to be more flexible and extensible.</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In contrast, Procedural Programming (PP) </a:t>
            </a:r>
          </a:p>
          <a:p>
            <a:pPr marL="817200" lvl="1" indent="-285750">
              <a:lnSpc>
                <a:spcPct val="125000"/>
              </a:lnSpc>
              <a:buFont typeface="Arial" panose="020B0604020202020204" pitchFamily="34" charset="0"/>
              <a:buChar char="•"/>
            </a:pPr>
            <a:r>
              <a:rPr lang="en-IN" dirty="0"/>
              <a:t>is a programming paradigm that is based on a sequence of instructions that are executed one after the other. </a:t>
            </a:r>
          </a:p>
          <a:p>
            <a:pPr marL="817200" lvl="1" indent="-285750">
              <a:lnSpc>
                <a:spcPct val="125000"/>
              </a:lnSpc>
              <a:buFont typeface="Arial" panose="020B0604020202020204" pitchFamily="34" charset="0"/>
              <a:buChar char="•"/>
            </a:pPr>
            <a:r>
              <a:rPr lang="en-IN" dirty="0"/>
              <a:t>It emphasizes the use of procedures (functions or subroutines) to organize code and break it down into smaller, more manageable chunks.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The main difference between OOP and PP lies in their approach to code organization and reuse. </a:t>
            </a:r>
          </a:p>
          <a:p>
            <a:pPr marL="817200" lvl="1" indent="-285750">
              <a:lnSpc>
                <a:spcPct val="125000"/>
              </a:lnSpc>
              <a:buFont typeface="Arial" panose="020B0604020202020204" pitchFamily="34" charset="0"/>
              <a:buChar char="•"/>
            </a:pPr>
            <a:r>
              <a:rPr lang="en-IN" dirty="0"/>
              <a:t>In OOP, code is organized into objects, which can be easily reused and extended through inheritance and polymorphism. </a:t>
            </a:r>
          </a:p>
          <a:p>
            <a:pPr marL="817200" lvl="1" indent="-285750">
              <a:lnSpc>
                <a:spcPct val="125000"/>
              </a:lnSpc>
              <a:buFont typeface="Arial" panose="020B0604020202020204" pitchFamily="34" charset="0"/>
              <a:buChar char="•"/>
            </a:pPr>
            <a:r>
              <a:rPr lang="en-IN" dirty="0"/>
              <a:t>In PP, code is organized into procedures, which are often tightly coupled and difficult to reuse.</a:t>
            </a:r>
          </a:p>
          <a:p>
            <a:pPr marL="817200" lvl="1" indent="-285750">
              <a:lnSpc>
                <a:spcPct val="125000"/>
              </a:lnSpc>
              <a:buFont typeface="Arial" panose="020B0604020202020204" pitchFamily="34" charset="0"/>
              <a:buChar char="•"/>
            </a:pPr>
            <a:r>
              <a:rPr lang="en-IN" dirty="0"/>
              <a:t>OOP is often seen as a more flexible and scalable approach to programming, while PP is often seen as simpler and easier to learn.</a:t>
            </a:r>
            <a:endParaRPr lang="en-IN" i="0" dirty="0">
              <a:solidFill>
                <a:srgbClr val="000000"/>
              </a:solidFill>
              <a:effectLst/>
              <a:latin typeface="Helvetica Neue"/>
            </a:endParaRPr>
          </a:p>
        </p:txBody>
      </p:sp>
    </p:spTree>
    <p:extLst>
      <p:ext uri="{BB962C8B-B14F-4D97-AF65-F5344CB8AC3E}">
        <p14:creationId xmlns:p14="http://schemas.microsoft.com/office/powerpoint/2010/main" val="229109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15019" y="11707"/>
            <a:ext cx="10546967" cy="511265"/>
          </a:xfrm>
        </p:spPr>
        <p:txBody>
          <a:bodyPr/>
          <a:lstStyle/>
          <a:p>
            <a:r>
              <a:rPr lang="en-IN" b="1" dirty="0">
                <a:latin typeface="-apple-system"/>
              </a:rPr>
              <a:t>Types of inheritance in Python</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803505"/>
            <a:ext cx="11385956" cy="5250989"/>
          </a:xfrm>
          <a:prstGeom prst="rect">
            <a:avLst/>
          </a:prstGeom>
          <a:noFill/>
        </p:spPr>
        <p:txBody>
          <a:bodyPr wrap="square" rtlCol="0">
            <a:spAutoFit/>
          </a:bodyPr>
          <a:lstStyle/>
          <a:p>
            <a:pPr marL="74250">
              <a:lnSpc>
                <a:spcPct val="125000"/>
              </a:lnSpc>
            </a:pPr>
            <a:r>
              <a:rPr lang="en-IN" dirty="0"/>
              <a:t>Python supports </a:t>
            </a:r>
            <a:r>
              <a:rPr lang="en-IN" b="1" i="1" u="sng" dirty="0"/>
              <a:t>three types of inheritance</a:t>
            </a:r>
          </a:p>
          <a:p>
            <a:pPr marL="74250">
              <a:lnSpc>
                <a:spcPct val="125000"/>
              </a:lnSpc>
            </a:pPr>
            <a:endParaRPr lang="en-IN" dirty="0"/>
          </a:p>
          <a:p>
            <a:pPr marL="360000" indent="-285750">
              <a:lnSpc>
                <a:spcPct val="125000"/>
              </a:lnSpc>
              <a:buFont typeface="Arial" panose="020B0604020202020204" pitchFamily="34" charset="0"/>
              <a:buChar char="•"/>
            </a:pPr>
            <a:r>
              <a:rPr lang="en-IN" dirty="0"/>
              <a:t>Single inheritance</a:t>
            </a:r>
          </a:p>
          <a:p>
            <a:pPr marL="817200" lvl="1" indent="-285750">
              <a:lnSpc>
                <a:spcPct val="125000"/>
              </a:lnSpc>
              <a:buFont typeface="Arial" panose="020B0604020202020204" pitchFamily="34" charset="0"/>
              <a:buChar char="•"/>
            </a:pPr>
            <a:r>
              <a:rPr lang="en-IN" dirty="0"/>
              <a:t>In single inheritance, a class inherits from only one parent class. </a:t>
            </a:r>
          </a:p>
          <a:p>
            <a:pPr marL="817200" lvl="1" indent="-285750">
              <a:lnSpc>
                <a:spcPct val="125000"/>
              </a:lnSpc>
              <a:buFont typeface="Arial" panose="020B0604020202020204" pitchFamily="34" charset="0"/>
              <a:buChar char="•"/>
            </a:pPr>
            <a:r>
              <a:rPr lang="en-IN" dirty="0"/>
              <a:t>This is the most common type of inheritance in Python.</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Multiple inheritance</a:t>
            </a:r>
          </a:p>
          <a:p>
            <a:pPr marL="817200" lvl="1" indent="-285750">
              <a:lnSpc>
                <a:spcPct val="125000"/>
              </a:lnSpc>
              <a:buFont typeface="Arial" panose="020B0604020202020204" pitchFamily="34" charset="0"/>
              <a:buChar char="•"/>
            </a:pPr>
            <a:r>
              <a:rPr lang="en-IN" dirty="0"/>
              <a:t> In multiple inheritance, a class inherits from two or more parent classes. </a:t>
            </a:r>
          </a:p>
          <a:p>
            <a:pPr marL="817200" lvl="1" indent="-285750">
              <a:lnSpc>
                <a:spcPct val="125000"/>
              </a:lnSpc>
              <a:buFont typeface="Arial" panose="020B0604020202020204" pitchFamily="34" charset="0"/>
              <a:buChar char="•"/>
            </a:pPr>
            <a:r>
              <a:rPr lang="en-IN" dirty="0"/>
              <a:t>This allows a subclass to combine the properties and methods of multiple parent classes.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Multi-level inheritance</a:t>
            </a:r>
          </a:p>
          <a:p>
            <a:pPr marL="817200" lvl="1" indent="-285750">
              <a:lnSpc>
                <a:spcPct val="125000"/>
              </a:lnSpc>
              <a:buFont typeface="Arial" panose="020B0604020202020204" pitchFamily="34" charset="0"/>
              <a:buChar char="•"/>
            </a:pPr>
            <a:r>
              <a:rPr lang="en-IN" dirty="0"/>
              <a:t>In multi-level inheritance, a class inherits from a parent class, which itself inherits from another parent class. </a:t>
            </a:r>
          </a:p>
          <a:p>
            <a:pPr marL="817200" lvl="1" indent="-285750">
              <a:lnSpc>
                <a:spcPct val="125000"/>
              </a:lnSpc>
              <a:buFont typeface="Arial" panose="020B0604020202020204" pitchFamily="34" charset="0"/>
              <a:buChar char="•"/>
            </a:pPr>
            <a:r>
              <a:rPr lang="en-IN" dirty="0"/>
              <a:t>This creates a hierarchical inheritance structure, where subclasses inherit properties and methods from all of their ancestors in the hierarchy.</a:t>
            </a:r>
            <a:endParaRPr lang="en-IN" i="0" dirty="0">
              <a:solidFill>
                <a:srgbClr val="000000"/>
              </a:solidFill>
              <a:effectLst/>
              <a:latin typeface="Helvetica Neue"/>
            </a:endParaRPr>
          </a:p>
        </p:txBody>
      </p:sp>
    </p:spTree>
    <p:extLst>
      <p:ext uri="{BB962C8B-B14F-4D97-AF65-F5344CB8AC3E}">
        <p14:creationId xmlns:p14="http://schemas.microsoft.com/office/powerpoint/2010/main" val="256559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7" y="0"/>
            <a:ext cx="8539491" cy="511265"/>
          </a:xfrm>
        </p:spPr>
        <p:txBody>
          <a:bodyPr/>
          <a:lstStyle/>
          <a:p>
            <a:r>
              <a:rPr lang="en-IN" dirty="0"/>
              <a:t>Python - a multi-paradigm language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371491" y="632786"/>
            <a:ext cx="11652344" cy="5869427"/>
          </a:xfrm>
          <a:prstGeom prst="rect">
            <a:avLst/>
          </a:prstGeom>
          <a:noFill/>
        </p:spPr>
        <p:txBody>
          <a:bodyPr wrap="square" rtlCol="0">
            <a:spAutoFit/>
          </a:bodyPr>
          <a:lstStyle/>
          <a:p>
            <a:pPr marL="74250">
              <a:lnSpc>
                <a:spcPct val="125000"/>
              </a:lnSpc>
            </a:pPr>
            <a:endParaRPr lang="en-IN" dirty="0"/>
          </a:p>
          <a:p>
            <a:pPr marL="74250">
              <a:lnSpc>
                <a:spcPct val="125000"/>
              </a:lnSpc>
            </a:pPr>
            <a:r>
              <a:rPr lang="en-IN" dirty="0"/>
              <a:t>Python is considered a multi-paradigm language because it supports multiple programming paradigms, including:</a:t>
            </a:r>
          </a:p>
          <a:p>
            <a:pPr marL="360000" indent="-285750">
              <a:lnSpc>
                <a:spcPct val="200000"/>
              </a:lnSpc>
              <a:buFont typeface="Arial" panose="020B0604020202020204" pitchFamily="34" charset="0"/>
              <a:buChar char="•"/>
            </a:pPr>
            <a:r>
              <a:rPr lang="en-IN" b="1" dirty="0"/>
              <a:t>Imperative/Procedural programming</a:t>
            </a:r>
            <a:endParaRPr lang="en-IN" dirty="0"/>
          </a:p>
          <a:p>
            <a:pPr marL="817200" lvl="1" indent="-285750">
              <a:lnSpc>
                <a:spcPct val="200000"/>
              </a:lnSpc>
              <a:buFont typeface="Arial" panose="020B0604020202020204" pitchFamily="34" charset="0"/>
              <a:buChar char="•"/>
            </a:pPr>
            <a:r>
              <a:rPr lang="en-IN" dirty="0"/>
              <a:t>this paradigm is based on </a:t>
            </a:r>
            <a:r>
              <a:rPr lang="en-IN" i="1" u="sng" dirty="0"/>
              <a:t>a series of statements that change the state of the program</a:t>
            </a:r>
            <a:r>
              <a:rPr lang="en-IN" dirty="0"/>
              <a:t>. </a:t>
            </a:r>
          </a:p>
          <a:p>
            <a:pPr marL="1274400" lvl="2" indent="-285750">
              <a:lnSpc>
                <a:spcPct val="200000"/>
              </a:lnSpc>
              <a:buFont typeface="Arial" panose="020B0604020202020204" pitchFamily="34" charset="0"/>
              <a:buChar char="•"/>
            </a:pPr>
            <a:r>
              <a:rPr lang="en-IN" dirty="0"/>
              <a:t>Python allows developers </a:t>
            </a:r>
            <a:r>
              <a:rPr lang="en-IN" i="1" u="sng" dirty="0"/>
              <a:t>to write code in a procedural style</a:t>
            </a:r>
            <a:r>
              <a:rPr lang="en-IN" dirty="0"/>
              <a:t> by </a:t>
            </a:r>
            <a:r>
              <a:rPr lang="en-IN" i="1" u="sng" dirty="0"/>
              <a:t>using</a:t>
            </a:r>
            <a:r>
              <a:rPr lang="en-IN" dirty="0"/>
              <a:t> </a:t>
            </a:r>
            <a:r>
              <a:rPr lang="en-IN" i="1" u="sng" dirty="0"/>
              <a:t>functions and statements</a:t>
            </a:r>
            <a:r>
              <a:rPr lang="en-IN" dirty="0"/>
              <a:t>.</a:t>
            </a:r>
          </a:p>
          <a:p>
            <a:pPr marL="74250">
              <a:lnSpc>
                <a:spcPct val="200000"/>
              </a:lnSpc>
            </a:pPr>
            <a:endParaRPr lang="en-IN" dirty="0"/>
          </a:p>
          <a:p>
            <a:pPr marL="360000" indent="-285750">
              <a:lnSpc>
                <a:spcPct val="200000"/>
              </a:lnSpc>
              <a:buFont typeface="Arial" panose="020B0604020202020204" pitchFamily="34" charset="0"/>
              <a:buChar char="•"/>
            </a:pPr>
            <a:r>
              <a:rPr lang="en-IN" b="1" dirty="0"/>
              <a:t>Object-oriented programming (OOP) </a:t>
            </a:r>
          </a:p>
          <a:p>
            <a:pPr marL="817200" lvl="1" indent="-285750">
              <a:lnSpc>
                <a:spcPct val="200000"/>
              </a:lnSpc>
              <a:buFont typeface="Arial" panose="020B0604020202020204" pitchFamily="34" charset="0"/>
              <a:buChar char="•"/>
            </a:pPr>
            <a:r>
              <a:rPr lang="en-IN" dirty="0"/>
              <a:t>this paradigm is based </a:t>
            </a:r>
            <a:r>
              <a:rPr lang="en-IN" i="1" u="sng" dirty="0"/>
              <a:t>on creating objects that have attributes and methods, which can interact with each other</a:t>
            </a:r>
            <a:r>
              <a:rPr lang="en-IN" dirty="0"/>
              <a:t>. </a:t>
            </a:r>
          </a:p>
          <a:p>
            <a:pPr marL="1274400" lvl="2" indent="-285750">
              <a:lnSpc>
                <a:spcPct val="200000"/>
              </a:lnSpc>
              <a:buFont typeface="Arial" panose="020B0604020202020204" pitchFamily="34" charset="0"/>
              <a:buChar char="•"/>
            </a:pPr>
            <a:r>
              <a:rPr lang="en-IN" dirty="0"/>
              <a:t>Python fully supports OOP, with features such as classes, objects, and inheritance. </a:t>
            </a:r>
          </a:p>
          <a:p>
            <a:pPr marL="360000" indent="-285750">
              <a:lnSpc>
                <a:spcPct val="125000"/>
              </a:lnSpc>
              <a:buFont typeface="Arial" panose="020B0604020202020204" pitchFamily="34" charset="0"/>
              <a:buChar char="•"/>
            </a:pPr>
            <a:endParaRPr lang="en-IN" dirty="0"/>
          </a:p>
        </p:txBody>
      </p:sp>
    </p:spTree>
    <p:extLst>
      <p:ext uri="{BB962C8B-B14F-4D97-AF65-F5344CB8AC3E}">
        <p14:creationId xmlns:p14="http://schemas.microsoft.com/office/powerpoint/2010/main" val="30679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7" y="0"/>
            <a:ext cx="8539491" cy="511265"/>
          </a:xfrm>
        </p:spPr>
        <p:txBody>
          <a:bodyPr/>
          <a:lstStyle/>
          <a:p>
            <a:r>
              <a:rPr lang="en-IN" dirty="0"/>
              <a:t>Python - a multi-paradigm language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371491" y="632786"/>
            <a:ext cx="11652344" cy="5713615"/>
          </a:xfrm>
          <a:prstGeom prst="rect">
            <a:avLst/>
          </a:prstGeom>
          <a:noFill/>
        </p:spPr>
        <p:txBody>
          <a:bodyPr wrap="square" rtlCol="0">
            <a:spAutoFit/>
          </a:bodyPr>
          <a:lstStyle/>
          <a:p>
            <a:pPr marL="360000" indent="-285750">
              <a:lnSpc>
                <a:spcPct val="200000"/>
              </a:lnSpc>
              <a:buFont typeface="Arial" panose="020B0604020202020204" pitchFamily="34" charset="0"/>
              <a:buChar char="•"/>
            </a:pPr>
            <a:r>
              <a:rPr lang="en-IN" b="1" dirty="0"/>
              <a:t>Functional programming</a:t>
            </a:r>
          </a:p>
          <a:p>
            <a:pPr marL="817200" lvl="1" indent="-285750">
              <a:lnSpc>
                <a:spcPct val="200000"/>
              </a:lnSpc>
              <a:buFont typeface="Arial" panose="020B0604020202020204" pitchFamily="34" charset="0"/>
              <a:buChar char="•"/>
            </a:pPr>
            <a:r>
              <a:rPr lang="en-IN" dirty="0"/>
              <a:t>this </a:t>
            </a:r>
            <a:r>
              <a:rPr lang="en-IN" u="sng" dirty="0"/>
              <a:t>paradigm is based on the use of functions as the primary building blocks of programs, with an emphasis on immutability and avoiding side effects</a:t>
            </a:r>
            <a:r>
              <a:rPr lang="en-IN" dirty="0"/>
              <a:t>. </a:t>
            </a:r>
          </a:p>
          <a:p>
            <a:pPr marL="1274400" lvl="2" indent="-285750">
              <a:lnSpc>
                <a:spcPct val="200000"/>
              </a:lnSpc>
              <a:buFont typeface="Arial" panose="020B0604020202020204" pitchFamily="34" charset="0"/>
              <a:buChar char="•"/>
            </a:pPr>
            <a:r>
              <a:rPr lang="en-IN" dirty="0"/>
              <a:t>Python supports </a:t>
            </a:r>
            <a:r>
              <a:rPr lang="en-IN" i="1" u="sng" dirty="0"/>
              <a:t>functional programming constructs such as lambda functions and map, reduce, and filter functions</a:t>
            </a:r>
            <a:r>
              <a:rPr lang="en-IN" dirty="0"/>
              <a:t>.</a:t>
            </a:r>
          </a:p>
          <a:p>
            <a:pPr marL="360000" indent="-285750">
              <a:lnSpc>
                <a:spcPct val="200000"/>
              </a:lnSpc>
              <a:buFont typeface="Arial" panose="020B0604020202020204" pitchFamily="34" charset="0"/>
              <a:buChar char="•"/>
            </a:pPr>
            <a:r>
              <a:rPr lang="en-IN" b="1" dirty="0"/>
              <a:t>Event-driven programming</a:t>
            </a:r>
          </a:p>
          <a:p>
            <a:pPr marL="817200" lvl="1" indent="-285750">
              <a:lnSpc>
                <a:spcPct val="200000"/>
              </a:lnSpc>
              <a:buFont typeface="Arial" panose="020B0604020202020204" pitchFamily="34" charset="0"/>
              <a:buChar char="•"/>
            </a:pPr>
            <a:r>
              <a:rPr lang="en-IN" dirty="0"/>
              <a:t>this paradigm is based on </a:t>
            </a:r>
            <a:r>
              <a:rPr lang="en-IN" i="1" u="sng" dirty="0"/>
              <a:t>responding to events, such as user input or system notifications</a:t>
            </a:r>
            <a:r>
              <a:rPr lang="en-IN" dirty="0"/>
              <a:t>. </a:t>
            </a:r>
          </a:p>
          <a:p>
            <a:pPr marL="1274400" lvl="2" indent="-285750">
              <a:lnSpc>
                <a:spcPct val="200000"/>
              </a:lnSpc>
              <a:buFont typeface="Arial" panose="020B0604020202020204" pitchFamily="34" charset="0"/>
              <a:buChar char="•"/>
            </a:pPr>
            <a:r>
              <a:rPr lang="en-IN" dirty="0"/>
              <a:t>Python supports event-driven programming through libraries such as </a:t>
            </a:r>
            <a:r>
              <a:rPr lang="en-IN" dirty="0" err="1"/>
              <a:t>asyncio</a:t>
            </a:r>
            <a:r>
              <a:rPr lang="en-IN" dirty="0"/>
              <a:t> and Twisted.</a:t>
            </a:r>
          </a:p>
          <a:p>
            <a:pPr marL="74250">
              <a:lnSpc>
                <a:spcPct val="150000"/>
              </a:lnSpc>
            </a:pPr>
            <a:endParaRPr lang="en-IN" dirty="0"/>
          </a:p>
          <a:p>
            <a:pPr marL="74250">
              <a:lnSpc>
                <a:spcPct val="150000"/>
              </a:lnSpc>
            </a:pPr>
            <a:r>
              <a:rPr lang="en-IN" dirty="0"/>
              <a:t>By supporting multiple paradigms, Python allows developers to choose the best approach for each programming task, making it a versatile language that can be used in a variety of domains and applications.</a:t>
            </a:r>
          </a:p>
        </p:txBody>
      </p:sp>
    </p:spTree>
    <p:extLst>
      <p:ext uri="{BB962C8B-B14F-4D97-AF65-F5344CB8AC3E}">
        <p14:creationId xmlns:p14="http://schemas.microsoft.com/office/powerpoint/2010/main" val="21264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7" y="0"/>
            <a:ext cx="8539491" cy="511265"/>
          </a:xfrm>
        </p:spPr>
        <p:txBody>
          <a:bodyPr/>
          <a:lstStyle/>
          <a:p>
            <a:r>
              <a:rPr lang="en-IN" b="1" i="0" dirty="0">
                <a:effectLst/>
                <a:latin typeface="-apple-system"/>
              </a:rPr>
              <a:t>OOPs (</a:t>
            </a:r>
            <a:r>
              <a:rPr lang="en-IN" dirty="0"/>
              <a:t>Object-oriented programming</a:t>
            </a:r>
            <a:r>
              <a:rPr lang="en-IN" b="1" i="0" dirty="0">
                <a:effectLst/>
                <a:latin typeface="-apple-system"/>
              </a:rPr>
              <a: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171795" y="793989"/>
            <a:ext cx="12093778" cy="5938677"/>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It is a programming paradigm that involves organizing code into objects, which have properties and methods. </a:t>
            </a:r>
          </a:p>
          <a:p>
            <a:pPr marL="360000" indent="-285750">
              <a:lnSpc>
                <a:spcPct val="125000"/>
              </a:lnSpc>
              <a:buFont typeface="Arial" panose="020B0604020202020204" pitchFamily="34" charset="0"/>
              <a:buChar char="•"/>
            </a:pPr>
            <a:r>
              <a:rPr lang="en-IN" dirty="0"/>
              <a:t>Main OOP concepts in Python.</a:t>
            </a:r>
          </a:p>
          <a:p>
            <a:pPr marL="74250">
              <a:lnSpc>
                <a:spcPct val="125000"/>
              </a:lnSpc>
            </a:pPr>
            <a:endParaRPr lang="en-IN" dirty="0"/>
          </a:p>
          <a:p>
            <a:pPr marL="817200" lvl="1" indent="-285750">
              <a:lnSpc>
                <a:spcPct val="125000"/>
              </a:lnSpc>
              <a:buFont typeface="Arial" panose="020B0604020202020204" pitchFamily="34" charset="0"/>
              <a:buChar char="•"/>
            </a:pPr>
            <a:r>
              <a:rPr lang="en-IN" dirty="0"/>
              <a:t>Classes:</a:t>
            </a:r>
          </a:p>
          <a:p>
            <a:pPr marL="1274400" lvl="2" indent="-285750">
              <a:lnSpc>
                <a:spcPct val="125000"/>
              </a:lnSpc>
              <a:buFont typeface="Arial" panose="020B0604020202020204" pitchFamily="34" charset="0"/>
              <a:buChar char="•"/>
            </a:pPr>
            <a:r>
              <a:rPr lang="en-IN" dirty="0"/>
              <a:t>Classes are </a:t>
            </a:r>
            <a:r>
              <a:rPr lang="en-IN" i="1" u="sng" dirty="0"/>
              <a:t>templates or blueprints for objects</a:t>
            </a:r>
            <a:r>
              <a:rPr lang="en-IN" dirty="0"/>
              <a:t>. </a:t>
            </a:r>
          </a:p>
          <a:p>
            <a:pPr marL="1274400" lvl="2" indent="-285750">
              <a:lnSpc>
                <a:spcPct val="125000"/>
              </a:lnSpc>
              <a:buFont typeface="Arial" panose="020B0604020202020204" pitchFamily="34" charset="0"/>
              <a:buChar char="•"/>
            </a:pPr>
            <a:r>
              <a:rPr lang="en-IN" dirty="0"/>
              <a:t>They</a:t>
            </a:r>
            <a:r>
              <a:rPr lang="en-IN" i="1" dirty="0"/>
              <a:t> </a:t>
            </a:r>
            <a:r>
              <a:rPr lang="en-IN" i="1" u="sng" dirty="0"/>
              <a:t>define the properties and methods that objects will have</a:t>
            </a:r>
            <a:r>
              <a:rPr lang="en-IN" dirty="0"/>
              <a:t>.</a:t>
            </a:r>
          </a:p>
          <a:p>
            <a:pPr marL="817200" lvl="1" indent="-285750">
              <a:lnSpc>
                <a:spcPct val="125000"/>
              </a:lnSpc>
              <a:buFont typeface="Arial" panose="020B0604020202020204" pitchFamily="34" charset="0"/>
              <a:buChar char="•"/>
            </a:pPr>
            <a:r>
              <a:rPr lang="en-IN" dirty="0"/>
              <a:t>Objects:</a:t>
            </a:r>
          </a:p>
          <a:p>
            <a:pPr marL="1274400" lvl="2" indent="-285750">
              <a:lnSpc>
                <a:spcPct val="125000"/>
              </a:lnSpc>
              <a:buFont typeface="Arial" panose="020B0604020202020204" pitchFamily="34" charset="0"/>
              <a:buChar char="•"/>
            </a:pPr>
            <a:r>
              <a:rPr lang="en-IN" dirty="0"/>
              <a:t>Objects are </a:t>
            </a:r>
            <a:r>
              <a:rPr lang="en-IN" i="1" u="sng" dirty="0"/>
              <a:t>instances of classes</a:t>
            </a:r>
            <a:r>
              <a:rPr lang="en-IN" dirty="0"/>
              <a:t>. </a:t>
            </a:r>
          </a:p>
          <a:p>
            <a:pPr marL="1274400" lvl="2" indent="-285750">
              <a:lnSpc>
                <a:spcPct val="125000"/>
              </a:lnSpc>
              <a:buFont typeface="Arial" panose="020B0604020202020204" pitchFamily="34" charset="0"/>
              <a:buChar char="•"/>
            </a:pPr>
            <a:r>
              <a:rPr lang="en-IN" dirty="0"/>
              <a:t>They have </a:t>
            </a:r>
            <a:r>
              <a:rPr lang="en-IN" i="1" u="sng" dirty="0"/>
              <a:t>the properties and methods that were defined in the class</a:t>
            </a:r>
            <a:r>
              <a:rPr lang="en-IN" dirty="0"/>
              <a:t>. </a:t>
            </a:r>
          </a:p>
          <a:p>
            <a:pPr marL="817200" lvl="1" indent="-285750">
              <a:lnSpc>
                <a:spcPct val="125000"/>
              </a:lnSpc>
              <a:buFont typeface="Arial" panose="020B0604020202020204" pitchFamily="34" charset="0"/>
              <a:buChar char="•"/>
            </a:pPr>
            <a:r>
              <a:rPr lang="en-IN" dirty="0"/>
              <a:t>Inheritance:</a:t>
            </a:r>
          </a:p>
          <a:p>
            <a:pPr marL="1274400" lvl="2" indent="-285750">
              <a:lnSpc>
                <a:spcPct val="125000"/>
              </a:lnSpc>
              <a:buFont typeface="Arial" panose="020B0604020202020204" pitchFamily="34" charset="0"/>
              <a:buChar char="•"/>
            </a:pPr>
            <a:r>
              <a:rPr lang="en-IN" dirty="0"/>
              <a:t>Inheritance is </a:t>
            </a:r>
            <a:r>
              <a:rPr lang="en-IN" i="1" u="sng" dirty="0"/>
              <a:t>a mechanism that allows classes to inherit properties and methods from other classes</a:t>
            </a:r>
            <a:r>
              <a:rPr lang="en-IN" dirty="0"/>
              <a:t>. </a:t>
            </a:r>
          </a:p>
          <a:p>
            <a:pPr marL="817200" lvl="1" indent="-285750">
              <a:lnSpc>
                <a:spcPct val="125000"/>
              </a:lnSpc>
              <a:buFont typeface="Arial" panose="020B0604020202020204" pitchFamily="34" charset="0"/>
              <a:buChar char="•"/>
            </a:pPr>
            <a:r>
              <a:rPr lang="en-IN" dirty="0"/>
              <a:t>Encapsulation:</a:t>
            </a:r>
          </a:p>
          <a:p>
            <a:pPr marL="1274400" lvl="2" indent="-285750">
              <a:lnSpc>
                <a:spcPct val="125000"/>
              </a:lnSpc>
              <a:buFont typeface="Arial" panose="020B0604020202020204" pitchFamily="34" charset="0"/>
              <a:buChar char="•"/>
            </a:pPr>
            <a:r>
              <a:rPr lang="en-IN" dirty="0"/>
              <a:t>Encapsulation is</a:t>
            </a:r>
            <a:r>
              <a:rPr lang="en-IN" i="1" u="sng" dirty="0"/>
              <a:t> the practice of hiding implementation details and exposing a simple interface for interacting with objects</a:t>
            </a:r>
            <a:r>
              <a:rPr lang="en-IN" dirty="0"/>
              <a:t>. </a:t>
            </a:r>
          </a:p>
          <a:p>
            <a:pPr marL="817200" lvl="1" indent="-285750">
              <a:lnSpc>
                <a:spcPct val="125000"/>
              </a:lnSpc>
              <a:buFont typeface="Arial" panose="020B0604020202020204" pitchFamily="34" charset="0"/>
              <a:buChar char="•"/>
            </a:pPr>
            <a:r>
              <a:rPr lang="en-IN" dirty="0"/>
              <a:t>Polymorphism:</a:t>
            </a:r>
          </a:p>
          <a:p>
            <a:pPr marL="1274400" lvl="2" indent="-285750">
              <a:lnSpc>
                <a:spcPct val="125000"/>
              </a:lnSpc>
              <a:buFont typeface="Arial" panose="020B0604020202020204" pitchFamily="34" charset="0"/>
              <a:buChar char="•"/>
            </a:pPr>
            <a:r>
              <a:rPr lang="en-IN" dirty="0"/>
              <a:t>Polymorphism is </a:t>
            </a:r>
            <a:r>
              <a:rPr lang="en-IN" i="1" u="sng" dirty="0"/>
              <a:t>the ability of objects of different classes to be treated the same way</a:t>
            </a:r>
          </a:p>
          <a:p>
            <a:pPr marL="74250">
              <a:lnSpc>
                <a:spcPct val="125000"/>
              </a:lnSpc>
            </a:pPr>
            <a:endParaRPr lang="en-IN" dirty="0"/>
          </a:p>
        </p:txBody>
      </p:sp>
    </p:spTree>
    <p:extLst>
      <p:ext uri="{BB962C8B-B14F-4D97-AF65-F5344CB8AC3E}">
        <p14:creationId xmlns:p14="http://schemas.microsoft.com/office/powerpoint/2010/main" val="384084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 Class</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3982500"/>
          </a:xfrm>
          <a:prstGeom prst="rect">
            <a:avLst/>
          </a:prstGeom>
          <a:noFill/>
        </p:spPr>
        <p:txBody>
          <a:bodyPr wrap="square" rtlCol="0">
            <a:spAutoFit/>
          </a:bodyPr>
          <a:lstStyle/>
          <a:p>
            <a:pPr marL="74250">
              <a:lnSpc>
                <a:spcPct val="125000"/>
              </a:lnSpc>
            </a:pPr>
            <a:r>
              <a:rPr lang="en-IN" dirty="0"/>
              <a:t>To create a class in Python, use the keyword </a:t>
            </a:r>
            <a:r>
              <a:rPr lang="en-IN" b="1" dirty="0"/>
              <a:t>class</a:t>
            </a:r>
            <a:r>
              <a:rPr lang="en-IN" i="1" u="sng" dirty="0"/>
              <a:t> followed by the class name and a colon</a:t>
            </a:r>
            <a:r>
              <a:rPr lang="en-IN" dirty="0"/>
              <a:t>.</a:t>
            </a:r>
          </a:p>
          <a:p>
            <a:pPr marL="74250">
              <a:lnSpc>
                <a:spcPct val="125000"/>
              </a:lnSpc>
            </a:pPr>
            <a:endParaRPr lang="en-IN" dirty="0"/>
          </a:p>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r>
              <a:rPr lang="en-IN" dirty="0"/>
              <a:t>Use cases:</a:t>
            </a:r>
          </a:p>
          <a:p>
            <a:pPr marL="817200" lvl="1" indent="-285750">
              <a:lnSpc>
                <a:spcPct val="150000"/>
              </a:lnSpc>
              <a:buFont typeface="Arial" panose="020B0604020202020204" pitchFamily="34" charset="0"/>
              <a:buChar char="•"/>
            </a:pPr>
            <a:r>
              <a:rPr lang="en-IN" dirty="0"/>
              <a:t>Create objects that represent real-world entities such as cars, animals, or people.</a:t>
            </a:r>
          </a:p>
          <a:p>
            <a:pPr marL="817200" lvl="1" indent="-285750">
              <a:lnSpc>
                <a:spcPct val="150000"/>
              </a:lnSpc>
              <a:buFont typeface="Arial" panose="020B0604020202020204" pitchFamily="34" charset="0"/>
              <a:buChar char="•"/>
            </a:pPr>
            <a:r>
              <a:rPr lang="en-IN" dirty="0"/>
              <a:t>Organize code into reusable modules that can be imported into other programs.</a:t>
            </a:r>
          </a:p>
          <a:p>
            <a:pPr marL="817200" lvl="1" indent="-285750">
              <a:lnSpc>
                <a:spcPct val="150000"/>
              </a:lnSpc>
              <a:buFont typeface="Arial" panose="020B0604020202020204" pitchFamily="34" charset="0"/>
              <a:buChar char="•"/>
            </a:pPr>
            <a:r>
              <a:rPr lang="en-IN" dirty="0"/>
              <a:t>Create custom data types that are specific to your application.</a:t>
            </a:r>
          </a:p>
          <a:p>
            <a:pPr marL="817200" lvl="1" indent="-285750">
              <a:lnSpc>
                <a:spcPct val="150000"/>
              </a:lnSpc>
              <a:buFont typeface="Arial" panose="020B0604020202020204" pitchFamily="34" charset="0"/>
              <a:buChar char="•"/>
            </a:pPr>
            <a:r>
              <a:rPr lang="en-IN" dirty="0"/>
              <a:t>Implement polymorphism, which allows objects of different classes to be treated the same way.</a:t>
            </a:r>
          </a:p>
          <a:p>
            <a:pPr marL="817200" lvl="1" indent="-285750">
              <a:lnSpc>
                <a:spcPct val="150000"/>
              </a:lnSpc>
              <a:buFont typeface="Arial" panose="020B0604020202020204" pitchFamily="34" charset="0"/>
              <a:buChar char="•"/>
            </a:pPr>
            <a:r>
              <a:rPr lang="en-IN" dirty="0"/>
              <a:t>Implement inheritance, which allows classes to inherit properties and methods from other classes.</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405343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 Object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397999"/>
          </a:xfrm>
          <a:prstGeom prst="rect">
            <a:avLst/>
          </a:prstGeom>
          <a:noFill/>
        </p:spPr>
        <p:txBody>
          <a:bodyPr wrap="square" rtlCol="0">
            <a:spAutoFit/>
          </a:bodyPr>
          <a:lstStyle/>
          <a:p>
            <a:pPr marL="74250">
              <a:lnSpc>
                <a:spcPct val="125000"/>
              </a:lnSpc>
            </a:pPr>
            <a:r>
              <a:rPr lang="en-IN" dirty="0"/>
              <a:t>To </a:t>
            </a:r>
            <a:r>
              <a:rPr lang="en-IN" i="1" u="sng" dirty="0"/>
              <a:t>create an object </a:t>
            </a:r>
            <a:r>
              <a:rPr lang="en-IN" dirty="0"/>
              <a:t>in Python, </a:t>
            </a:r>
            <a:r>
              <a:rPr lang="en-IN" i="1" u="sng" dirty="0"/>
              <a:t>call the class constructor using the class name </a:t>
            </a:r>
            <a:r>
              <a:rPr lang="en-IN" dirty="0"/>
              <a:t>and any required arguments.</a:t>
            </a:r>
          </a:p>
          <a:p>
            <a:pPr marL="74250">
              <a:lnSpc>
                <a:spcPct val="125000"/>
              </a:lnSpc>
            </a:pPr>
            <a:endParaRPr lang="en-IN" dirty="0"/>
          </a:p>
          <a:p>
            <a:pPr marL="74250">
              <a:lnSpc>
                <a:spcPct val="125000"/>
              </a:lnSpc>
            </a:pPr>
            <a:r>
              <a:rPr lang="en-IN" sz="2400" b="1" dirty="0">
                <a:solidFill>
                  <a:schemeClr val="accent3">
                    <a:lumMod val="75000"/>
                    <a:lumOff val="25000"/>
                  </a:schemeClr>
                </a:solidFill>
              </a:rPr>
              <a:t>Why to use</a:t>
            </a:r>
          </a:p>
          <a:p>
            <a:pPr marL="360000" indent="-285750">
              <a:lnSpc>
                <a:spcPct val="125000"/>
              </a:lnSpc>
              <a:buFont typeface="Arial" panose="020B0604020202020204" pitchFamily="34" charset="0"/>
              <a:buChar char="•"/>
            </a:pPr>
            <a:r>
              <a:rPr lang="en-IN" dirty="0"/>
              <a:t>Use cases:</a:t>
            </a:r>
          </a:p>
          <a:p>
            <a:pPr marL="817200" lvl="1" indent="-285750">
              <a:lnSpc>
                <a:spcPct val="150000"/>
              </a:lnSpc>
              <a:buFont typeface="Arial" panose="020B0604020202020204" pitchFamily="34" charset="0"/>
              <a:buChar char="•"/>
            </a:pPr>
            <a:r>
              <a:rPr lang="en-IN" dirty="0"/>
              <a:t>store and manipulate data in a structured way.</a:t>
            </a:r>
          </a:p>
          <a:p>
            <a:pPr marL="817200" lvl="1" indent="-285750">
              <a:lnSpc>
                <a:spcPct val="150000"/>
              </a:lnSpc>
              <a:buFont typeface="Arial" panose="020B0604020202020204" pitchFamily="34" charset="0"/>
              <a:buChar char="•"/>
            </a:pPr>
            <a:r>
              <a:rPr lang="en-IN" dirty="0"/>
              <a:t>Implement encapsulation, which prevents outside code from directly modifying object properties.</a:t>
            </a:r>
          </a:p>
          <a:p>
            <a:pPr marL="817200" lvl="1" indent="-285750">
              <a:lnSpc>
                <a:spcPct val="150000"/>
              </a:lnSpc>
              <a:buFont typeface="Arial" panose="020B0604020202020204" pitchFamily="34" charset="0"/>
              <a:buChar char="•"/>
            </a:pPr>
            <a:r>
              <a:rPr lang="en-IN" dirty="0"/>
              <a:t>Implement abstraction, which hides implementation details and allows users to interact with objects at a high level.</a:t>
            </a:r>
          </a:p>
          <a:p>
            <a:pPr marL="817200" lvl="1" indent="-285750">
              <a:lnSpc>
                <a:spcPct val="150000"/>
              </a:lnSpc>
              <a:buFont typeface="Arial" panose="020B0604020202020204" pitchFamily="34" charset="0"/>
              <a:buChar char="•"/>
            </a:pPr>
            <a:r>
              <a:rPr lang="en-IN" dirty="0"/>
              <a:t>Implement inheritance, which allows objects to inherit properties and methods from other objects.</a:t>
            </a:r>
          </a:p>
          <a:p>
            <a:pPr marL="817200" lvl="1" indent="-285750">
              <a:lnSpc>
                <a:spcPct val="150000"/>
              </a:lnSpc>
              <a:buFont typeface="Arial" panose="020B0604020202020204" pitchFamily="34" charset="0"/>
              <a:buChar char="•"/>
            </a:pPr>
            <a:r>
              <a:rPr lang="en-IN" dirty="0"/>
              <a:t>Implement polymorphism, which allows objects of different classes to be treated the same way..</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21220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Inheritance</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182829"/>
          </a:xfrm>
          <a:prstGeom prst="rect">
            <a:avLst/>
          </a:prstGeom>
          <a:noFill/>
        </p:spPr>
        <p:txBody>
          <a:bodyPr wrap="square" rtlCol="0">
            <a:spAutoFit/>
          </a:bodyPr>
          <a:lstStyle/>
          <a:p>
            <a:pPr marL="360000" indent="-285750">
              <a:lnSpc>
                <a:spcPct val="200000"/>
              </a:lnSpc>
              <a:buFont typeface="Arial" panose="020B0604020202020204" pitchFamily="34" charset="0"/>
              <a:buChar char="•"/>
            </a:pPr>
            <a:r>
              <a:rPr lang="en-IN" dirty="0"/>
              <a:t>Inheritance is a fundamental concept in OOP that allows creating new classes from existing ones by inheriting their properties and methods. </a:t>
            </a:r>
          </a:p>
          <a:p>
            <a:pPr marL="360000" indent="-285750">
              <a:lnSpc>
                <a:spcPct val="200000"/>
              </a:lnSpc>
              <a:buFont typeface="Arial" panose="020B0604020202020204" pitchFamily="34" charset="0"/>
              <a:buChar char="•"/>
            </a:pPr>
            <a:r>
              <a:rPr lang="en-IN" dirty="0"/>
              <a:t>The class that inherits from another class is called the subclass or derived class, and the class from which it is derived is called the superclass or base class. </a:t>
            </a:r>
          </a:p>
          <a:p>
            <a:pPr marL="360000" indent="-285750">
              <a:lnSpc>
                <a:spcPct val="200000"/>
              </a:lnSpc>
              <a:buFont typeface="Arial" panose="020B0604020202020204" pitchFamily="34" charset="0"/>
              <a:buChar char="•"/>
            </a:pPr>
            <a:r>
              <a:rPr lang="en-IN" dirty="0"/>
              <a:t>The subclass inherits all the properties and methods of the superclass and can also have its own additional properties and methods. </a:t>
            </a:r>
          </a:p>
          <a:p>
            <a:pPr marL="360000" indent="-285750">
              <a:lnSpc>
                <a:spcPct val="200000"/>
              </a:lnSpc>
              <a:buFont typeface="Arial" panose="020B0604020202020204" pitchFamily="34" charset="0"/>
              <a:buChar char="•"/>
            </a:pPr>
            <a:r>
              <a:rPr lang="en-IN" dirty="0"/>
              <a:t>In Python, </a:t>
            </a:r>
            <a:r>
              <a:rPr lang="en-IN" i="1" u="sng" dirty="0"/>
              <a:t>a class can inherit from another class by specifying the parent class in parentheses after the class name</a:t>
            </a:r>
            <a:r>
              <a:rPr lang="en-IN" dirty="0"/>
              <a:t>.</a:t>
            </a:r>
          </a:p>
          <a:p>
            <a:pPr marL="74250">
              <a:lnSpc>
                <a:spcPct val="125000"/>
              </a:lnSpc>
            </a:pPr>
            <a:endParaRPr lang="en-IN" dirty="0"/>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71264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Inheritance</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051750"/>
          </a:xfrm>
          <a:prstGeom prst="rect">
            <a:avLst/>
          </a:prstGeom>
          <a:noFill/>
        </p:spPr>
        <p:txBody>
          <a:bodyPr wrap="square" rtlCol="0">
            <a:spAutoFit/>
          </a:bodyPr>
          <a:lstStyle/>
          <a:p>
            <a:pPr marL="74250">
              <a:lnSpc>
                <a:spcPct val="125000"/>
              </a:lnSpc>
            </a:pPr>
            <a:endParaRPr lang="en-IN" dirty="0"/>
          </a:p>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r>
              <a:rPr lang="en-IN" dirty="0"/>
              <a:t>Use cases:</a:t>
            </a:r>
          </a:p>
          <a:p>
            <a:pPr marL="817200" lvl="1" indent="-285750">
              <a:lnSpc>
                <a:spcPct val="150000"/>
              </a:lnSpc>
              <a:buFont typeface="Arial" panose="020B0604020202020204" pitchFamily="34" charset="0"/>
              <a:buChar char="•"/>
            </a:pPr>
            <a:r>
              <a:rPr lang="en-IN" dirty="0"/>
              <a:t>Create new classes that are similar to existing classes but have additional functionality.</a:t>
            </a:r>
          </a:p>
          <a:p>
            <a:pPr marL="817200" lvl="1" indent="-285750">
              <a:lnSpc>
                <a:spcPct val="150000"/>
              </a:lnSpc>
              <a:buFont typeface="Arial" panose="020B0604020202020204" pitchFamily="34" charset="0"/>
              <a:buChar char="•"/>
            </a:pPr>
            <a:r>
              <a:rPr lang="en-IN" dirty="0"/>
              <a:t>Organize code into a hierarchy of related classes.</a:t>
            </a:r>
          </a:p>
          <a:p>
            <a:pPr marL="817200" lvl="1" indent="-285750">
              <a:lnSpc>
                <a:spcPct val="150000"/>
              </a:lnSpc>
              <a:buFont typeface="Arial" panose="020B0604020202020204" pitchFamily="34" charset="0"/>
              <a:buChar char="•"/>
            </a:pPr>
            <a:r>
              <a:rPr lang="en-IN" dirty="0"/>
              <a:t>Implement polymorphism, which allows objects of different classes to be treated the same way.</a:t>
            </a:r>
          </a:p>
          <a:p>
            <a:pPr marL="817200" lvl="1" indent="-285750">
              <a:lnSpc>
                <a:spcPct val="150000"/>
              </a:lnSpc>
              <a:buFont typeface="Arial" panose="020B0604020202020204" pitchFamily="34" charset="0"/>
              <a:buChar char="•"/>
            </a:pPr>
            <a:r>
              <a:rPr lang="en-IN" dirty="0"/>
              <a:t>Implement encapsulation, which prevents outside code from directly modifying object properties.</a:t>
            </a:r>
          </a:p>
          <a:p>
            <a:pPr marL="817200" lvl="1" indent="-285750">
              <a:lnSpc>
                <a:spcPct val="150000"/>
              </a:lnSpc>
              <a:buFont typeface="Arial" panose="020B0604020202020204" pitchFamily="34" charset="0"/>
              <a:buChar char="•"/>
            </a:pPr>
            <a:r>
              <a:rPr lang="en-IN" dirty="0"/>
              <a:t>Implement abstraction, which hides implementation details and allows users to interact with objects at a high level.</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387162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OOPs </a:t>
            </a:r>
            <a:r>
              <a:rPr lang="en-IN" b="1" dirty="0">
                <a:latin typeface="-apple-system"/>
              </a:rPr>
              <a:t>- Encapsulation</a:t>
            </a:r>
            <a:endParaRPr lang="en-GB" b="1" dirty="0">
              <a:latin typeface="-apple-system"/>
            </a:endParaRPr>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764591"/>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Encapsulation is the practice of hiding the implementation details of a class and exposing only the necessary information to the outside world. </a:t>
            </a:r>
          </a:p>
          <a:p>
            <a:pPr marL="360000" indent="-285750">
              <a:lnSpc>
                <a:spcPct val="125000"/>
              </a:lnSpc>
              <a:buFont typeface="Arial" panose="020B0604020202020204" pitchFamily="34" charset="0"/>
              <a:buChar char="•"/>
            </a:pPr>
            <a:r>
              <a:rPr lang="en-IN" dirty="0"/>
              <a:t>This is done by using access modifiers such as public, private, and protected to control the visibility of class members. </a:t>
            </a:r>
          </a:p>
          <a:p>
            <a:pPr marL="360000" indent="-285750">
              <a:lnSpc>
                <a:spcPct val="125000"/>
              </a:lnSpc>
              <a:buFont typeface="Arial" panose="020B0604020202020204" pitchFamily="34" charset="0"/>
              <a:buChar char="•"/>
            </a:pPr>
            <a:r>
              <a:rPr lang="en-IN" dirty="0"/>
              <a:t>Encapsulation helps to reduce the complexity of code and make it easier to maintain and update.</a:t>
            </a:r>
          </a:p>
          <a:p>
            <a:pPr marL="360000" indent="-285750">
              <a:lnSpc>
                <a:spcPct val="125000"/>
              </a:lnSpc>
              <a:buFont typeface="Arial" panose="020B0604020202020204" pitchFamily="34" charset="0"/>
              <a:buChar char="•"/>
            </a:pPr>
            <a:r>
              <a:rPr lang="en-IN" dirty="0"/>
              <a:t>In Python, encapsulation can be achieved </a:t>
            </a:r>
            <a:r>
              <a:rPr lang="en-IN" i="1" u="sng" dirty="0"/>
              <a:t>by using private and protected attributes and methods</a:t>
            </a:r>
            <a:r>
              <a:rPr lang="en-IN" dirty="0"/>
              <a:t>.</a:t>
            </a:r>
          </a:p>
          <a:p>
            <a:pPr marL="74250">
              <a:lnSpc>
                <a:spcPct val="125000"/>
              </a:lnSpc>
            </a:pPr>
            <a:endParaRPr lang="en-IN" dirty="0"/>
          </a:p>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r>
              <a:rPr lang="en-IN" dirty="0"/>
              <a:t>Use cases:</a:t>
            </a:r>
          </a:p>
          <a:p>
            <a:pPr marL="817200" lvl="1" indent="-285750">
              <a:lnSpc>
                <a:spcPct val="150000"/>
              </a:lnSpc>
              <a:buFont typeface="Arial" panose="020B0604020202020204" pitchFamily="34" charset="0"/>
              <a:buChar char="•"/>
            </a:pPr>
            <a:r>
              <a:rPr lang="en-IN" dirty="0"/>
              <a:t>Implement data validation and error checking to ensure that objects are in a valid state.</a:t>
            </a:r>
          </a:p>
          <a:p>
            <a:pPr marL="817200" lvl="1" indent="-285750">
              <a:lnSpc>
                <a:spcPct val="150000"/>
              </a:lnSpc>
              <a:buFont typeface="Arial" panose="020B0604020202020204" pitchFamily="34" charset="0"/>
              <a:buChar char="•"/>
            </a:pPr>
            <a:r>
              <a:rPr lang="en-IN" dirty="0"/>
              <a:t>Prevent outside code from directly modifying object properties.</a:t>
            </a:r>
          </a:p>
          <a:p>
            <a:pPr marL="817200" lvl="1" indent="-285750">
              <a:lnSpc>
                <a:spcPct val="150000"/>
              </a:lnSpc>
              <a:buFont typeface="Arial" panose="020B0604020202020204" pitchFamily="34" charset="0"/>
              <a:buChar char="•"/>
            </a:pPr>
            <a:r>
              <a:rPr lang="en-IN" dirty="0"/>
              <a:t>Hide implementation details to simplify the interface for interacting with objects.</a:t>
            </a:r>
          </a:p>
          <a:p>
            <a:pPr marL="817200" lvl="1" indent="-285750">
              <a:lnSpc>
                <a:spcPct val="150000"/>
              </a:lnSpc>
              <a:buFont typeface="Arial" panose="020B0604020202020204" pitchFamily="34" charset="0"/>
              <a:buChar char="•"/>
            </a:pPr>
            <a:r>
              <a:rPr lang="en-IN" dirty="0"/>
              <a:t>Encapsulate complex algorithms or business logic into reusable modules.</a:t>
            </a:r>
          </a:p>
          <a:p>
            <a:pPr marL="817200" lvl="1" indent="-285750">
              <a:lnSpc>
                <a:spcPct val="150000"/>
              </a:lnSpc>
              <a:buFont typeface="Arial" panose="020B0604020202020204" pitchFamily="34" charset="0"/>
              <a:buChar char="•"/>
            </a:pPr>
            <a:r>
              <a:rPr lang="en-IN" dirty="0"/>
              <a:t>Implement abstraction, which hides implementation details and allows users to interact with objects at a high level.</a:t>
            </a:r>
            <a:endParaRPr lang="en-IN" i="0" dirty="0">
              <a:solidFill>
                <a:srgbClr val="000000"/>
              </a:solidFill>
              <a:effectLst/>
              <a:latin typeface="Helvetica Neue"/>
            </a:endParaRPr>
          </a:p>
        </p:txBody>
      </p:sp>
    </p:spTree>
    <p:extLst>
      <p:ext uri="{BB962C8B-B14F-4D97-AF65-F5344CB8AC3E}">
        <p14:creationId xmlns:p14="http://schemas.microsoft.com/office/powerpoint/2010/main" val="734550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7F40F0F6132D49BA741EF4D6BA468A" ma:contentTypeVersion="10" ma:contentTypeDescription="Create a new document." ma:contentTypeScope="" ma:versionID="0099e791f4609a7b39386c959e5d2b32">
  <xsd:schema xmlns:xsd="http://www.w3.org/2001/XMLSchema" xmlns:xs="http://www.w3.org/2001/XMLSchema" xmlns:p="http://schemas.microsoft.com/office/2006/metadata/properties" xmlns:ns2="e3e9c0d0-eeac-4467-b7f9-6456003db818" xmlns:ns3="d106b260-c2bc-4dfd-bff3-30cbd7092616" targetNamespace="http://schemas.microsoft.com/office/2006/metadata/properties" ma:root="true" ma:fieldsID="2ab89750c5536ca5ad849bdae6dcc45b" ns2:_="" ns3:_="">
    <xsd:import namespace="e3e9c0d0-eeac-4467-b7f9-6456003db818"/>
    <xsd:import namespace="d106b260-c2bc-4dfd-bff3-30cbd709261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9c0d0-eeac-4467-b7f9-6456003db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6b260-c2bc-4dfd-bff3-30cbd709261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1de671-7454-4860-b1d9-467b306c4715}" ma:internalName="TaxCatchAll" ma:showField="CatchAllData" ma:web="d106b260-c2bc-4dfd-bff3-30cbd709261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e9c0d0-eeac-4467-b7f9-6456003db818">
      <Terms xmlns="http://schemas.microsoft.com/office/infopath/2007/PartnerControls"/>
    </lcf76f155ced4ddcb4097134ff3c332f>
    <TaxCatchAll xmlns="d106b260-c2bc-4dfd-bff3-30cbd7092616" xsi:nil="true"/>
  </documentManagement>
</p:properties>
</file>

<file path=customXml/itemProps1.xml><?xml version="1.0" encoding="utf-8"?>
<ds:datastoreItem xmlns:ds="http://schemas.openxmlformats.org/officeDocument/2006/customXml" ds:itemID="{ABB93E6B-3D1D-4DF2-BDEA-CE2275AA485E}">
  <ds:schemaRefs>
    <ds:schemaRef ds:uri="http://schemas.microsoft.com/sharepoint/v3/contenttype/forms"/>
  </ds:schemaRefs>
</ds:datastoreItem>
</file>

<file path=customXml/itemProps2.xml><?xml version="1.0" encoding="utf-8"?>
<ds:datastoreItem xmlns:ds="http://schemas.openxmlformats.org/officeDocument/2006/customXml" ds:itemID="{9D630BC9-812A-4C3B-851A-6B91E7E8A5A2}"/>
</file>

<file path=customXml/itemProps3.xml><?xml version="1.0" encoding="utf-8"?>
<ds:datastoreItem xmlns:ds="http://schemas.openxmlformats.org/officeDocument/2006/customXml" ds:itemID="{18F9F45E-BE47-4AC1-AD87-C6E14A4CA6D2}">
  <ds:schemaRefs>
    <ds:schemaRef ds:uri="http://purl.org/dc/dcmitype/"/>
    <ds:schemaRef ds:uri="85b99c86-8fc7-4ddd-9699-c634d5f8aa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1263</TotalTime>
  <Words>2286</Words>
  <Application>Microsoft Office PowerPoint</Application>
  <PresentationFormat>Widescreen</PresentationFormat>
  <Paragraphs>171</Paragraphs>
  <Slides>18</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-apple-system</vt:lpstr>
      <vt:lpstr>Arial</vt:lpstr>
      <vt:lpstr>Calibri</vt:lpstr>
      <vt:lpstr>Helvetica Neue</vt:lpstr>
      <vt:lpstr>Ubuntu</vt:lpstr>
      <vt:lpstr>Ubuntu Light</vt:lpstr>
      <vt:lpstr>Ubuntu Medium</vt:lpstr>
      <vt:lpstr>Wingdings</vt:lpstr>
      <vt:lpstr>Capgemini Master 2021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Dash, Bikash</dc:creator>
  <cp:lastModifiedBy>M, Sworna Vidhya</cp:lastModifiedBy>
  <cp:revision>430</cp:revision>
  <dcterms:created xsi:type="dcterms:W3CDTF">2022-03-08T04:17:32Z</dcterms:created>
  <dcterms:modified xsi:type="dcterms:W3CDTF">2023-03-10T05:22:59Z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0x010100397F40F0F6132D49BA741EF4D6BA468A</vt:lpwstr>
  </property>
</Properties>
</file>