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145706778" r:id="rId5"/>
    <p:sldId id="2145706917" r:id="rId6"/>
    <p:sldId id="2145706901" r:id="rId7"/>
    <p:sldId id="2145706902" r:id="rId8"/>
    <p:sldId id="2145706903" r:id="rId9"/>
    <p:sldId id="2145706905" r:id="rId10"/>
    <p:sldId id="2145706904" r:id="rId11"/>
    <p:sldId id="2145706906" r:id="rId12"/>
    <p:sldId id="2145706908" r:id="rId13"/>
    <p:sldId id="2145706907" r:id="rId14"/>
    <p:sldId id="2145706909" r:id="rId15"/>
    <p:sldId id="2145706910" r:id="rId16"/>
    <p:sldId id="2145706911" r:id="rId17"/>
    <p:sldId id="2145706913" r:id="rId18"/>
    <p:sldId id="2145706912" r:id="rId19"/>
    <p:sldId id="2145706914" r:id="rId20"/>
    <p:sldId id="2145706915" r:id="rId21"/>
    <p:sldId id="2145706916" r:id="rId22"/>
    <p:sldId id="2145706919" r:id="rId23"/>
    <p:sldId id="2145706918" r:id="rId24"/>
    <p:sldId id="2145706921" r:id="rId25"/>
    <p:sldId id="21457069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D1F28"/>
    <a:srgbClr val="CDF0FB"/>
    <a:srgbClr val="F7D5DC"/>
    <a:srgbClr val="BFF7F8"/>
    <a:srgbClr val="F5C7D1"/>
    <a:srgbClr val="F2F2A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680"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20EA4-6857-4D66-9357-479B725E4037}"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B01AB-A209-412F-96BB-66AB05E6BE86}" type="slidenum">
              <a:rPr lang="en-US" smtClean="0"/>
              <a:t>‹#›</a:t>
            </a:fld>
            <a:endParaRPr lang="en-US"/>
          </a:p>
        </p:txBody>
      </p:sp>
    </p:spTree>
    <p:extLst>
      <p:ext uri="{BB962C8B-B14F-4D97-AF65-F5344CB8AC3E}">
        <p14:creationId xmlns:p14="http://schemas.microsoft.com/office/powerpoint/2010/main" val="3055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6269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3</a:t>
            </a:fld>
            <a:endParaRPr lang="en-US"/>
          </a:p>
        </p:txBody>
      </p:sp>
    </p:spTree>
    <p:extLst>
      <p:ext uri="{BB962C8B-B14F-4D97-AF65-F5344CB8AC3E}">
        <p14:creationId xmlns:p14="http://schemas.microsoft.com/office/powerpoint/2010/main" val="3760046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17</a:t>
            </a:fld>
            <a:endParaRPr lang="en-US"/>
          </a:p>
        </p:txBody>
      </p:sp>
    </p:spTree>
    <p:extLst>
      <p:ext uri="{BB962C8B-B14F-4D97-AF65-F5344CB8AC3E}">
        <p14:creationId xmlns:p14="http://schemas.microsoft.com/office/powerpoint/2010/main" val="2513833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image" Target="../media/image11.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1840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67226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08072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122641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5524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GB"/>
              <a:t>Click to edit Master title style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967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9626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6" name="Title 1">
            <a:extLst>
              <a:ext uri="{FF2B5EF4-FFF2-40B4-BE49-F238E27FC236}">
                <a16:creationId xmlns:a16="http://schemas.microsoft.com/office/drawing/2014/main" id="{387FBE8F-96C0-8149-9949-0AE4A6DB333A}"/>
              </a:ext>
            </a:extLst>
          </p:cNvPr>
          <p:cNvSpPr>
            <a:spLocks noGrp="1"/>
          </p:cNvSpPr>
          <p:nvPr>
            <p:ph type="title"/>
          </p:nvPr>
        </p:nvSpPr>
        <p:spPr>
          <a:xfrm>
            <a:off x="404813" y="388188"/>
            <a:ext cx="11091787" cy="716711"/>
          </a:xfrm>
        </p:spPr>
        <p:txBody>
          <a:bodyPr/>
          <a:lstStyle/>
          <a:p>
            <a:r>
              <a:rPr lang="en-GB"/>
              <a:t>Click to edit Master title style</a:t>
            </a:r>
            <a:endParaRPr lang="de-DE"/>
          </a:p>
        </p:txBody>
      </p:sp>
      <p:sp>
        <p:nvSpPr>
          <p:cNvPr id="7" name="Content Placeholder 4">
            <a:extLst>
              <a:ext uri="{FF2B5EF4-FFF2-40B4-BE49-F238E27FC236}">
                <a16:creationId xmlns:a16="http://schemas.microsoft.com/office/drawing/2014/main" id="{FBAFD04A-49AB-4B42-A861-AE69F21A1A44}"/>
              </a:ext>
            </a:extLst>
          </p:cNvPr>
          <p:cNvSpPr>
            <a:spLocks noGrp="1"/>
          </p:cNvSpPr>
          <p:nvPr>
            <p:ph sz="half" idx="12" hasCustomPrompt="1"/>
          </p:nvPr>
        </p:nvSpPr>
        <p:spPr>
          <a:xfrm>
            <a:off x="404812" y="1327151"/>
            <a:ext cx="5784851" cy="1093738"/>
          </a:xfrm>
        </p:spPr>
        <p:txBody>
          <a:bodyPr>
            <a:normAutofit/>
          </a:bodyPr>
          <a:lstStyle>
            <a:lvl1pPr>
              <a:defRPr sz="1600">
                <a:solidFill>
                  <a:srgbClr val="0070AD"/>
                </a:solidFill>
              </a:defRPr>
            </a:lvl1pPr>
          </a:lstStyle>
          <a:p>
            <a:pPr lvl="0"/>
            <a:r>
              <a:rPr lang="en-GB"/>
              <a:t>Short chapter description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a:p>
            <a:pPr lvl="0"/>
            <a:endParaRPr lang="en-GB"/>
          </a:p>
        </p:txBody>
      </p:sp>
    </p:spTree>
    <p:extLst>
      <p:ext uri="{BB962C8B-B14F-4D97-AF65-F5344CB8AC3E}">
        <p14:creationId xmlns:p14="http://schemas.microsoft.com/office/powerpoint/2010/main" val="33567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D7888031-812E-F745-BF65-54B5588FAA73}"/>
              </a:ext>
            </a:extLst>
          </p:cNvPr>
          <p:cNvSpPr>
            <a:spLocks noGrp="1"/>
          </p:cNvSpPr>
          <p:nvPr>
            <p:ph type="pic" sz="quarter" idx="10"/>
          </p:nvPr>
        </p:nvSpPr>
        <p:spPr>
          <a:xfrm>
            <a:off x="7320136" y="0"/>
            <a:ext cx="4871864"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8" name="Text Placeholder 7">
            <a:extLst>
              <a:ext uri="{FF2B5EF4-FFF2-40B4-BE49-F238E27FC236}">
                <a16:creationId xmlns:a16="http://schemas.microsoft.com/office/drawing/2014/main" id="{5ED334F2-B89C-B941-B78E-BBCBB9E65D9E}"/>
              </a:ext>
            </a:extLst>
          </p:cNvPr>
          <p:cNvSpPr>
            <a:spLocks noGrp="1"/>
          </p:cNvSpPr>
          <p:nvPr>
            <p:ph type="body" sz="quarter" idx="11" hasCustomPrompt="1"/>
          </p:nvPr>
        </p:nvSpPr>
        <p:spPr>
          <a:xfrm>
            <a:off x="404812" y="413645"/>
            <a:ext cx="6699300" cy="913505"/>
          </a:xfrm>
        </p:spPr>
        <p:txBody>
          <a:bodyPr>
            <a:noAutofit/>
          </a:bodyPr>
          <a:lstStyle>
            <a:lvl1pPr>
              <a:lnSpc>
                <a:spcPct val="100000"/>
              </a:lnSpc>
              <a:spcBef>
                <a:spcPts val="0"/>
              </a:spcBef>
              <a:spcAft>
                <a:spcPts val="0"/>
              </a:spcAft>
              <a:defRPr sz="3500" b="0">
                <a:solidFill>
                  <a:srgbClr val="0170AD"/>
                </a:solidFill>
                <a:latin typeface="+mj-lt"/>
              </a:defRPr>
            </a:lvl1pPr>
          </a:lstStyle>
          <a:p>
            <a:pPr lvl="0"/>
            <a:r>
              <a:rPr lang="en-GB"/>
              <a:t>CLICK TO EDIT MASTER TEXT STYLES</a:t>
            </a:r>
          </a:p>
        </p:txBody>
      </p:sp>
    </p:spTree>
    <p:extLst>
      <p:ext uri="{BB962C8B-B14F-4D97-AF65-F5344CB8AC3E}">
        <p14:creationId xmlns:p14="http://schemas.microsoft.com/office/powerpoint/2010/main" val="185282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08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085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GB"/>
              <a:t>Click to edit Master title style</a:t>
            </a:r>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7279046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_grey">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0410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798815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1996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869393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91525301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695400"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11423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063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1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309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1142157"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1.25E-6 0.02615 L 1.25E-6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6.25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25190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4"/>
        </a:solidFill>
        <a:effectLst/>
      </p:bgPr>
    </p:bg>
    <p:spTree>
      <p:nvGrpSpPr>
        <p:cNvPr id="1" name=""/>
        <p:cNvGrpSpPr/>
        <p:nvPr/>
      </p:nvGrpSpPr>
      <p:grpSpPr>
        <a:xfrm>
          <a:off x="0" y="0"/>
          <a:ext cx="0" cy="0"/>
          <a:chOff x="0" y="0"/>
          <a:chExt cx="0" cy="0"/>
        </a:xfrm>
      </p:grpSpPr>
      <p:pic>
        <p:nvPicPr>
          <p:cNvPr id="2" name="Image 24">
            <a:extLst>
              <a:ext uri="{FF2B5EF4-FFF2-40B4-BE49-F238E27FC236}">
                <a16:creationId xmlns:a16="http://schemas.microsoft.com/office/drawing/2014/main" id="{AB15C3C3-45E6-44CD-9019-A5B2A0789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9022393">
            <a:off x="1643947" y="768839"/>
            <a:ext cx="13278660" cy="9388534"/>
          </a:xfrm>
          <a:prstGeom prst="rect">
            <a:avLst/>
          </a:prstGeom>
        </p:spPr>
      </p:pic>
      <p:grpSp>
        <p:nvGrpSpPr>
          <p:cNvPr id="3" name="Group 2">
            <a:extLst>
              <a:ext uri="{FF2B5EF4-FFF2-40B4-BE49-F238E27FC236}">
                <a16:creationId xmlns:a16="http://schemas.microsoft.com/office/drawing/2014/main" id="{7E06A4C7-CC0B-4FB9-91B5-6CD5FFBA2BA7}"/>
              </a:ext>
            </a:extLst>
          </p:cNvPr>
          <p:cNvGrpSpPr/>
          <p:nvPr userDrawn="1"/>
        </p:nvGrpSpPr>
        <p:grpSpPr>
          <a:xfrm>
            <a:off x="232184" y="805612"/>
            <a:ext cx="3631568" cy="702016"/>
            <a:chOff x="232184" y="774522"/>
            <a:chExt cx="3631568" cy="702016"/>
          </a:xfrm>
        </p:grpSpPr>
        <p:sp>
          <p:nvSpPr>
            <p:cNvPr id="4" name="Google Shape;526;p62">
              <a:extLst>
                <a:ext uri="{FF2B5EF4-FFF2-40B4-BE49-F238E27FC236}">
                  <a16:creationId xmlns:a16="http://schemas.microsoft.com/office/drawing/2014/main" id="{F9EE4952-8DD5-46A0-9DB6-366C3B1336FE}"/>
                </a:ext>
              </a:extLst>
            </p:cNvPr>
            <p:cNvSpPr txBox="1"/>
            <p:nvPr/>
          </p:nvSpPr>
          <p:spPr>
            <a:xfrm>
              <a:off x="232184" y="774522"/>
              <a:ext cx="751200" cy="702000"/>
            </a:xfrm>
            <a:prstGeom prst="rect">
              <a:avLst/>
            </a:prstGeom>
            <a:noFill/>
            <a:ln>
              <a:noFill/>
            </a:ln>
          </p:spPr>
          <p:txBody>
            <a:bodyPr spcFirstLastPara="1" wrap="square" lIns="91433" tIns="91433" rIns="91433" bIns="91433" anchor="ctr" anchorCtr="0">
              <a:noAutofit/>
            </a:bodyPr>
            <a:lstStyle/>
            <a:p>
              <a:pPr algn="r"/>
              <a:r>
                <a:rPr lang="en" sz="3200" b="1">
                  <a:solidFill>
                    <a:schemeClr val="bg1"/>
                  </a:solidFill>
                  <a:latin typeface="+mj-lt"/>
                  <a:ea typeface="Ubuntu Light"/>
                  <a:cs typeface="Ubuntu Light"/>
                  <a:sym typeface="Ubuntu Medium"/>
                </a:rPr>
                <a:t>01</a:t>
              </a:r>
            </a:p>
          </p:txBody>
        </p:sp>
        <p:cxnSp>
          <p:nvCxnSpPr>
            <p:cNvPr id="5" name="Google Shape;527;p62">
              <a:extLst>
                <a:ext uri="{FF2B5EF4-FFF2-40B4-BE49-F238E27FC236}">
                  <a16:creationId xmlns:a16="http://schemas.microsoft.com/office/drawing/2014/main" id="{37F0A668-3C0D-4359-A2E1-1B7C35868464}"/>
                </a:ext>
              </a:extLst>
            </p:cNvPr>
            <p:cNvCxnSpPr>
              <a:cxnSpLocks/>
            </p:cNvCxnSpPr>
            <p:nvPr/>
          </p:nvCxnSpPr>
          <p:spPr>
            <a:xfrm>
              <a:off x="983384" y="894122"/>
              <a:ext cx="0" cy="499200"/>
            </a:xfrm>
            <a:prstGeom prst="straightConnector1">
              <a:avLst/>
            </a:prstGeom>
            <a:noFill/>
            <a:ln w="9525" cap="flat" cmpd="sng">
              <a:solidFill>
                <a:schemeClr val="bg1"/>
              </a:solidFill>
              <a:prstDash val="solid"/>
              <a:round/>
              <a:headEnd type="none" w="med" len="med"/>
              <a:tailEnd type="none" w="med" len="med"/>
            </a:ln>
          </p:spPr>
        </p:cxnSp>
        <p:sp>
          <p:nvSpPr>
            <p:cNvPr id="6" name="Google Shape;528;p62">
              <a:extLst>
                <a:ext uri="{FF2B5EF4-FFF2-40B4-BE49-F238E27FC236}">
                  <a16:creationId xmlns:a16="http://schemas.microsoft.com/office/drawing/2014/main" id="{0DBF75B8-3611-40B1-BF28-F6AD713573AF}"/>
                </a:ext>
              </a:extLst>
            </p:cNvPr>
            <p:cNvSpPr txBox="1"/>
            <p:nvPr/>
          </p:nvSpPr>
          <p:spPr>
            <a:xfrm>
              <a:off x="983432" y="774538"/>
              <a:ext cx="2880320"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7" name="Group 6">
            <a:extLst>
              <a:ext uri="{FF2B5EF4-FFF2-40B4-BE49-F238E27FC236}">
                <a16:creationId xmlns:a16="http://schemas.microsoft.com/office/drawing/2014/main" id="{33E1326B-E2F6-4D38-B690-E0CCE141C55F}"/>
              </a:ext>
            </a:extLst>
          </p:cNvPr>
          <p:cNvGrpSpPr/>
          <p:nvPr userDrawn="1"/>
        </p:nvGrpSpPr>
        <p:grpSpPr>
          <a:xfrm>
            <a:off x="3760616" y="805617"/>
            <a:ext cx="4063576" cy="702006"/>
            <a:chOff x="3904632" y="836712"/>
            <a:chExt cx="4063576" cy="702006"/>
          </a:xfrm>
        </p:grpSpPr>
        <p:sp>
          <p:nvSpPr>
            <p:cNvPr id="8" name="Google Shape;529;p62">
              <a:extLst>
                <a:ext uri="{FF2B5EF4-FFF2-40B4-BE49-F238E27FC236}">
                  <a16:creationId xmlns:a16="http://schemas.microsoft.com/office/drawing/2014/main" id="{A041D3BF-094D-4ECE-8726-A6A4F295EC55}"/>
                </a:ext>
              </a:extLst>
            </p:cNvPr>
            <p:cNvSpPr txBox="1"/>
            <p:nvPr/>
          </p:nvSpPr>
          <p:spPr>
            <a:xfrm>
              <a:off x="3904632" y="83671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05</a:t>
              </a:r>
            </a:p>
          </p:txBody>
        </p:sp>
        <p:cxnSp>
          <p:nvCxnSpPr>
            <p:cNvPr id="9" name="Google Shape;530;p62">
              <a:extLst>
                <a:ext uri="{FF2B5EF4-FFF2-40B4-BE49-F238E27FC236}">
                  <a16:creationId xmlns:a16="http://schemas.microsoft.com/office/drawing/2014/main" id="{5A437BF6-D83C-446A-9BCD-F4B8EBF9F2F6}"/>
                </a:ext>
              </a:extLst>
            </p:cNvPr>
            <p:cNvCxnSpPr>
              <a:cxnSpLocks/>
            </p:cNvCxnSpPr>
            <p:nvPr/>
          </p:nvCxnSpPr>
          <p:spPr>
            <a:xfrm>
              <a:off x="4655832" y="956318"/>
              <a:ext cx="0" cy="499200"/>
            </a:xfrm>
            <a:prstGeom prst="straightConnector1">
              <a:avLst/>
            </a:prstGeom>
            <a:noFill/>
            <a:ln w="9525" cap="flat" cmpd="sng">
              <a:solidFill>
                <a:schemeClr val="bg1"/>
              </a:solidFill>
              <a:prstDash val="solid"/>
              <a:round/>
              <a:headEnd type="none" w="med" len="med"/>
              <a:tailEnd type="none" w="med" len="med"/>
            </a:ln>
          </p:spPr>
        </p:cxnSp>
        <p:sp>
          <p:nvSpPr>
            <p:cNvPr id="10" name="Google Shape;531;p62">
              <a:extLst>
                <a:ext uri="{FF2B5EF4-FFF2-40B4-BE49-F238E27FC236}">
                  <a16:creationId xmlns:a16="http://schemas.microsoft.com/office/drawing/2014/main" id="{18BE59E8-774F-49DC-8190-6D7A68CC76F6}"/>
                </a:ext>
              </a:extLst>
            </p:cNvPr>
            <p:cNvSpPr txBox="1"/>
            <p:nvPr/>
          </p:nvSpPr>
          <p:spPr>
            <a:xfrm>
              <a:off x="4799856" y="836712"/>
              <a:ext cx="316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1" name="Group 10">
            <a:extLst>
              <a:ext uri="{FF2B5EF4-FFF2-40B4-BE49-F238E27FC236}">
                <a16:creationId xmlns:a16="http://schemas.microsoft.com/office/drawing/2014/main" id="{8F8785FC-3702-4E27-A4D0-16AFD7964BC5}"/>
              </a:ext>
            </a:extLst>
          </p:cNvPr>
          <p:cNvGrpSpPr/>
          <p:nvPr userDrawn="1"/>
        </p:nvGrpSpPr>
        <p:grpSpPr>
          <a:xfrm>
            <a:off x="232184" y="2076119"/>
            <a:ext cx="3559560" cy="702006"/>
            <a:chOff x="232184" y="2153717"/>
            <a:chExt cx="3559560" cy="702006"/>
          </a:xfrm>
        </p:grpSpPr>
        <p:sp>
          <p:nvSpPr>
            <p:cNvPr id="12" name="Google Shape;529;p62">
              <a:extLst>
                <a:ext uri="{FF2B5EF4-FFF2-40B4-BE49-F238E27FC236}">
                  <a16:creationId xmlns:a16="http://schemas.microsoft.com/office/drawing/2014/main" id="{DFD352B0-4F83-4ED9-9CF4-F741EFDA2704}"/>
                </a:ext>
              </a:extLst>
            </p:cNvPr>
            <p:cNvSpPr txBox="1"/>
            <p:nvPr/>
          </p:nvSpPr>
          <p:spPr>
            <a:xfrm>
              <a:off x="232184"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02</a:t>
              </a:r>
            </a:p>
          </p:txBody>
        </p:sp>
        <p:cxnSp>
          <p:nvCxnSpPr>
            <p:cNvPr id="13" name="Google Shape;530;p62">
              <a:extLst>
                <a:ext uri="{FF2B5EF4-FFF2-40B4-BE49-F238E27FC236}">
                  <a16:creationId xmlns:a16="http://schemas.microsoft.com/office/drawing/2014/main" id="{C3CDBC90-11C6-42C2-85DD-EAF0753B4C44}"/>
                </a:ext>
              </a:extLst>
            </p:cNvPr>
            <p:cNvCxnSpPr>
              <a:cxnSpLocks/>
            </p:cNvCxnSpPr>
            <p:nvPr/>
          </p:nvCxnSpPr>
          <p:spPr>
            <a:xfrm>
              <a:off x="983384"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14" name="Google Shape;531;p62">
              <a:extLst>
                <a:ext uri="{FF2B5EF4-FFF2-40B4-BE49-F238E27FC236}">
                  <a16:creationId xmlns:a16="http://schemas.microsoft.com/office/drawing/2014/main" id="{FD6D8B08-D313-430E-BF81-84AA58C38BF6}"/>
                </a:ext>
              </a:extLst>
            </p:cNvPr>
            <p:cNvSpPr txBox="1"/>
            <p:nvPr/>
          </p:nvSpPr>
          <p:spPr>
            <a:xfrm>
              <a:off x="983392" y="2153717"/>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5" name="Group 14">
            <a:extLst>
              <a:ext uri="{FF2B5EF4-FFF2-40B4-BE49-F238E27FC236}">
                <a16:creationId xmlns:a16="http://schemas.microsoft.com/office/drawing/2014/main" id="{3449BD23-3F98-4BFC-8232-E32E8A5C0873}"/>
              </a:ext>
            </a:extLst>
          </p:cNvPr>
          <p:cNvGrpSpPr/>
          <p:nvPr userDrawn="1"/>
        </p:nvGrpSpPr>
        <p:grpSpPr>
          <a:xfrm>
            <a:off x="3760616" y="2076122"/>
            <a:ext cx="3775544" cy="702001"/>
            <a:chOff x="3760616" y="2076122"/>
            <a:chExt cx="3775544" cy="702001"/>
          </a:xfrm>
        </p:grpSpPr>
        <p:sp>
          <p:nvSpPr>
            <p:cNvPr id="16" name="Google Shape;532;p62">
              <a:extLst>
                <a:ext uri="{FF2B5EF4-FFF2-40B4-BE49-F238E27FC236}">
                  <a16:creationId xmlns:a16="http://schemas.microsoft.com/office/drawing/2014/main" id="{9589C045-2611-42E6-872E-7854C482ED27}"/>
                </a:ext>
              </a:extLst>
            </p:cNvPr>
            <p:cNvSpPr txBox="1"/>
            <p:nvPr/>
          </p:nvSpPr>
          <p:spPr>
            <a:xfrm>
              <a:off x="3760616" y="20761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06</a:t>
              </a:r>
            </a:p>
          </p:txBody>
        </p:sp>
        <p:cxnSp>
          <p:nvCxnSpPr>
            <p:cNvPr id="17" name="Google Shape;533;p62">
              <a:extLst>
                <a:ext uri="{FF2B5EF4-FFF2-40B4-BE49-F238E27FC236}">
                  <a16:creationId xmlns:a16="http://schemas.microsoft.com/office/drawing/2014/main" id="{18678ACA-972E-4971-B367-320ABE5D810A}"/>
                </a:ext>
              </a:extLst>
            </p:cNvPr>
            <p:cNvCxnSpPr>
              <a:cxnSpLocks/>
            </p:cNvCxnSpPr>
            <p:nvPr/>
          </p:nvCxnSpPr>
          <p:spPr>
            <a:xfrm>
              <a:off x="4511816" y="2195723"/>
              <a:ext cx="0" cy="499200"/>
            </a:xfrm>
            <a:prstGeom prst="straightConnector1">
              <a:avLst/>
            </a:prstGeom>
            <a:noFill/>
            <a:ln w="9525" cap="flat" cmpd="sng">
              <a:solidFill>
                <a:schemeClr val="bg1"/>
              </a:solidFill>
              <a:prstDash val="solid"/>
              <a:round/>
              <a:headEnd type="none" w="med" len="med"/>
              <a:tailEnd type="none" w="med" len="med"/>
            </a:ln>
          </p:spPr>
        </p:cxnSp>
        <p:sp>
          <p:nvSpPr>
            <p:cNvPr id="18" name="Google Shape;534;p62">
              <a:extLst>
                <a:ext uri="{FF2B5EF4-FFF2-40B4-BE49-F238E27FC236}">
                  <a16:creationId xmlns:a16="http://schemas.microsoft.com/office/drawing/2014/main" id="{9EC098A7-0702-43F5-818E-3B3B00D26993}"/>
                </a:ext>
              </a:extLst>
            </p:cNvPr>
            <p:cNvSpPr txBox="1"/>
            <p:nvPr/>
          </p:nvSpPr>
          <p:spPr>
            <a:xfrm>
              <a:off x="4511824" y="2076122"/>
              <a:ext cx="3024336"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cxnSp>
        <p:nvCxnSpPr>
          <p:cNvPr id="19" name="Google Shape;533;p62">
            <a:extLst>
              <a:ext uri="{FF2B5EF4-FFF2-40B4-BE49-F238E27FC236}">
                <a16:creationId xmlns:a16="http://schemas.microsoft.com/office/drawing/2014/main" id="{1A7F1E57-8700-4652-9505-D2373C0CF165}"/>
              </a:ext>
            </a:extLst>
          </p:cNvPr>
          <p:cNvCxnSpPr>
            <a:cxnSpLocks/>
          </p:cNvCxnSpPr>
          <p:nvPr userDrawn="1"/>
        </p:nvCxnSpPr>
        <p:spPr>
          <a:xfrm>
            <a:off x="983384" y="3466225"/>
            <a:ext cx="0" cy="499200"/>
          </a:xfrm>
          <a:prstGeom prst="straightConnector1">
            <a:avLst/>
          </a:prstGeom>
          <a:noFill/>
          <a:ln w="9525" cap="flat" cmpd="sng">
            <a:solidFill>
              <a:schemeClr val="bg1"/>
            </a:solidFill>
            <a:prstDash val="solid"/>
            <a:round/>
            <a:headEnd type="none" w="med" len="med"/>
            <a:tailEnd type="none" w="med" len="med"/>
          </a:ln>
        </p:spPr>
      </p:cxnSp>
      <p:sp>
        <p:nvSpPr>
          <p:cNvPr id="20" name="Rectangle 19">
            <a:hlinkClick r:id="" action="ppaction://noaction"/>
            <a:extLst>
              <a:ext uri="{FF2B5EF4-FFF2-40B4-BE49-F238E27FC236}">
                <a16:creationId xmlns:a16="http://schemas.microsoft.com/office/drawing/2014/main" id="{EF5D8FB8-AB55-4A84-B717-D90F6792DB4C}"/>
              </a:ext>
            </a:extLst>
          </p:cNvPr>
          <p:cNvSpPr/>
          <p:nvPr userDrawn="1"/>
        </p:nvSpPr>
        <p:spPr>
          <a:xfrm>
            <a:off x="119336" y="548680"/>
            <a:ext cx="86409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sp>
        <p:nvSpPr>
          <p:cNvPr id="21" name="Rectangle 20">
            <a:hlinkClick r:id="" action="ppaction://noaction"/>
            <a:extLst>
              <a:ext uri="{FF2B5EF4-FFF2-40B4-BE49-F238E27FC236}">
                <a16:creationId xmlns:a16="http://schemas.microsoft.com/office/drawing/2014/main" id="{6FEF26FC-5760-47FF-A103-D1132BA4D081}"/>
              </a:ext>
            </a:extLst>
          </p:cNvPr>
          <p:cNvSpPr/>
          <p:nvPr userDrawn="1"/>
        </p:nvSpPr>
        <p:spPr>
          <a:xfrm>
            <a:off x="92040" y="1954399"/>
            <a:ext cx="864096" cy="970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nvGrpSpPr>
          <p:cNvPr id="22" name="Group 21">
            <a:extLst>
              <a:ext uri="{FF2B5EF4-FFF2-40B4-BE49-F238E27FC236}">
                <a16:creationId xmlns:a16="http://schemas.microsoft.com/office/drawing/2014/main" id="{BE43D80F-800D-45C6-B6BF-4DE1C7B5D921}"/>
              </a:ext>
            </a:extLst>
          </p:cNvPr>
          <p:cNvGrpSpPr/>
          <p:nvPr userDrawn="1"/>
        </p:nvGrpSpPr>
        <p:grpSpPr>
          <a:xfrm>
            <a:off x="22891" y="3303270"/>
            <a:ext cx="3768853" cy="826135"/>
            <a:chOff x="22891" y="3303270"/>
            <a:chExt cx="3768853" cy="826135"/>
          </a:xfrm>
        </p:grpSpPr>
        <p:sp>
          <p:nvSpPr>
            <p:cNvPr id="23" name="Google Shape;532;p62">
              <a:extLst>
                <a:ext uri="{FF2B5EF4-FFF2-40B4-BE49-F238E27FC236}">
                  <a16:creationId xmlns:a16="http://schemas.microsoft.com/office/drawing/2014/main" id="{E00A956E-D74A-4E63-8B69-DE4800E6C6AB}"/>
                </a:ext>
              </a:extLst>
            </p:cNvPr>
            <p:cNvSpPr txBox="1"/>
            <p:nvPr/>
          </p:nvSpPr>
          <p:spPr>
            <a:xfrm>
              <a:off x="232184" y="3346625"/>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03</a:t>
              </a:r>
            </a:p>
          </p:txBody>
        </p:sp>
        <p:sp>
          <p:nvSpPr>
            <p:cNvPr id="24" name="Google Shape;534;p62">
              <a:extLst>
                <a:ext uri="{FF2B5EF4-FFF2-40B4-BE49-F238E27FC236}">
                  <a16:creationId xmlns:a16="http://schemas.microsoft.com/office/drawing/2014/main" id="{AAB359B0-C0FC-4AAC-BDD6-78032D6B4AF9}"/>
                </a:ext>
              </a:extLst>
            </p:cNvPr>
            <p:cNvSpPr txBox="1"/>
            <p:nvPr/>
          </p:nvSpPr>
          <p:spPr>
            <a:xfrm>
              <a:off x="983392" y="3346624"/>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sp>
          <p:nvSpPr>
            <p:cNvPr id="25" name="Rectangle 24">
              <a:hlinkClick r:id="" action="ppaction://noaction"/>
              <a:extLst>
                <a:ext uri="{FF2B5EF4-FFF2-40B4-BE49-F238E27FC236}">
                  <a16:creationId xmlns:a16="http://schemas.microsoft.com/office/drawing/2014/main" id="{20FC96C3-CEC1-4E0D-8A6A-B3B6EDDC115D}"/>
                </a:ext>
              </a:extLst>
            </p:cNvPr>
            <p:cNvSpPr/>
            <p:nvPr/>
          </p:nvSpPr>
          <p:spPr>
            <a:xfrm>
              <a:off x="22891" y="3303270"/>
              <a:ext cx="864096" cy="82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26" name="Group 25">
            <a:extLst>
              <a:ext uri="{FF2B5EF4-FFF2-40B4-BE49-F238E27FC236}">
                <a16:creationId xmlns:a16="http://schemas.microsoft.com/office/drawing/2014/main" id="{8858AD91-0CFD-4A18-ADFA-1C4C031445BE}"/>
              </a:ext>
            </a:extLst>
          </p:cNvPr>
          <p:cNvGrpSpPr/>
          <p:nvPr userDrawn="1"/>
        </p:nvGrpSpPr>
        <p:grpSpPr>
          <a:xfrm>
            <a:off x="78392" y="4561122"/>
            <a:ext cx="3713352" cy="812094"/>
            <a:chOff x="78392" y="4561122"/>
            <a:chExt cx="3713352" cy="812094"/>
          </a:xfrm>
        </p:grpSpPr>
        <p:grpSp>
          <p:nvGrpSpPr>
            <p:cNvPr id="27" name="Group 26">
              <a:extLst>
                <a:ext uri="{FF2B5EF4-FFF2-40B4-BE49-F238E27FC236}">
                  <a16:creationId xmlns:a16="http://schemas.microsoft.com/office/drawing/2014/main" id="{AE0192B8-3B67-4456-9F04-DD0519899109}"/>
                </a:ext>
              </a:extLst>
            </p:cNvPr>
            <p:cNvGrpSpPr/>
            <p:nvPr/>
          </p:nvGrpSpPr>
          <p:grpSpPr>
            <a:xfrm>
              <a:off x="232184" y="4617124"/>
              <a:ext cx="3559560" cy="702016"/>
              <a:chOff x="232184" y="4725128"/>
              <a:chExt cx="3559560" cy="702016"/>
            </a:xfrm>
          </p:grpSpPr>
          <p:sp>
            <p:nvSpPr>
              <p:cNvPr id="29" name="Google Shape;526;p62">
                <a:extLst>
                  <a:ext uri="{FF2B5EF4-FFF2-40B4-BE49-F238E27FC236}">
                    <a16:creationId xmlns:a16="http://schemas.microsoft.com/office/drawing/2014/main" id="{FE12EF7B-94B7-49AF-85A3-358E1D568BCA}"/>
                  </a:ext>
                </a:extLst>
              </p:cNvPr>
              <p:cNvSpPr txBox="1"/>
              <p:nvPr/>
            </p:nvSpPr>
            <p:spPr>
              <a:xfrm>
                <a:off x="232184" y="472512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04</a:t>
                </a:r>
              </a:p>
            </p:txBody>
          </p:sp>
          <p:cxnSp>
            <p:nvCxnSpPr>
              <p:cNvPr id="30" name="Google Shape;527;p62">
                <a:extLst>
                  <a:ext uri="{FF2B5EF4-FFF2-40B4-BE49-F238E27FC236}">
                    <a16:creationId xmlns:a16="http://schemas.microsoft.com/office/drawing/2014/main" id="{9E3AC848-A464-4F7F-9F1D-9E355A7518CB}"/>
                  </a:ext>
                </a:extLst>
              </p:cNvPr>
              <p:cNvCxnSpPr>
                <a:cxnSpLocks/>
              </p:cNvCxnSpPr>
              <p:nvPr/>
            </p:nvCxnSpPr>
            <p:spPr>
              <a:xfrm>
                <a:off x="983384" y="4844728"/>
                <a:ext cx="0" cy="499200"/>
              </a:xfrm>
              <a:prstGeom prst="straightConnector1">
                <a:avLst/>
              </a:prstGeom>
              <a:noFill/>
              <a:ln w="9525" cap="flat" cmpd="sng">
                <a:solidFill>
                  <a:schemeClr val="bg1"/>
                </a:solidFill>
                <a:prstDash val="solid"/>
                <a:round/>
                <a:headEnd type="none" w="med" len="med"/>
                <a:tailEnd type="none" w="med" len="med"/>
              </a:ln>
            </p:spPr>
          </p:cxnSp>
          <p:sp>
            <p:nvSpPr>
              <p:cNvPr id="31" name="Google Shape;528;p62">
                <a:extLst>
                  <a:ext uri="{FF2B5EF4-FFF2-40B4-BE49-F238E27FC236}">
                    <a16:creationId xmlns:a16="http://schemas.microsoft.com/office/drawing/2014/main" id="{6E33D24B-7515-40BC-92EF-64FB2112DD60}"/>
                  </a:ext>
                </a:extLst>
              </p:cNvPr>
              <p:cNvSpPr txBox="1"/>
              <p:nvPr/>
            </p:nvSpPr>
            <p:spPr>
              <a:xfrm>
                <a:off x="983432" y="4725144"/>
                <a:ext cx="280831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sp>
          <p:nvSpPr>
            <p:cNvPr id="28" name="Rectangle 27">
              <a:hlinkClick r:id="" action="ppaction://noaction"/>
              <a:extLst>
                <a:ext uri="{FF2B5EF4-FFF2-40B4-BE49-F238E27FC236}">
                  <a16:creationId xmlns:a16="http://schemas.microsoft.com/office/drawing/2014/main" id="{18E1CE16-8351-4490-AA51-842306890084}"/>
                </a:ext>
              </a:extLst>
            </p:cNvPr>
            <p:cNvSpPr/>
            <p:nvPr/>
          </p:nvSpPr>
          <p:spPr>
            <a:xfrm>
              <a:off x="78392" y="4561122"/>
              <a:ext cx="864096" cy="812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2" name="Group 31">
            <a:extLst>
              <a:ext uri="{FF2B5EF4-FFF2-40B4-BE49-F238E27FC236}">
                <a16:creationId xmlns:a16="http://schemas.microsoft.com/office/drawing/2014/main" id="{34F06CD3-2100-4991-AC1F-AFAA2CF5783B}"/>
              </a:ext>
            </a:extLst>
          </p:cNvPr>
          <p:cNvGrpSpPr/>
          <p:nvPr userDrawn="1"/>
        </p:nvGrpSpPr>
        <p:grpSpPr>
          <a:xfrm>
            <a:off x="3640458" y="4617129"/>
            <a:ext cx="3854862" cy="828095"/>
            <a:chOff x="3640458" y="4617129"/>
            <a:chExt cx="3854862" cy="828095"/>
          </a:xfrm>
        </p:grpSpPr>
        <p:grpSp>
          <p:nvGrpSpPr>
            <p:cNvPr id="33" name="Group 32">
              <a:extLst>
                <a:ext uri="{FF2B5EF4-FFF2-40B4-BE49-F238E27FC236}">
                  <a16:creationId xmlns:a16="http://schemas.microsoft.com/office/drawing/2014/main" id="{370E1389-3DAC-4BB1-9786-542498C77FE9}"/>
                </a:ext>
              </a:extLst>
            </p:cNvPr>
            <p:cNvGrpSpPr/>
            <p:nvPr/>
          </p:nvGrpSpPr>
          <p:grpSpPr>
            <a:xfrm>
              <a:off x="3791744" y="4617129"/>
              <a:ext cx="3703576" cy="702006"/>
              <a:chOff x="7467872" y="2153717"/>
              <a:chExt cx="3703576" cy="702006"/>
            </a:xfrm>
          </p:grpSpPr>
          <p:sp>
            <p:nvSpPr>
              <p:cNvPr id="35" name="Google Shape;529;p62">
                <a:extLst>
                  <a:ext uri="{FF2B5EF4-FFF2-40B4-BE49-F238E27FC236}">
                    <a16:creationId xmlns:a16="http://schemas.microsoft.com/office/drawing/2014/main" id="{061DCD08-C490-4722-AAAE-D9DEBBBECD75}"/>
                  </a:ext>
                </a:extLst>
              </p:cNvPr>
              <p:cNvSpPr txBox="1"/>
              <p:nvPr/>
            </p:nvSpPr>
            <p:spPr>
              <a:xfrm>
                <a:off x="7467872"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08</a:t>
                </a:r>
              </a:p>
            </p:txBody>
          </p:sp>
          <p:cxnSp>
            <p:nvCxnSpPr>
              <p:cNvPr id="36" name="Google Shape;530;p62">
                <a:extLst>
                  <a:ext uri="{FF2B5EF4-FFF2-40B4-BE49-F238E27FC236}">
                    <a16:creationId xmlns:a16="http://schemas.microsoft.com/office/drawing/2014/main" id="{0A7E0DDF-999F-4608-97CC-D931C88C97B1}"/>
                  </a:ext>
                </a:extLst>
              </p:cNvPr>
              <p:cNvCxnSpPr>
                <a:cxnSpLocks/>
              </p:cNvCxnSpPr>
              <p:nvPr/>
            </p:nvCxnSpPr>
            <p:spPr>
              <a:xfrm>
                <a:off x="8219072"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37" name="Google Shape;531;p62">
                <a:extLst>
                  <a:ext uri="{FF2B5EF4-FFF2-40B4-BE49-F238E27FC236}">
                    <a16:creationId xmlns:a16="http://schemas.microsoft.com/office/drawing/2014/main" id="{3B71A56D-3299-49A4-BB32-C1D48D3FF704}"/>
                  </a:ext>
                </a:extLst>
              </p:cNvPr>
              <p:cNvSpPr txBox="1"/>
              <p:nvPr/>
            </p:nvSpPr>
            <p:spPr>
              <a:xfrm>
                <a:off x="8219080" y="2153717"/>
                <a:ext cx="2952368"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34" name="Rectangle 33">
              <a:hlinkClick r:id="" action="ppaction://noaction"/>
              <a:extLst>
                <a:ext uri="{FF2B5EF4-FFF2-40B4-BE49-F238E27FC236}">
                  <a16:creationId xmlns:a16="http://schemas.microsoft.com/office/drawing/2014/main" id="{83E35634-4485-4307-9D60-A6BA00371B5D}"/>
                </a:ext>
              </a:extLst>
            </p:cNvPr>
            <p:cNvSpPr/>
            <p:nvPr/>
          </p:nvSpPr>
          <p:spPr>
            <a:xfrm>
              <a:off x="3640458" y="4670302"/>
              <a:ext cx="864096" cy="774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8" name="Group 37">
            <a:extLst>
              <a:ext uri="{FF2B5EF4-FFF2-40B4-BE49-F238E27FC236}">
                <a16:creationId xmlns:a16="http://schemas.microsoft.com/office/drawing/2014/main" id="{93193AEF-18F1-44B8-8921-60DFF8125A11}"/>
              </a:ext>
            </a:extLst>
          </p:cNvPr>
          <p:cNvGrpSpPr/>
          <p:nvPr userDrawn="1"/>
        </p:nvGrpSpPr>
        <p:grpSpPr>
          <a:xfrm>
            <a:off x="3791744" y="3346624"/>
            <a:ext cx="3725937" cy="720714"/>
            <a:chOff x="3791744" y="3346624"/>
            <a:chExt cx="3725937" cy="720714"/>
          </a:xfrm>
        </p:grpSpPr>
        <p:sp>
          <p:nvSpPr>
            <p:cNvPr id="39" name="Google Shape;532;p62">
              <a:extLst>
                <a:ext uri="{FF2B5EF4-FFF2-40B4-BE49-F238E27FC236}">
                  <a16:creationId xmlns:a16="http://schemas.microsoft.com/office/drawing/2014/main" id="{4DE0097D-A908-4026-96D8-3EEAB7227C17}"/>
                </a:ext>
              </a:extLst>
            </p:cNvPr>
            <p:cNvSpPr txBox="1"/>
            <p:nvPr/>
          </p:nvSpPr>
          <p:spPr>
            <a:xfrm>
              <a:off x="3791744" y="336533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07</a:t>
              </a:r>
            </a:p>
          </p:txBody>
        </p:sp>
        <p:cxnSp>
          <p:nvCxnSpPr>
            <p:cNvPr id="40" name="Google Shape;527;p62">
              <a:extLst>
                <a:ext uri="{FF2B5EF4-FFF2-40B4-BE49-F238E27FC236}">
                  <a16:creationId xmlns:a16="http://schemas.microsoft.com/office/drawing/2014/main" id="{D9559C9A-C556-4C2D-9762-33AC602F8796}"/>
                </a:ext>
              </a:extLst>
            </p:cNvPr>
            <p:cNvCxnSpPr>
              <a:cxnSpLocks/>
            </p:cNvCxnSpPr>
            <p:nvPr/>
          </p:nvCxnSpPr>
          <p:spPr>
            <a:xfrm>
              <a:off x="4542944" y="3466216"/>
              <a:ext cx="0" cy="499200"/>
            </a:xfrm>
            <a:prstGeom prst="straightConnector1">
              <a:avLst/>
            </a:prstGeom>
            <a:noFill/>
            <a:ln w="9525" cap="flat" cmpd="sng">
              <a:solidFill>
                <a:schemeClr val="bg1"/>
              </a:solidFill>
              <a:prstDash val="solid"/>
              <a:round/>
              <a:headEnd type="none" w="med" len="med"/>
              <a:tailEnd type="none" w="med" len="med"/>
            </a:ln>
          </p:spPr>
        </p:cxnSp>
        <p:sp>
          <p:nvSpPr>
            <p:cNvPr id="41" name="Google Shape;528;p62">
              <a:extLst>
                <a:ext uri="{FF2B5EF4-FFF2-40B4-BE49-F238E27FC236}">
                  <a16:creationId xmlns:a16="http://schemas.microsoft.com/office/drawing/2014/main" id="{3DD546EB-A633-4EB6-B68B-8F2DA944E2B7}"/>
                </a:ext>
              </a:extLst>
            </p:cNvPr>
            <p:cNvSpPr txBox="1"/>
            <p:nvPr/>
          </p:nvSpPr>
          <p:spPr>
            <a:xfrm>
              <a:off x="4493345" y="3346624"/>
              <a:ext cx="3024336"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42" name="Title 3">
            <a:extLst>
              <a:ext uri="{FF2B5EF4-FFF2-40B4-BE49-F238E27FC236}">
                <a16:creationId xmlns:a16="http://schemas.microsoft.com/office/drawing/2014/main" id="{392126F4-AE2E-40BE-85E3-D2CEA820DE2F}"/>
              </a:ext>
            </a:extLst>
          </p:cNvPr>
          <p:cNvSpPr txBox="1">
            <a:spLocks/>
          </p:cNvSpPr>
          <p:nvPr userDrawn="1"/>
        </p:nvSpPr>
        <p:spPr>
          <a:xfrm flipH="1">
            <a:off x="6600056" y="3716338"/>
            <a:ext cx="6048672" cy="2492990"/>
          </a:xfrm>
          <a:prstGeom prst="rect">
            <a:avLst/>
          </a:prstGeom>
        </p:spPr>
        <p:txBody>
          <a:bodyPr vert="horz" wrap="square" lIns="0" tIns="0" rIns="0" bIns="0" rtlCol="0" anchor="b">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GB" sz="6000" b="1">
                <a:solidFill>
                  <a:schemeClr val="bg1"/>
                </a:solidFill>
                <a:latin typeface="Ubuntu" panose="020B0504030602030204" pitchFamily="34" charset="0"/>
              </a:rPr>
              <a:t>TABLE</a:t>
            </a:r>
          </a:p>
          <a:p>
            <a:pPr algn="ctr"/>
            <a:r>
              <a:rPr lang="en-GB" sz="6000" b="1">
                <a:solidFill>
                  <a:schemeClr val="bg1"/>
                </a:solidFill>
                <a:latin typeface="Ubuntu" panose="020B0504030602030204" pitchFamily="34" charset="0"/>
              </a:rPr>
              <a:t>              OF</a:t>
            </a:r>
          </a:p>
          <a:p>
            <a:pPr algn="ctr"/>
            <a:r>
              <a:rPr lang="en-GB" sz="6000" b="1">
                <a:solidFill>
                  <a:schemeClr val="bg1"/>
                </a:solidFill>
                <a:latin typeface="Ubuntu" panose="020B0504030602030204" pitchFamily="34" charset="0"/>
              </a:rPr>
              <a:t>CONTENTS</a:t>
            </a:r>
            <a:endParaRPr lang="en-GB" sz="8000" b="1">
              <a:solidFill>
                <a:schemeClr val="bg1"/>
              </a:solidFill>
              <a:latin typeface="Ubuntu" panose="020B0504030602030204" pitchFamily="34" charset="0"/>
            </a:endParaRPr>
          </a:p>
        </p:txBody>
      </p:sp>
    </p:spTree>
    <p:extLst>
      <p:ext uri="{BB962C8B-B14F-4D97-AF65-F5344CB8AC3E}">
        <p14:creationId xmlns:p14="http://schemas.microsoft.com/office/powerpoint/2010/main" val="8647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5182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3094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861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4089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1745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b="0" i="0" smtClean="0">
                <a:solidFill>
                  <a:srgbClr val="A6A6A6"/>
                </a:solidFill>
                <a:latin typeface="Ubuntu" panose="020B0504030602030204" pitchFamily="34" charset="0"/>
                <a:cs typeface="Arial" panose="020B0604020202020204" pitchFamily="34" charset="0"/>
              </a:rPr>
              <a:pPr algn="r"/>
              <a:t>‹#›</a:t>
            </a:fld>
            <a:endParaRPr lang="en-US" sz="800" b="0" i="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b="0" i="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5296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Lst>
          </p:cNvPr>
          <p:cNvSpPr/>
          <p:nvPr/>
        </p:nvSpPr>
        <p:spPr bwMode="white">
          <a:xfrm>
            <a:off x="0" y="0"/>
            <a:ext cx="12191999" cy="68597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a:ln>
                <a:noFill/>
              </a:ln>
              <a:solidFill>
                <a:prstClr val="black"/>
              </a:solidFill>
              <a:effectLst/>
              <a:uLnTx/>
              <a:uFillTx/>
              <a:latin typeface="Ubuntu Medium"/>
              <a:ea typeface="+mn-ea"/>
              <a:cs typeface="+mn-cs"/>
            </a:endParaRPr>
          </a:p>
        </p:txBody>
      </p:sp>
      <p:sp>
        <p:nvSpPr>
          <p:cNvPr id="32" name="object 20">
            <a:extLst>
              <a:ext uri="{FF2B5EF4-FFF2-40B4-BE49-F238E27FC236}">
                <a16:creationId xmlns:a16="http://schemas.microsoft.com/office/drawing/2014/main" id="{F204A420-C3A9-6843-A725-6928062455DF}"/>
              </a:ext>
            </a:extLst>
          </p:cNvPr>
          <p:cNvSpPr/>
          <p:nvPr/>
        </p:nvSpPr>
        <p:spPr>
          <a:xfrm>
            <a:off x="2242193" y="7817766"/>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3" name="object 21">
            <a:extLst>
              <a:ext uri="{FF2B5EF4-FFF2-40B4-BE49-F238E27FC236}">
                <a16:creationId xmlns:a16="http://schemas.microsoft.com/office/drawing/2014/main" id="{DD89605D-06A4-164A-B4DC-CB28D57734A9}"/>
              </a:ext>
            </a:extLst>
          </p:cNvPr>
          <p:cNvSpPr/>
          <p:nvPr/>
        </p:nvSpPr>
        <p:spPr>
          <a:xfrm>
            <a:off x="2235471" y="8796653"/>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4" name="object 22">
            <a:extLst>
              <a:ext uri="{FF2B5EF4-FFF2-40B4-BE49-F238E27FC236}">
                <a16:creationId xmlns:a16="http://schemas.microsoft.com/office/drawing/2014/main" id="{77027650-380D-FA43-B826-DB6BCA4B9329}"/>
              </a:ext>
            </a:extLst>
          </p:cNvPr>
          <p:cNvSpPr/>
          <p:nvPr/>
        </p:nvSpPr>
        <p:spPr>
          <a:xfrm>
            <a:off x="2235471" y="9825281"/>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pic>
        <p:nvPicPr>
          <p:cNvPr id="27" name="Image 6" descr="Une image contenant texte&#10;&#10;Description générée automatiquement">
            <a:extLst>
              <a:ext uri="{FF2B5EF4-FFF2-40B4-BE49-F238E27FC236}">
                <a16:creationId xmlns:a16="http://schemas.microsoft.com/office/drawing/2014/main" id="{443215A6-42D5-FF43-B779-4EE2C0613D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18" name="Image 20" descr="Une image contenant lampe&#10;&#10;Description générée automatiquement">
            <a:extLst>
              <a:ext uri="{FF2B5EF4-FFF2-40B4-BE49-F238E27FC236}">
                <a16:creationId xmlns:a16="http://schemas.microsoft.com/office/drawing/2014/main" id="{3FFD5590-9028-7E49-9AC6-09848DCAD95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764792"/>
            <a:ext cx="12549353" cy="5268145"/>
          </a:xfrm>
          <a:prstGeom prst="rect">
            <a:avLst/>
          </a:prstGeom>
        </p:spPr>
      </p:pic>
      <p:sp>
        <p:nvSpPr>
          <p:cNvPr id="20" name="Title 2">
            <a:extLst>
              <a:ext uri="{FF2B5EF4-FFF2-40B4-BE49-F238E27FC236}">
                <a16:creationId xmlns:a16="http://schemas.microsoft.com/office/drawing/2014/main" id="{8ABBC983-CB44-634E-AFFD-03055393A238}"/>
              </a:ext>
            </a:extLst>
          </p:cNvPr>
          <p:cNvSpPr txBox="1">
            <a:spLocks/>
          </p:cNvSpPr>
          <p:nvPr/>
        </p:nvSpPr>
        <p:spPr>
          <a:xfrm>
            <a:off x="4433830" y="2450492"/>
            <a:ext cx="6061752" cy="195701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lvl="0" algn="ctr">
              <a:defRPr/>
            </a:pPr>
            <a:r>
              <a:rPr lang="en-US" sz="4400" dirty="0"/>
              <a:t>Python Training</a:t>
            </a:r>
          </a:p>
          <a:p>
            <a:pPr lvl="0" algn="ctr">
              <a:defRPr/>
            </a:pPr>
            <a:r>
              <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rPr>
              <a:t>Day 2</a:t>
            </a:r>
          </a:p>
          <a:p>
            <a:pPr lvl="0" algn="ctr">
              <a:defRPr/>
            </a:pPr>
            <a:r>
              <a:rPr lang="en-US" sz="3600" dirty="0">
                <a:solidFill>
                  <a:schemeClr val="accent1"/>
                </a:solidFill>
                <a:latin typeface="Ubuntu Medium"/>
              </a:rPr>
              <a:t>List &amp; Tuples</a:t>
            </a:r>
            <a:endParaRPr kumimoji="0" lang="en-GB" sz="3600" b="0" i="0" u="none" strike="noStrike" kern="1200" cap="all" spc="0" normalizeH="0" baseline="0" noProof="0" dirty="0">
              <a:ln>
                <a:noFill/>
              </a:ln>
              <a:solidFill>
                <a:schemeClr val="accent1"/>
              </a:solidFill>
              <a:effectLst/>
              <a:uLnTx/>
              <a:uFillTx/>
              <a:latin typeface="Ubuntu Medium"/>
              <a:ea typeface="+mj-ea"/>
              <a:cs typeface="+mj-cs"/>
            </a:endParaRPr>
          </a:p>
        </p:txBody>
      </p:sp>
      <p:sp>
        <p:nvSpPr>
          <p:cNvPr id="22" name="Subtitle 1">
            <a:extLst>
              <a:ext uri="{FF2B5EF4-FFF2-40B4-BE49-F238E27FC236}">
                <a16:creationId xmlns:a16="http://schemas.microsoft.com/office/drawing/2014/main" id="{1918B4B1-FE07-9747-91C6-9664DBD2A784}"/>
              </a:ext>
            </a:extLst>
          </p:cNvPr>
          <p:cNvSpPr txBox="1">
            <a:spLocks/>
          </p:cNvSpPr>
          <p:nvPr/>
        </p:nvSpPr>
        <p:spPr>
          <a:xfrm>
            <a:off x="9624392" y="3716338"/>
            <a:ext cx="2115467" cy="1368152"/>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Tree>
    <p:extLst>
      <p:ext uri="{BB962C8B-B14F-4D97-AF65-F5344CB8AC3E}">
        <p14:creationId xmlns:p14="http://schemas.microsoft.com/office/powerpoint/2010/main" val="156207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43285" y="686067"/>
            <a:ext cx="11385956" cy="5943487"/>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Using the built-in sorted function</a:t>
            </a:r>
          </a:p>
          <a:p>
            <a:pPr marL="817200" lvl="1" indent="-285750">
              <a:lnSpc>
                <a:spcPct val="125000"/>
              </a:lnSpc>
              <a:buFont typeface="Arial" panose="020B0604020202020204" pitchFamily="34" charset="0"/>
              <a:buChar char="•"/>
            </a:pPr>
            <a:r>
              <a:rPr lang="en-IN" dirty="0"/>
              <a:t>returns a new sorted list from the elements of an iterable.</a:t>
            </a:r>
          </a:p>
          <a:p>
            <a:pPr marL="531450" lvl="1">
              <a:lnSpc>
                <a:spcPct val="125000"/>
              </a:lnSpc>
            </a:pPr>
            <a:endParaRPr lang="en-IN" dirty="0"/>
          </a:p>
          <a:p>
            <a:pPr marL="360000" indent="-285750">
              <a:lnSpc>
                <a:spcPct val="125000"/>
              </a:lnSpc>
              <a:buFont typeface="Arial" panose="020B0604020202020204" pitchFamily="34" charset="0"/>
              <a:buChar char="•"/>
            </a:pPr>
            <a:r>
              <a:rPr lang="en-IN" dirty="0"/>
              <a:t>Using the sort method:</a:t>
            </a:r>
          </a:p>
          <a:p>
            <a:pPr marL="817200" lvl="1" indent="-285750">
              <a:lnSpc>
                <a:spcPct val="125000"/>
              </a:lnSpc>
              <a:buFont typeface="Arial" panose="020B0604020202020204" pitchFamily="34" charset="0"/>
              <a:buChar char="•"/>
            </a:pPr>
            <a:r>
              <a:rPr lang="en-IN" dirty="0"/>
              <a:t>Ascending order</a:t>
            </a:r>
          </a:p>
          <a:p>
            <a:pPr marL="817200" lvl="1" indent="-285750">
              <a:lnSpc>
                <a:spcPct val="125000"/>
              </a:lnSpc>
              <a:buFont typeface="Arial" panose="020B0604020202020204" pitchFamily="34" charset="0"/>
              <a:buChar char="•"/>
            </a:pPr>
            <a:r>
              <a:rPr lang="en-IN" dirty="0"/>
              <a:t>Descending Order</a:t>
            </a:r>
          </a:p>
          <a:p>
            <a:pPr marL="817200" lvl="1" indent="-285750">
              <a:lnSpc>
                <a:spcPct val="125000"/>
              </a:lnSpc>
              <a:buFont typeface="Arial" panose="020B0604020202020204" pitchFamily="34" charset="0"/>
              <a:buChar char="•"/>
            </a:pPr>
            <a:r>
              <a:rPr lang="en-IN" dirty="0"/>
              <a:t>Customize Sort Function / Sorting based on a key function</a:t>
            </a:r>
          </a:p>
          <a:p>
            <a:pPr marL="817200" lvl="1" indent="-285750">
              <a:lnSpc>
                <a:spcPct val="125000"/>
              </a:lnSpc>
              <a:buFont typeface="Arial" panose="020B0604020202020204" pitchFamily="34" charset="0"/>
              <a:buChar char="•"/>
            </a:pPr>
            <a:r>
              <a:rPr lang="en-IN" dirty="0"/>
              <a:t>Case Insensitive Sort</a:t>
            </a:r>
          </a:p>
          <a:p>
            <a:pPr marL="531450" lvl="1">
              <a:lnSpc>
                <a:spcPct val="125000"/>
              </a:lnSpc>
            </a:pPr>
            <a:endParaRPr lang="en-IN" dirty="0"/>
          </a:p>
          <a:p>
            <a:pPr marL="360000" indent="-285750">
              <a:lnSpc>
                <a:spcPct val="125000"/>
              </a:lnSpc>
              <a:buFont typeface="Arial" panose="020B0604020202020204" pitchFamily="34" charset="0"/>
              <a:buChar char="•"/>
            </a:pPr>
            <a:r>
              <a:rPr lang="en-IN" dirty="0"/>
              <a:t>Sorting in descending order</a:t>
            </a:r>
          </a:p>
          <a:p>
            <a:pPr marL="817200" lvl="1" indent="-285750">
              <a:lnSpc>
                <a:spcPct val="125000"/>
              </a:lnSpc>
              <a:buFont typeface="Arial" panose="020B0604020202020204" pitchFamily="34" charset="0"/>
              <a:buChar char="•"/>
            </a:pPr>
            <a:r>
              <a:rPr lang="en-IN" dirty="0"/>
              <a:t>Both the </a:t>
            </a:r>
            <a:r>
              <a:rPr lang="en-IN" b="1" dirty="0">
                <a:solidFill>
                  <a:srgbClr val="FF0000"/>
                </a:solidFill>
              </a:rPr>
              <a:t>sorted function and the sort method</a:t>
            </a:r>
            <a:r>
              <a:rPr lang="en-IN" dirty="0"/>
              <a:t> can be used to sort a list in descending order by passing the argument </a:t>
            </a:r>
            <a:r>
              <a:rPr lang="en-IN" b="1" dirty="0">
                <a:solidFill>
                  <a:srgbClr val="FF0000"/>
                </a:solidFill>
              </a:rPr>
              <a:t>reverse=True</a:t>
            </a:r>
            <a:r>
              <a:rPr lang="en-IN" dirty="0"/>
              <a:t>.</a:t>
            </a:r>
          </a:p>
          <a:p>
            <a:pPr marL="531450" lvl="1">
              <a:lnSpc>
                <a:spcPct val="125000"/>
              </a:lnSpc>
            </a:pPr>
            <a:endParaRPr lang="en-IN" dirty="0"/>
          </a:p>
          <a:p>
            <a:pPr marL="360000" indent="-285750">
              <a:lnSpc>
                <a:spcPct val="125000"/>
              </a:lnSpc>
              <a:buFont typeface="Arial" panose="020B0604020202020204" pitchFamily="34" charset="0"/>
              <a:buChar char="•"/>
            </a:pPr>
            <a:r>
              <a:rPr lang="en-IN" dirty="0"/>
              <a:t>Sorting based on a key function</a:t>
            </a:r>
          </a:p>
          <a:p>
            <a:pPr marL="817200" lvl="1" indent="-285750">
              <a:lnSpc>
                <a:spcPct val="125000"/>
              </a:lnSpc>
              <a:buFont typeface="Arial" panose="020B0604020202020204" pitchFamily="34" charset="0"/>
              <a:buChar char="•"/>
            </a:pPr>
            <a:r>
              <a:rPr lang="en-IN" dirty="0"/>
              <a:t>Both the sorted function and the sort method can also be used to sort a list based on a key function. </a:t>
            </a:r>
          </a:p>
          <a:p>
            <a:pPr marL="1274400" lvl="2" indent="-285750">
              <a:lnSpc>
                <a:spcPct val="125000"/>
              </a:lnSpc>
              <a:buFont typeface="Arial" panose="020B0604020202020204" pitchFamily="34" charset="0"/>
              <a:buChar char="•"/>
            </a:pPr>
            <a:r>
              <a:rPr lang="en-IN" dirty="0"/>
              <a:t>The key function is applied to each element of the list, and the resulting values are used to determine the order of the elements.</a:t>
            </a:r>
            <a:endParaRPr lang="en-IN" i="0" dirty="0">
              <a:solidFill>
                <a:srgbClr val="000000"/>
              </a:solidFill>
              <a:effectLst/>
              <a:latin typeface="Helvetica Neue"/>
            </a:endParaRPr>
          </a:p>
        </p:txBody>
      </p:sp>
      <p:sp>
        <p:nvSpPr>
          <p:cNvPr id="7" name="TextBox 6">
            <a:extLst>
              <a:ext uri="{FF2B5EF4-FFF2-40B4-BE49-F238E27FC236}">
                <a16:creationId xmlns:a16="http://schemas.microsoft.com/office/drawing/2014/main" id="{FFDF3BB9-9241-E568-ECF6-2F5386AF63A0}"/>
              </a:ext>
            </a:extLst>
          </p:cNvPr>
          <p:cNvSpPr txBox="1"/>
          <p:nvPr/>
        </p:nvSpPr>
        <p:spPr>
          <a:xfrm>
            <a:off x="1211397" y="145966"/>
            <a:ext cx="1983747" cy="568938"/>
          </a:xfrm>
          <a:prstGeom prst="rect">
            <a:avLst/>
          </a:prstGeom>
          <a:noFill/>
        </p:spPr>
        <p:txBody>
          <a:bodyPr wrap="square">
            <a:spAutoFit/>
          </a:bodyPr>
          <a:lstStyle/>
          <a:p>
            <a:pPr marL="74250">
              <a:lnSpc>
                <a:spcPct val="125000"/>
              </a:lnSpc>
            </a:pPr>
            <a:r>
              <a:rPr lang="en-IN" sz="2800" b="1" dirty="0">
                <a:solidFill>
                  <a:schemeClr val="accent3">
                    <a:lumMod val="75000"/>
                    <a:lumOff val="25000"/>
                  </a:schemeClr>
                </a:solidFill>
              </a:rPr>
              <a:t>- Sorting</a:t>
            </a:r>
          </a:p>
        </p:txBody>
      </p:sp>
    </p:spTree>
    <p:extLst>
      <p:ext uri="{BB962C8B-B14F-4D97-AF65-F5344CB8AC3E}">
        <p14:creationId xmlns:p14="http://schemas.microsoft.com/office/powerpoint/2010/main" val="3950970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021246"/>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Sorting</a:t>
            </a:r>
          </a:p>
          <a:p>
            <a:pPr marL="360000" indent="-285750">
              <a:lnSpc>
                <a:spcPct val="125000"/>
              </a:lnSpc>
              <a:buFont typeface="Arial" panose="020B0604020202020204" pitchFamily="34" charset="0"/>
              <a:buChar char="•"/>
            </a:pPr>
            <a:r>
              <a:rPr lang="en-IN" dirty="0"/>
              <a:t>Using the reverse method</a:t>
            </a:r>
          </a:p>
          <a:p>
            <a:pPr marL="817200" lvl="1" indent="-285750">
              <a:lnSpc>
                <a:spcPct val="125000"/>
              </a:lnSpc>
              <a:buFont typeface="Arial" panose="020B0604020202020204" pitchFamily="34" charset="0"/>
              <a:buChar char="•"/>
            </a:pPr>
            <a:r>
              <a:rPr lang="en-IN" dirty="0"/>
              <a:t>reverses the order of the elements in a list. </a:t>
            </a:r>
          </a:p>
          <a:p>
            <a:pPr marL="817200" lvl="1" indent="-285750">
              <a:lnSpc>
                <a:spcPct val="125000"/>
              </a:lnSpc>
              <a:buFont typeface="Arial" panose="020B0604020202020204" pitchFamily="34" charset="0"/>
              <a:buChar char="•"/>
            </a:pPr>
            <a:r>
              <a:rPr lang="en-IN" dirty="0"/>
              <a:t>This can be useful if you have a list that is already sorted in the wrong order and you want to reverse it</a:t>
            </a:r>
          </a:p>
          <a:p>
            <a:pPr marL="817200" lvl="1" indent="-285750">
              <a:lnSpc>
                <a:spcPct val="125000"/>
              </a:lnSpc>
              <a:buFont typeface="Arial" panose="020B0604020202020204" pitchFamily="34" charset="0"/>
              <a:buChar char="•"/>
            </a:pPr>
            <a:r>
              <a:rPr lang="en-IN" dirty="0"/>
              <a:t>reverse does not sort the list, it simply reverses the order of the elements</a:t>
            </a:r>
          </a:p>
          <a:p>
            <a:pPr marL="817200" lvl="1" indent="-285750">
              <a:lnSpc>
                <a:spcPct val="125000"/>
              </a:lnSpc>
              <a:buFont typeface="Arial" panose="020B0604020202020204" pitchFamily="34" charset="0"/>
              <a:buChar char="•"/>
            </a:pPr>
            <a:r>
              <a:rPr lang="en-IN" b="0" i="0" dirty="0">
                <a:solidFill>
                  <a:srgbClr val="000000"/>
                </a:solidFill>
                <a:effectLst/>
                <a:latin typeface="Helvetica Neue"/>
              </a:rPr>
              <a:t>The reverse() method reverses the current sorting order of the elements</a:t>
            </a:r>
          </a:p>
          <a:p>
            <a:pPr marL="531450" lvl="1">
              <a:lnSpc>
                <a:spcPct val="125000"/>
              </a:lnSpc>
            </a:pPr>
            <a:endParaRPr lang="en-IN" dirty="0"/>
          </a:p>
          <a:p>
            <a:pPr marL="360000" indent="-285750">
              <a:lnSpc>
                <a:spcPct val="125000"/>
              </a:lnSpc>
              <a:buFont typeface="Arial" panose="020B0604020202020204" pitchFamily="34" charset="0"/>
              <a:buChar char="•"/>
            </a:pPr>
            <a:r>
              <a:rPr lang="en-IN" dirty="0"/>
              <a:t>Using the key argument with a lambda function</a:t>
            </a:r>
          </a:p>
          <a:p>
            <a:pPr marL="817200" lvl="1" indent="-285750">
              <a:lnSpc>
                <a:spcPct val="125000"/>
              </a:lnSpc>
              <a:buFont typeface="Arial" panose="020B0604020202020204" pitchFamily="34" charset="0"/>
              <a:buChar char="•"/>
            </a:pPr>
            <a:r>
              <a:rPr lang="en-IN" dirty="0"/>
              <a:t>The key argument can be used with a lambda function to sort a list based on a custom criterion.</a:t>
            </a:r>
          </a:p>
          <a:p>
            <a:pPr marL="531450" lvl="1">
              <a:lnSpc>
                <a:spcPct val="125000"/>
              </a:lnSpc>
            </a:pPr>
            <a:endParaRPr lang="en-IN" dirty="0"/>
          </a:p>
          <a:p>
            <a:pPr marL="360000" indent="-285750">
              <a:lnSpc>
                <a:spcPct val="125000"/>
              </a:lnSpc>
              <a:buFont typeface="Arial" panose="020B0604020202020204" pitchFamily="34" charset="0"/>
              <a:buChar char="•"/>
            </a:pPr>
            <a:r>
              <a:rPr lang="en-IN" dirty="0"/>
              <a:t>Using the itemgetter function from the operator module</a:t>
            </a:r>
          </a:p>
          <a:p>
            <a:pPr marL="817200" lvl="1" indent="-285750">
              <a:lnSpc>
                <a:spcPct val="125000"/>
              </a:lnSpc>
              <a:buFont typeface="Arial" panose="020B0604020202020204" pitchFamily="34" charset="0"/>
              <a:buChar char="•"/>
            </a:pPr>
            <a:r>
              <a:rPr lang="en-IN" b="0" i="0" dirty="0">
                <a:solidFill>
                  <a:srgbClr val="000000"/>
                </a:solidFill>
                <a:effectLst/>
                <a:latin typeface="Helvetica Neue"/>
              </a:rPr>
              <a:t>The itemgetter function from the operator module can be used to sort a list based on a specific element of each item. </a:t>
            </a:r>
          </a:p>
        </p:txBody>
      </p:sp>
    </p:spTree>
    <p:extLst>
      <p:ext uri="{BB962C8B-B14F-4D97-AF65-F5344CB8AC3E}">
        <p14:creationId xmlns:p14="http://schemas.microsoft.com/office/powerpoint/2010/main" val="421839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021246"/>
          </a:xfrm>
          <a:prstGeom prst="rect">
            <a:avLst/>
          </a:prstGeom>
          <a:noFill/>
        </p:spPr>
        <p:txBody>
          <a:bodyPr wrap="square" rtlCol="0">
            <a:spAutoFit/>
          </a:bodyPr>
          <a:lstStyle/>
          <a:p>
            <a:pPr>
              <a:lnSpc>
                <a:spcPct val="125000"/>
              </a:lnSpc>
            </a:pPr>
            <a:r>
              <a:rPr lang="en-IN" sz="2400" b="1" dirty="0">
                <a:solidFill>
                  <a:schemeClr val="accent3">
                    <a:lumMod val="75000"/>
                    <a:lumOff val="25000"/>
                  </a:schemeClr>
                </a:solidFill>
              </a:rPr>
              <a:t>When to use different sorting methods</a:t>
            </a:r>
          </a:p>
          <a:p>
            <a:pPr marL="817200" lvl="1" indent="-285750">
              <a:lnSpc>
                <a:spcPct val="125000"/>
              </a:lnSpc>
              <a:buFont typeface="Arial" panose="020B0604020202020204" pitchFamily="34" charset="0"/>
              <a:buChar char="•"/>
            </a:pPr>
            <a:endParaRPr lang="en-IN" dirty="0"/>
          </a:p>
          <a:p>
            <a:pPr marL="817200" lvl="1" indent="-285750">
              <a:lnSpc>
                <a:spcPct val="125000"/>
              </a:lnSpc>
              <a:buFont typeface="Arial" panose="020B0604020202020204" pitchFamily="34" charset="0"/>
              <a:buChar char="•"/>
            </a:pPr>
            <a:r>
              <a:rPr lang="en-IN" dirty="0"/>
              <a:t>sorted function or list.sort method:</a:t>
            </a:r>
          </a:p>
          <a:p>
            <a:pPr marL="1274400" lvl="2" indent="-285750">
              <a:lnSpc>
                <a:spcPct val="125000"/>
              </a:lnSpc>
              <a:buFont typeface="Arial" panose="020B0604020202020204" pitchFamily="34" charset="0"/>
              <a:buChar char="•"/>
            </a:pPr>
            <a:r>
              <a:rPr lang="en-IN" dirty="0"/>
              <a:t>If you </a:t>
            </a:r>
            <a:r>
              <a:rPr lang="en-IN" u="sng" dirty="0"/>
              <a:t>have a small list of simple elements (such as integers, floats, or strings), you can use the built-in sorted function or list.sort method</a:t>
            </a:r>
            <a:r>
              <a:rPr lang="en-IN" dirty="0"/>
              <a:t>. </a:t>
            </a:r>
          </a:p>
          <a:p>
            <a:pPr marL="1274400" lvl="2" indent="-285750">
              <a:lnSpc>
                <a:spcPct val="125000"/>
              </a:lnSpc>
              <a:buFont typeface="Arial" panose="020B0604020202020204" pitchFamily="34" charset="0"/>
              <a:buChar char="•"/>
            </a:pPr>
            <a:r>
              <a:rPr lang="en-IN" dirty="0"/>
              <a:t>These methods are fast and efficient for small lists and work well when you want to sort the list in ascending or descending order.</a:t>
            </a:r>
          </a:p>
          <a:p>
            <a:pPr marL="988650" lvl="2">
              <a:lnSpc>
                <a:spcPct val="125000"/>
              </a:lnSpc>
            </a:pPr>
            <a:endParaRPr lang="en-IN" dirty="0"/>
          </a:p>
          <a:p>
            <a:pPr marL="817200" lvl="1" indent="-285750">
              <a:lnSpc>
                <a:spcPct val="125000"/>
              </a:lnSpc>
              <a:buFont typeface="Arial" panose="020B0604020202020204" pitchFamily="34" charset="0"/>
              <a:buChar char="•"/>
            </a:pPr>
            <a:r>
              <a:rPr lang="en-IN" i="0" dirty="0">
                <a:solidFill>
                  <a:srgbClr val="000000"/>
                </a:solidFill>
                <a:effectLst/>
                <a:latin typeface="Helvetica Neue"/>
              </a:rPr>
              <a:t>sorted function with key argument:</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If you have a list of complex elements (such as tuples or dictionaries), you can use the sorted function with the key argument to sort the list based on a specific element of each tuple or dictionary. </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This method is fast and efficient for small lists and works well when you want to sort the list based on a specific attribute.</a:t>
            </a:r>
          </a:p>
        </p:txBody>
      </p:sp>
    </p:spTree>
    <p:extLst>
      <p:ext uri="{BB962C8B-B14F-4D97-AF65-F5344CB8AC3E}">
        <p14:creationId xmlns:p14="http://schemas.microsoft.com/office/powerpoint/2010/main" val="4073624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021246"/>
          </a:xfrm>
          <a:prstGeom prst="rect">
            <a:avLst/>
          </a:prstGeom>
          <a:noFill/>
        </p:spPr>
        <p:txBody>
          <a:bodyPr wrap="square" rtlCol="0">
            <a:spAutoFit/>
          </a:bodyPr>
          <a:lstStyle/>
          <a:p>
            <a:pPr>
              <a:lnSpc>
                <a:spcPct val="125000"/>
              </a:lnSpc>
            </a:pPr>
            <a:r>
              <a:rPr lang="en-IN" sz="2400" b="1" dirty="0">
                <a:solidFill>
                  <a:schemeClr val="accent3">
                    <a:lumMod val="75000"/>
                    <a:lumOff val="25000"/>
                  </a:schemeClr>
                </a:solidFill>
              </a:rPr>
              <a:t>When to use different sorting methods</a:t>
            </a:r>
            <a:endParaRPr lang="en-IN" i="0" dirty="0">
              <a:solidFill>
                <a:srgbClr val="000000"/>
              </a:solidFill>
              <a:effectLst/>
              <a:latin typeface="Helvetica Neue"/>
            </a:endParaRPr>
          </a:p>
          <a:p>
            <a:pPr marL="817200" lvl="1" indent="-285750">
              <a:lnSpc>
                <a:spcPct val="125000"/>
              </a:lnSpc>
              <a:buFont typeface="Arial" panose="020B0604020202020204" pitchFamily="34" charset="0"/>
              <a:buChar char="•"/>
            </a:pPr>
            <a:endParaRPr lang="en-IN" i="0" dirty="0">
              <a:solidFill>
                <a:srgbClr val="000000"/>
              </a:solidFill>
              <a:effectLst/>
              <a:latin typeface="Helvetica Neue"/>
            </a:endParaRP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operator.itemgetter function</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If you have a list of dictionaries and you want to sort the list based on a specific key in each dictionary, you can use the operator.itemgetter function with the sorted function to sort the list based on that key. </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This method is fast and efficient for small lists of dictionaries and works well when you want to sort the list based on a specific key.</a:t>
            </a:r>
          </a:p>
          <a:p>
            <a:pPr marL="988650" lvl="2">
              <a:lnSpc>
                <a:spcPct val="125000"/>
              </a:lnSpc>
            </a:pPr>
            <a:endParaRPr lang="en-IN" i="0" dirty="0">
              <a:solidFill>
                <a:srgbClr val="000000"/>
              </a:solidFill>
              <a:effectLst/>
              <a:latin typeface="Helvetica Neue"/>
            </a:endParaRP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sorted function with reverse argument:</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If you want to sort a list in descending order, you can use the sorted function with the reverse argument set to True. </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This method is fast and efficient for small lists and works well when you want to sort the list in descending order.</a:t>
            </a:r>
          </a:p>
        </p:txBody>
      </p:sp>
    </p:spTree>
    <p:extLst>
      <p:ext uri="{BB962C8B-B14F-4D97-AF65-F5344CB8AC3E}">
        <p14:creationId xmlns:p14="http://schemas.microsoft.com/office/powerpoint/2010/main" val="274473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829160"/>
          </a:xfrm>
          <a:prstGeom prst="rect">
            <a:avLst/>
          </a:prstGeom>
          <a:noFill/>
        </p:spPr>
        <p:txBody>
          <a:bodyPr wrap="square" rtlCol="0">
            <a:spAutoFit/>
          </a:bodyPr>
          <a:lstStyle/>
          <a:p>
            <a:pPr marL="74250">
              <a:lnSpc>
                <a:spcPct val="125000"/>
              </a:lnSpc>
            </a:pPr>
            <a:endParaRPr lang="en-IN" sz="2400" b="1" dirty="0">
              <a:solidFill>
                <a:schemeClr val="accent3">
                  <a:lumMod val="75000"/>
                  <a:lumOff val="25000"/>
                </a:schemeClr>
              </a:solidFill>
            </a:endParaRPr>
          </a:p>
          <a:p>
            <a:pPr marL="74250">
              <a:lnSpc>
                <a:spcPct val="125000"/>
              </a:lnSpc>
            </a:pPr>
            <a:r>
              <a:rPr lang="en-IN" sz="2400" b="1" dirty="0">
                <a:solidFill>
                  <a:schemeClr val="accent3">
                    <a:lumMod val="75000"/>
                    <a:lumOff val="25000"/>
                  </a:schemeClr>
                </a:solidFill>
              </a:rPr>
              <a:t>Copy Lists</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Shallow Copy</a:t>
            </a:r>
          </a:p>
          <a:p>
            <a:pPr marL="817200" lvl="1" indent="-285750">
              <a:lnSpc>
                <a:spcPct val="125000"/>
              </a:lnSpc>
              <a:buFont typeface="Arial" panose="020B0604020202020204" pitchFamily="34" charset="0"/>
              <a:buChar char="•"/>
            </a:pPr>
            <a:r>
              <a:rPr lang="en-IN" dirty="0"/>
              <a:t>A shallow copy creates a new list, but the new list contains references to the original objects in the original list. </a:t>
            </a:r>
          </a:p>
          <a:p>
            <a:pPr marL="817200" lvl="1" indent="-285750">
              <a:lnSpc>
                <a:spcPct val="125000"/>
              </a:lnSpc>
              <a:buFont typeface="Arial" panose="020B0604020202020204" pitchFamily="34" charset="0"/>
              <a:buChar char="•"/>
            </a:pPr>
            <a:r>
              <a:rPr lang="en-IN" dirty="0"/>
              <a:t>Any changes made to the original objects will be reflected in both the original list and the copied list. </a:t>
            </a:r>
          </a:p>
          <a:p>
            <a:pPr marL="817200" lvl="1" indent="-285750">
              <a:lnSpc>
                <a:spcPct val="125000"/>
              </a:lnSpc>
              <a:buFont typeface="Arial" panose="020B0604020202020204" pitchFamily="34" charset="0"/>
              <a:buChar char="•"/>
            </a:pPr>
            <a:r>
              <a:rPr lang="en-IN" dirty="0"/>
              <a:t>You can create a shallow copy of a list by using the copy() method or the slice operator [:].</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Deep Copy</a:t>
            </a:r>
          </a:p>
          <a:p>
            <a:pPr marL="817200" lvl="1" indent="-285750">
              <a:lnSpc>
                <a:spcPct val="125000"/>
              </a:lnSpc>
              <a:buFont typeface="Arial" panose="020B0604020202020204" pitchFamily="34" charset="0"/>
              <a:buChar char="•"/>
            </a:pPr>
            <a:r>
              <a:rPr lang="en-IN" dirty="0"/>
              <a:t>A deep copy creates a new list and new objects that are copies of the original objects in the original list. </a:t>
            </a:r>
          </a:p>
          <a:p>
            <a:pPr marL="817200" lvl="1" indent="-285750">
              <a:lnSpc>
                <a:spcPct val="125000"/>
              </a:lnSpc>
              <a:buFont typeface="Arial" panose="020B0604020202020204" pitchFamily="34" charset="0"/>
              <a:buChar char="•"/>
            </a:pPr>
            <a:r>
              <a:rPr lang="en-IN" dirty="0"/>
              <a:t>Any changes made to the original objects will not be reflected in the copied list. </a:t>
            </a:r>
          </a:p>
          <a:p>
            <a:pPr marL="817200" lvl="1" indent="-285750">
              <a:lnSpc>
                <a:spcPct val="125000"/>
              </a:lnSpc>
              <a:buFont typeface="Arial" panose="020B0604020202020204" pitchFamily="34" charset="0"/>
              <a:buChar char="•"/>
            </a:pPr>
            <a:r>
              <a:rPr lang="en-IN" dirty="0"/>
              <a:t>You can create a deep copy of a list by using the copy.deepcopy() method.</a:t>
            </a:r>
          </a:p>
          <a:p>
            <a:pPr marL="817200" lvl="1" indent="-285750">
              <a:lnSpc>
                <a:spcPct val="125000"/>
              </a:lnSpc>
              <a:buFont typeface="Arial" panose="020B0604020202020204" pitchFamily="34" charset="0"/>
              <a:buChar char="•"/>
            </a:pPr>
            <a:endParaRPr lang="en-IN" dirty="0">
              <a:solidFill>
                <a:srgbClr val="000000"/>
              </a:solidFill>
              <a:latin typeface="Helvetica Neue"/>
            </a:endParaRPr>
          </a:p>
          <a:p>
            <a:pPr marL="988650" lvl="2">
              <a:lnSpc>
                <a:spcPct val="125000"/>
              </a:lnSpc>
            </a:pPr>
            <a:r>
              <a:rPr lang="en-IN" i="0" dirty="0">
                <a:solidFill>
                  <a:srgbClr val="000000"/>
                </a:solidFill>
                <a:effectLst/>
                <a:latin typeface="Helvetica Neue"/>
              </a:rPr>
              <a:t>	</a:t>
            </a:r>
          </a:p>
        </p:txBody>
      </p:sp>
    </p:spTree>
    <p:extLst>
      <p:ext uri="{BB962C8B-B14F-4D97-AF65-F5344CB8AC3E}">
        <p14:creationId xmlns:p14="http://schemas.microsoft.com/office/powerpoint/2010/main" val="424373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905830"/>
          </a:xfrm>
          <a:prstGeom prst="rect">
            <a:avLst/>
          </a:prstGeom>
          <a:noFill/>
        </p:spPr>
        <p:txBody>
          <a:bodyPr wrap="square" rtlCol="0">
            <a:spAutoFit/>
          </a:bodyPr>
          <a:lstStyle/>
          <a:p>
            <a:pPr>
              <a:lnSpc>
                <a:spcPct val="125000"/>
              </a:lnSpc>
            </a:pP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When to use shallow copy</a:t>
            </a:r>
          </a:p>
          <a:p>
            <a:pPr marL="1274400" lvl="2" indent="-285750">
              <a:lnSpc>
                <a:spcPct val="125000"/>
              </a:lnSpc>
              <a:buFont typeface="Arial" panose="020B0604020202020204" pitchFamily="34" charset="0"/>
              <a:buChar char="•"/>
            </a:pPr>
            <a:r>
              <a:rPr lang="en-IN" dirty="0">
                <a:solidFill>
                  <a:srgbClr val="000000"/>
                </a:solidFill>
                <a:latin typeface="Helvetica Neue"/>
              </a:rPr>
              <a:t>When you want to create a new list that contains the same objects as the original list and you want changes made to the original objects to be reflected in the copied list.</a:t>
            </a:r>
          </a:p>
          <a:p>
            <a:pPr marL="1274400" lvl="2" indent="-285750">
              <a:lnSpc>
                <a:spcPct val="125000"/>
              </a:lnSpc>
              <a:buFont typeface="Arial" panose="020B0604020202020204" pitchFamily="34" charset="0"/>
              <a:buChar char="•"/>
            </a:pPr>
            <a:r>
              <a:rPr lang="en-IN" dirty="0">
                <a:solidFill>
                  <a:srgbClr val="000000"/>
                </a:solidFill>
                <a:latin typeface="Helvetica Neue"/>
              </a:rPr>
              <a:t>When you want to save memory and processing time because a shallow copy does not create new objects.</a:t>
            </a:r>
          </a:p>
          <a:p>
            <a:pPr marL="1274400" lvl="2" indent="-285750">
              <a:lnSpc>
                <a:spcPct val="125000"/>
              </a:lnSpc>
              <a:buFont typeface="Arial" panose="020B0604020202020204" pitchFamily="34" charset="0"/>
              <a:buChar char="•"/>
            </a:pPr>
            <a:endParaRPr lang="en-IN" dirty="0">
              <a:solidFill>
                <a:srgbClr val="000000"/>
              </a:solidFill>
              <a:latin typeface="Helvetica Neue"/>
            </a:endParaRPr>
          </a:p>
          <a:p>
            <a:pPr marL="1274400" lvl="2" indent="-285750">
              <a:lnSpc>
                <a:spcPct val="125000"/>
              </a:lnSpc>
              <a:buFont typeface="Arial" panose="020B0604020202020204" pitchFamily="34" charset="0"/>
              <a:buChar char="•"/>
            </a:pPr>
            <a:endParaRPr lang="en-IN" dirty="0">
              <a:solidFill>
                <a:srgbClr val="000000"/>
              </a:solidFill>
              <a:latin typeface="Helvetica Neue"/>
            </a:endParaRPr>
          </a:p>
          <a:p>
            <a:pPr>
              <a:lnSpc>
                <a:spcPct val="125000"/>
              </a:lnSpc>
            </a:pPr>
            <a:r>
              <a:rPr lang="en-IN" sz="2400" b="1" dirty="0">
                <a:solidFill>
                  <a:schemeClr val="accent3">
                    <a:lumMod val="75000"/>
                    <a:lumOff val="25000"/>
                  </a:schemeClr>
                </a:solidFill>
              </a:rPr>
              <a:t>When to use deep copy</a:t>
            </a:r>
          </a:p>
          <a:p>
            <a:pPr marL="1274400" lvl="2" indent="-285750">
              <a:lnSpc>
                <a:spcPct val="125000"/>
              </a:lnSpc>
              <a:buFont typeface="Arial" panose="020B0604020202020204" pitchFamily="34" charset="0"/>
              <a:buChar char="•"/>
            </a:pPr>
            <a:r>
              <a:rPr lang="en-IN" dirty="0">
                <a:solidFill>
                  <a:srgbClr val="000000"/>
                </a:solidFill>
                <a:latin typeface="Helvetica Neue"/>
              </a:rPr>
              <a:t>When you want to create a new list that contains new objects that are independent of the original list and you don't want changes made to the original objects to be reflected in the copied list.</a:t>
            </a:r>
          </a:p>
          <a:p>
            <a:pPr marL="1274400" lvl="2" indent="-285750">
              <a:lnSpc>
                <a:spcPct val="125000"/>
              </a:lnSpc>
              <a:buFont typeface="Arial" panose="020B0604020202020204" pitchFamily="34" charset="0"/>
              <a:buChar char="•"/>
            </a:pPr>
            <a:r>
              <a:rPr lang="en-IN" dirty="0">
                <a:solidFill>
                  <a:srgbClr val="000000"/>
                </a:solidFill>
                <a:latin typeface="Helvetica Neue"/>
              </a:rPr>
              <a:t>When you want to create a completely independent copy of a nested list or object that contains nested lists or objects.</a:t>
            </a:r>
            <a:endParaRPr lang="en-IN" i="0" dirty="0">
              <a:solidFill>
                <a:srgbClr val="000000"/>
              </a:solidFill>
              <a:effectLst/>
              <a:latin typeface="Helvetica Neue"/>
            </a:endParaRPr>
          </a:p>
        </p:txBody>
      </p:sp>
    </p:spTree>
    <p:extLst>
      <p:ext uri="{BB962C8B-B14F-4D97-AF65-F5344CB8AC3E}">
        <p14:creationId xmlns:p14="http://schemas.microsoft.com/office/powerpoint/2010/main" val="201930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5" name="TextBox 4">
            <a:extLst>
              <a:ext uri="{FF2B5EF4-FFF2-40B4-BE49-F238E27FC236}">
                <a16:creationId xmlns:a16="http://schemas.microsoft.com/office/drawing/2014/main" id="{9842407D-0B8A-633D-B0A6-9B424E0BAA8F}"/>
              </a:ext>
            </a:extLst>
          </p:cNvPr>
          <p:cNvSpPr txBox="1"/>
          <p:nvPr/>
        </p:nvSpPr>
        <p:spPr>
          <a:xfrm>
            <a:off x="283779" y="843722"/>
            <a:ext cx="11813628" cy="4328749"/>
          </a:xfrm>
          <a:prstGeom prst="rect">
            <a:avLst/>
          </a:prstGeom>
          <a:noFill/>
        </p:spPr>
        <p:txBody>
          <a:bodyPr wrap="square">
            <a:spAutoFit/>
          </a:bodyPr>
          <a:lstStyle/>
          <a:p>
            <a:pPr marL="988650" lvl="2">
              <a:lnSpc>
                <a:spcPct val="125000"/>
              </a:lnSpc>
            </a:pPr>
            <a:r>
              <a:rPr lang="en-IN" sz="2400" b="1" dirty="0">
                <a:solidFill>
                  <a:schemeClr val="accent3">
                    <a:lumMod val="75000"/>
                    <a:lumOff val="25000"/>
                  </a:schemeClr>
                </a:solidFill>
              </a:rPr>
              <a:t>Copy Lists</a:t>
            </a:r>
          </a:p>
          <a:p>
            <a:pPr marL="1274400" lvl="2" indent="-285750">
              <a:lnSpc>
                <a:spcPct val="125000"/>
              </a:lnSpc>
              <a:buFont typeface="Arial" panose="020B0604020202020204" pitchFamily="34" charset="0"/>
              <a:buChar char="•"/>
            </a:pPr>
            <a:r>
              <a:rPr lang="en-IN" dirty="0">
                <a:solidFill>
                  <a:srgbClr val="000000"/>
                </a:solidFill>
                <a:latin typeface="Helvetica Neue"/>
              </a:rPr>
              <a:t>In general, all mutable datatypes in Python support the copy() method, which creates a shallow copy of the object. </a:t>
            </a:r>
          </a:p>
          <a:p>
            <a:pPr marL="1274400" lvl="2" indent="-285750">
              <a:lnSpc>
                <a:spcPct val="125000"/>
              </a:lnSpc>
              <a:buFont typeface="Arial" panose="020B0604020202020204" pitchFamily="34" charset="0"/>
              <a:buChar char="•"/>
            </a:pPr>
            <a:r>
              <a:rPr lang="en-IN" dirty="0">
                <a:solidFill>
                  <a:srgbClr val="000000"/>
                </a:solidFill>
                <a:latin typeface="Helvetica Neue"/>
              </a:rPr>
              <a:t>However, not all mutable datatypes support the </a:t>
            </a:r>
            <a:r>
              <a:rPr lang="en-IN" dirty="0" err="1">
                <a:solidFill>
                  <a:srgbClr val="000000"/>
                </a:solidFill>
                <a:latin typeface="Helvetica Neue"/>
              </a:rPr>
              <a:t>deepcopy</a:t>
            </a:r>
            <a:r>
              <a:rPr lang="en-IN" dirty="0">
                <a:solidFill>
                  <a:srgbClr val="000000"/>
                </a:solidFill>
                <a:latin typeface="Helvetica Neue"/>
              </a:rPr>
              <a:t>() method, which creates a deep copy of the object.</a:t>
            </a:r>
          </a:p>
          <a:p>
            <a:pPr marL="1274400" lvl="2" indent="-285750">
              <a:lnSpc>
                <a:spcPct val="125000"/>
              </a:lnSpc>
              <a:buFont typeface="Arial" panose="020B0604020202020204" pitchFamily="34" charset="0"/>
              <a:buChar char="•"/>
            </a:pPr>
            <a:endParaRPr lang="en-IN" dirty="0">
              <a:solidFill>
                <a:srgbClr val="000000"/>
              </a:solidFill>
              <a:latin typeface="Helvetica Neue"/>
            </a:endParaRPr>
          </a:p>
          <a:p>
            <a:pPr marL="1731600" lvl="3" indent="-285750">
              <a:lnSpc>
                <a:spcPct val="125000"/>
              </a:lnSpc>
              <a:buFont typeface="Arial" panose="020B0604020202020204" pitchFamily="34" charset="0"/>
              <a:buChar char="•"/>
            </a:pPr>
            <a:r>
              <a:rPr lang="en-IN" dirty="0">
                <a:solidFill>
                  <a:srgbClr val="000000"/>
                </a:solidFill>
                <a:latin typeface="Helvetica Neue"/>
              </a:rPr>
              <a:t>The copy() method is available for lists, dictionaries, sets, byte arrays, and user-defined classes that implement the __copy__() method.</a:t>
            </a:r>
          </a:p>
          <a:p>
            <a:pPr marL="1274400" lvl="2" indent="-285750">
              <a:lnSpc>
                <a:spcPct val="125000"/>
              </a:lnSpc>
              <a:buFont typeface="Arial" panose="020B0604020202020204" pitchFamily="34" charset="0"/>
              <a:buChar char="•"/>
            </a:pPr>
            <a:endParaRPr lang="en-IN" dirty="0">
              <a:solidFill>
                <a:srgbClr val="000000"/>
              </a:solidFill>
              <a:latin typeface="Helvetica Neue"/>
            </a:endParaRPr>
          </a:p>
          <a:p>
            <a:pPr marL="1731600" lvl="3" indent="-285750">
              <a:lnSpc>
                <a:spcPct val="125000"/>
              </a:lnSpc>
              <a:buFont typeface="Arial" panose="020B0604020202020204" pitchFamily="34" charset="0"/>
              <a:buChar char="•"/>
            </a:pPr>
            <a:r>
              <a:rPr lang="en-IN" dirty="0">
                <a:solidFill>
                  <a:srgbClr val="000000"/>
                </a:solidFill>
                <a:latin typeface="Helvetica Neue"/>
              </a:rPr>
              <a:t>The </a:t>
            </a:r>
            <a:r>
              <a:rPr lang="en-IN" dirty="0" err="1">
                <a:solidFill>
                  <a:srgbClr val="000000"/>
                </a:solidFill>
                <a:latin typeface="Helvetica Neue"/>
              </a:rPr>
              <a:t>deepcopy</a:t>
            </a:r>
            <a:r>
              <a:rPr lang="en-IN" dirty="0">
                <a:solidFill>
                  <a:srgbClr val="000000"/>
                </a:solidFill>
                <a:latin typeface="Helvetica Neue"/>
              </a:rPr>
              <a:t>() method is available in the copy module and is designed to work with most Python objects, including lists, dictionaries, sets, tuples, and objects of user-defined classes that implement the __</a:t>
            </a:r>
            <a:r>
              <a:rPr lang="en-IN" dirty="0" err="1">
                <a:solidFill>
                  <a:srgbClr val="000000"/>
                </a:solidFill>
                <a:latin typeface="Helvetica Neue"/>
              </a:rPr>
              <a:t>deepcopy</a:t>
            </a:r>
            <a:r>
              <a:rPr lang="en-IN" dirty="0">
                <a:solidFill>
                  <a:srgbClr val="000000"/>
                </a:solidFill>
                <a:latin typeface="Helvetica Neue"/>
              </a:rPr>
              <a:t>__() method.</a:t>
            </a:r>
          </a:p>
        </p:txBody>
      </p:sp>
      <p:sp>
        <p:nvSpPr>
          <p:cNvPr id="6" name="TextBox 5">
            <a:extLst>
              <a:ext uri="{FF2B5EF4-FFF2-40B4-BE49-F238E27FC236}">
                <a16:creationId xmlns:a16="http://schemas.microsoft.com/office/drawing/2014/main" id="{612B5B41-954F-6057-019F-917C00649E45}"/>
              </a:ext>
            </a:extLst>
          </p:cNvPr>
          <p:cNvSpPr txBox="1"/>
          <p:nvPr/>
        </p:nvSpPr>
        <p:spPr>
          <a:xfrm>
            <a:off x="1316502" y="4545050"/>
            <a:ext cx="7420302" cy="2019335"/>
          </a:xfrm>
          <a:prstGeom prst="rect">
            <a:avLst/>
          </a:prstGeom>
          <a:noFill/>
        </p:spPr>
        <p:txBody>
          <a:bodyPr wrap="square">
            <a:spAutoFit/>
          </a:bodyPr>
          <a:lstStyle/>
          <a:p>
            <a:pPr marL="817200" lvl="1" indent="-285750">
              <a:lnSpc>
                <a:spcPct val="125000"/>
              </a:lnSpc>
              <a:buFont typeface="Arial" panose="020B0604020202020204" pitchFamily="34" charset="0"/>
              <a:buChar char="•"/>
            </a:pPr>
            <a:endParaRPr lang="en-IN" dirty="0"/>
          </a:p>
          <a:p>
            <a:pPr>
              <a:lnSpc>
                <a:spcPct val="125000"/>
              </a:lnSpc>
            </a:pP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Other Functions in List</a:t>
            </a:r>
          </a:p>
          <a:p>
            <a:pPr marL="817200" lvl="1" indent="-285750">
              <a:lnSpc>
                <a:spcPct val="125000"/>
              </a:lnSpc>
              <a:buFont typeface="Arial" panose="020B0604020202020204" pitchFamily="34" charset="0"/>
              <a:buChar char="•"/>
            </a:pPr>
            <a:r>
              <a:rPr lang="en-IN" dirty="0">
                <a:solidFill>
                  <a:srgbClr val="000000"/>
                </a:solidFill>
                <a:latin typeface="Helvetica Neue"/>
              </a:rPr>
              <a:t>count()</a:t>
            </a:r>
          </a:p>
          <a:p>
            <a:pPr marL="1274400" lvl="2" indent="-285750">
              <a:lnSpc>
                <a:spcPct val="125000"/>
              </a:lnSpc>
              <a:buFont typeface="Arial" panose="020B0604020202020204" pitchFamily="34" charset="0"/>
              <a:buChar char="•"/>
            </a:pPr>
            <a:r>
              <a:rPr lang="en-IN" dirty="0">
                <a:solidFill>
                  <a:srgbClr val="000000"/>
                </a:solidFill>
                <a:latin typeface="Helvetica Neue"/>
              </a:rPr>
              <a:t>Returns the number of elements with the specified value</a:t>
            </a:r>
            <a:endParaRPr lang="en-IN" dirty="0"/>
          </a:p>
        </p:txBody>
      </p:sp>
    </p:spTree>
    <p:extLst>
      <p:ext uri="{BB962C8B-B14F-4D97-AF65-F5344CB8AC3E}">
        <p14:creationId xmlns:p14="http://schemas.microsoft.com/office/powerpoint/2010/main" val="330813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8" y="0"/>
            <a:ext cx="1339905" cy="511265"/>
          </a:xfrm>
        </p:spPr>
        <p:txBody>
          <a:bodyPr/>
          <a:lstStyle/>
          <a:p>
            <a:r>
              <a:rPr lang="en-IN" b="1" i="0" dirty="0">
                <a:effectLst/>
                <a:latin typeface="-apple-system"/>
              </a:rPr>
              <a:t>Tuple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457658"/>
            <a:ext cx="12093778" cy="6400342"/>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Tuples are used to store multiple items in a single variable.</a:t>
            </a:r>
          </a:p>
          <a:p>
            <a:pPr marL="360000" indent="-285750">
              <a:lnSpc>
                <a:spcPct val="125000"/>
              </a:lnSpc>
              <a:buFont typeface="Arial" panose="020B0604020202020204" pitchFamily="34" charset="0"/>
              <a:buChar char="•"/>
            </a:pPr>
            <a:r>
              <a:rPr lang="en-IN" dirty="0"/>
              <a:t>Tuple is one of 4 built-in data types in Python used to store collections of data</a:t>
            </a:r>
          </a:p>
          <a:p>
            <a:pPr marL="360000" indent="-285750">
              <a:lnSpc>
                <a:spcPct val="125000"/>
              </a:lnSpc>
              <a:buFont typeface="Arial" panose="020B0604020202020204" pitchFamily="34" charset="0"/>
              <a:buChar char="•"/>
            </a:pPr>
            <a:r>
              <a:rPr lang="en-IN" dirty="0"/>
              <a:t>A tuple is a collection which is ordered and immutable (unchangeable).</a:t>
            </a:r>
          </a:p>
          <a:p>
            <a:pPr marL="360000" indent="-285750">
              <a:lnSpc>
                <a:spcPct val="125000"/>
              </a:lnSpc>
              <a:buFont typeface="Arial" panose="020B0604020202020204" pitchFamily="34" charset="0"/>
              <a:buChar char="•"/>
            </a:pPr>
            <a:r>
              <a:rPr lang="en-IN" dirty="0"/>
              <a:t>Tuples are written with round brackets()</a:t>
            </a:r>
          </a:p>
          <a:p>
            <a:pPr marL="360000" indent="-285750">
              <a:lnSpc>
                <a:spcPct val="125000"/>
              </a:lnSpc>
              <a:buFont typeface="Arial" panose="020B0604020202020204" pitchFamily="34" charset="0"/>
              <a:buChar char="•"/>
            </a:pPr>
            <a:r>
              <a:rPr lang="en-IN" dirty="0"/>
              <a:t>Tuples are often used for grouping related data together</a:t>
            </a:r>
          </a:p>
          <a:p>
            <a:pPr marL="817200" lvl="1" indent="-285750">
              <a:lnSpc>
                <a:spcPct val="125000"/>
              </a:lnSpc>
              <a:buFont typeface="Arial" panose="020B0604020202020204" pitchFamily="34" charset="0"/>
              <a:buChar char="•"/>
            </a:pPr>
            <a:r>
              <a:rPr lang="en-IN" dirty="0"/>
              <a:t>can be created by enclosing a sequence of values in parentheses.</a:t>
            </a:r>
          </a:p>
          <a:p>
            <a:pPr marL="74250">
              <a:lnSpc>
                <a:spcPct val="125000"/>
              </a:lnSpc>
            </a:pPr>
            <a:r>
              <a:rPr lang="en-IN" sz="2400" b="1" dirty="0">
                <a:solidFill>
                  <a:schemeClr val="accent3">
                    <a:lumMod val="75000"/>
                    <a:lumOff val="25000"/>
                  </a:schemeClr>
                </a:solidFill>
              </a:rPr>
              <a:t>Properties: -</a:t>
            </a:r>
          </a:p>
          <a:p>
            <a:pPr marL="360000" indent="-285750">
              <a:lnSpc>
                <a:spcPct val="125000"/>
              </a:lnSpc>
              <a:buFont typeface="Arial" panose="020B0604020202020204" pitchFamily="34" charset="0"/>
              <a:buChar char="•"/>
            </a:pPr>
            <a:r>
              <a:rPr lang="en-IN" dirty="0"/>
              <a:t>Tuple Items</a:t>
            </a:r>
          </a:p>
          <a:p>
            <a:pPr marL="817200" lvl="1" indent="-285750">
              <a:lnSpc>
                <a:spcPct val="125000"/>
              </a:lnSpc>
              <a:buFont typeface="Arial" panose="020B0604020202020204" pitchFamily="34" charset="0"/>
              <a:buChar char="•"/>
            </a:pPr>
            <a:r>
              <a:rPr lang="en-IN" dirty="0"/>
              <a:t>Tuple items are ordered, unchangeable, and allow duplicate values.</a:t>
            </a:r>
          </a:p>
          <a:p>
            <a:pPr marL="817200" lvl="1" indent="-285750">
              <a:lnSpc>
                <a:spcPct val="125000"/>
              </a:lnSpc>
              <a:buFont typeface="Arial" panose="020B0604020202020204" pitchFamily="34" charset="0"/>
              <a:buChar char="•"/>
            </a:pPr>
            <a:r>
              <a:rPr lang="en-IN" dirty="0"/>
              <a:t>Tuple items are indexed, the first item has index [0], the second item has index [1] etc.</a:t>
            </a:r>
          </a:p>
          <a:p>
            <a:pPr marL="360000" indent="-285750">
              <a:lnSpc>
                <a:spcPct val="125000"/>
              </a:lnSpc>
              <a:buFont typeface="Arial" panose="020B0604020202020204" pitchFamily="34" charset="0"/>
              <a:buChar char="•"/>
            </a:pPr>
            <a:r>
              <a:rPr lang="en-IN" dirty="0"/>
              <a:t>Ordered</a:t>
            </a:r>
          </a:p>
          <a:p>
            <a:pPr marL="817200" lvl="1" indent="-285750">
              <a:lnSpc>
                <a:spcPct val="125000"/>
              </a:lnSpc>
              <a:buFont typeface="Arial" panose="020B0604020202020204" pitchFamily="34" charset="0"/>
              <a:buChar char="•"/>
            </a:pPr>
            <a:r>
              <a:rPr lang="en-IN" dirty="0"/>
              <a:t>When we say that tuples are ordered, it means that the items have a defined order, and that order will not change.</a:t>
            </a:r>
          </a:p>
          <a:p>
            <a:pPr marL="360000" indent="-285750">
              <a:lnSpc>
                <a:spcPct val="125000"/>
              </a:lnSpc>
              <a:buFont typeface="Arial" panose="020B0604020202020204" pitchFamily="34" charset="0"/>
              <a:buChar char="•"/>
            </a:pPr>
            <a:r>
              <a:rPr lang="en-IN" dirty="0"/>
              <a:t>Unchangeable / immutable</a:t>
            </a:r>
          </a:p>
          <a:p>
            <a:pPr marL="817200" lvl="1" indent="-285750">
              <a:lnSpc>
                <a:spcPct val="125000"/>
              </a:lnSpc>
              <a:buFont typeface="Arial" panose="020B0604020202020204" pitchFamily="34" charset="0"/>
              <a:buChar char="•"/>
            </a:pPr>
            <a:r>
              <a:rPr lang="en-IN" dirty="0"/>
              <a:t>Tuples are unchangeable, meaning that we cannot change, add or remove items after the tuple has been created (i.e., once created, their values cannot be changed)</a:t>
            </a:r>
          </a:p>
          <a:p>
            <a:pPr marL="360000" indent="-285750">
              <a:lnSpc>
                <a:spcPct val="125000"/>
              </a:lnSpc>
              <a:buFont typeface="Arial" panose="020B0604020202020204" pitchFamily="34" charset="0"/>
              <a:buChar char="•"/>
            </a:pPr>
            <a:r>
              <a:rPr lang="en-IN" dirty="0"/>
              <a:t>Allow Duplicates</a:t>
            </a:r>
          </a:p>
          <a:p>
            <a:pPr marL="817200" lvl="1" indent="-285750">
              <a:lnSpc>
                <a:spcPct val="125000"/>
              </a:lnSpc>
              <a:buFont typeface="Arial" panose="020B0604020202020204" pitchFamily="34" charset="0"/>
              <a:buChar char="•"/>
            </a:pPr>
            <a:r>
              <a:rPr lang="en-IN" dirty="0"/>
              <a:t>Since tuples are indexed, they can have items with the same value</a:t>
            </a:r>
          </a:p>
        </p:txBody>
      </p:sp>
    </p:spTree>
    <p:extLst>
      <p:ext uri="{BB962C8B-B14F-4D97-AF65-F5344CB8AC3E}">
        <p14:creationId xmlns:p14="http://schemas.microsoft.com/office/powerpoint/2010/main" val="206810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Tuple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829160"/>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Creating Tuple </a:t>
            </a:r>
          </a:p>
          <a:p>
            <a:pPr marL="360000" indent="-285750">
              <a:lnSpc>
                <a:spcPct val="125000"/>
              </a:lnSpc>
              <a:buFont typeface="Arial" panose="020B0604020202020204" pitchFamily="34" charset="0"/>
              <a:buChar char="•"/>
            </a:pPr>
            <a:r>
              <a:rPr lang="en-IN" dirty="0"/>
              <a:t>As Empty Tuple</a:t>
            </a:r>
          </a:p>
          <a:p>
            <a:pPr marL="817200" lvl="1" indent="-285750">
              <a:lnSpc>
                <a:spcPct val="125000"/>
              </a:lnSpc>
              <a:buFont typeface="Arial" panose="020B0604020202020204" pitchFamily="34" charset="0"/>
              <a:buChar char="•"/>
            </a:pPr>
            <a:r>
              <a:rPr lang="en-IN" dirty="0"/>
              <a:t>Using built-in function</a:t>
            </a:r>
          </a:p>
          <a:p>
            <a:pPr marL="1274400" lvl="2" indent="-285750">
              <a:lnSpc>
                <a:spcPct val="125000"/>
              </a:lnSpc>
              <a:buFont typeface="Arial" panose="020B0604020202020204" pitchFamily="34" charset="0"/>
              <a:buChar char="•"/>
            </a:pPr>
            <a:r>
              <a:rPr lang="en-IN" dirty="0"/>
              <a:t>Tuple1 = Tuple()</a:t>
            </a:r>
          </a:p>
          <a:p>
            <a:pPr marL="1731600" lvl="3" indent="-285750">
              <a:lnSpc>
                <a:spcPct val="125000"/>
              </a:lnSpc>
              <a:buFont typeface="Arial" panose="020B0604020202020204" pitchFamily="34" charset="0"/>
              <a:buChar char="•"/>
            </a:pPr>
            <a:r>
              <a:rPr lang="en-IN" dirty="0"/>
              <a:t>creates a new empty Tuple or converts an iterable object into a new tuple.</a:t>
            </a:r>
          </a:p>
          <a:p>
            <a:pPr marL="1731600" lvl="3" indent="-285750">
              <a:lnSpc>
                <a:spcPct val="125000"/>
              </a:lnSpc>
              <a:buFont typeface="Arial" panose="020B0604020202020204" pitchFamily="34" charset="0"/>
              <a:buChar char="•"/>
            </a:pPr>
            <a:r>
              <a:rPr lang="en-IN" dirty="0"/>
              <a:t> Tuple() can also take an </a:t>
            </a:r>
            <a:r>
              <a:rPr lang="en-IN" u="sng" dirty="0">
                <a:solidFill>
                  <a:srgbClr val="FF0000"/>
                </a:solidFill>
              </a:rPr>
              <a:t>iterable object </a:t>
            </a:r>
            <a:r>
              <a:rPr lang="en-IN" dirty="0"/>
              <a:t>such as a string, list, or another tuple as an argument, and convert it into a new tuple</a:t>
            </a:r>
          </a:p>
          <a:p>
            <a:pPr marL="360000" indent="-285750">
              <a:lnSpc>
                <a:spcPct val="125000"/>
              </a:lnSpc>
              <a:buFont typeface="Arial" panose="020B0604020202020204" pitchFamily="34" charset="0"/>
              <a:buChar char="•"/>
            </a:pPr>
            <a:r>
              <a:rPr lang="en-IN" dirty="0"/>
              <a:t>Using variable </a:t>
            </a:r>
          </a:p>
          <a:p>
            <a:pPr marL="817200" lvl="1" indent="-285750">
              <a:lnSpc>
                <a:spcPct val="125000"/>
              </a:lnSpc>
              <a:buFont typeface="Arial" panose="020B0604020202020204" pitchFamily="34" charset="0"/>
              <a:buChar char="•"/>
            </a:pPr>
            <a:r>
              <a:rPr lang="en-IN" dirty="0"/>
              <a:t>Single element tuple</a:t>
            </a:r>
          </a:p>
          <a:p>
            <a:pPr marL="1274400" lvl="2" indent="-285750">
              <a:lnSpc>
                <a:spcPct val="125000"/>
              </a:lnSpc>
              <a:buFont typeface="Arial" panose="020B0604020202020204" pitchFamily="34" charset="0"/>
              <a:buChar char="•"/>
            </a:pPr>
            <a:r>
              <a:rPr lang="en-IN" b="0" i="0" dirty="0">
                <a:solidFill>
                  <a:srgbClr val="000000"/>
                </a:solidFill>
                <a:effectLst/>
                <a:latin typeface="Helvetica Neue"/>
              </a:rPr>
              <a:t>need to add a comma after the element</a:t>
            </a:r>
          </a:p>
          <a:p>
            <a:pPr marL="1274400" lvl="2" indent="-285750">
              <a:lnSpc>
                <a:spcPct val="125000"/>
              </a:lnSpc>
              <a:buFont typeface="Arial" panose="020B0604020202020204" pitchFamily="34" charset="0"/>
              <a:buChar char="•"/>
            </a:pPr>
            <a:r>
              <a:rPr lang="en-IN" dirty="0">
                <a:solidFill>
                  <a:srgbClr val="000000"/>
                </a:solidFill>
                <a:latin typeface="Helvetica Neue"/>
              </a:rPr>
              <a:t>Is frequently used in deep learning to access tensors</a:t>
            </a:r>
            <a:endParaRPr lang="en-IN" dirty="0"/>
          </a:p>
          <a:p>
            <a:pPr marL="360000" indent="-285750">
              <a:lnSpc>
                <a:spcPct val="125000"/>
              </a:lnSpc>
              <a:buFont typeface="Arial" panose="020B0604020202020204" pitchFamily="34" charset="0"/>
              <a:buChar char="•"/>
            </a:pPr>
            <a:r>
              <a:rPr lang="en-IN" dirty="0"/>
              <a:t>With elements </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Tuple Items - Data Types</a:t>
            </a: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Find the length of the tuple</a:t>
            </a:r>
          </a:p>
          <a:p>
            <a:pPr marL="817200" lvl="1" indent="-285750">
              <a:lnSpc>
                <a:spcPct val="125000"/>
              </a:lnSpc>
              <a:buFont typeface="Arial" panose="020B0604020202020204" pitchFamily="34" charset="0"/>
              <a:buChar char="•"/>
            </a:pPr>
            <a:r>
              <a:rPr lang="en-IN" dirty="0" err="1">
                <a:solidFill>
                  <a:srgbClr val="000000"/>
                </a:solidFill>
                <a:latin typeface="Helvetica Neue"/>
              </a:rPr>
              <a:t>len</a:t>
            </a:r>
            <a:r>
              <a:rPr lang="en-IN" dirty="0">
                <a:solidFill>
                  <a:srgbClr val="000000"/>
                </a:solidFill>
                <a:latin typeface="Helvetica Neue"/>
              </a:rPr>
              <a:t>()</a:t>
            </a:r>
          </a:p>
          <a:p>
            <a:pPr marL="1274400" lvl="2" indent="-285750">
              <a:lnSpc>
                <a:spcPct val="125000"/>
              </a:lnSpc>
              <a:buFont typeface="Arial" panose="020B0604020202020204" pitchFamily="34" charset="0"/>
              <a:buChar char="•"/>
            </a:pPr>
            <a:r>
              <a:rPr lang="en-IN" i="0" dirty="0" err="1">
                <a:solidFill>
                  <a:srgbClr val="000000"/>
                </a:solidFill>
                <a:effectLst/>
                <a:latin typeface="Helvetica Neue"/>
              </a:rPr>
              <a:t>len</a:t>
            </a:r>
            <a:r>
              <a:rPr lang="en-IN" i="0" dirty="0">
                <a:solidFill>
                  <a:srgbClr val="000000"/>
                </a:solidFill>
                <a:effectLst/>
                <a:latin typeface="Helvetica Neue"/>
              </a:rPr>
              <a:t> function determine how many items a Tuple has</a:t>
            </a:r>
          </a:p>
        </p:txBody>
      </p:sp>
    </p:spTree>
    <p:extLst>
      <p:ext uri="{BB962C8B-B14F-4D97-AF65-F5344CB8AC3E}">
        <p14:creationId xmlns:p14="http://schemas.microsoft.com/office/powerpoint/2010/main" val="382673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57060" y="62284"/>
            <a:ext cx="1476540" cy="511265"/>
          </a:xfrm>
        </p:spPr>
        <p:txBody>
          <a:bodyPr/>
          <a:lstStyle/>
          <a:p>
            <a:r>
              <a:rPr lang="en-GB" dirty="0"/>
              <a:t>Tuples</a:t>
            </a:r>
          </a:p>
        </p:txBody>
      </p:sp>
      <p:sp>
        <p:nvSpPr>
          <p:cNvPr id="4" name="TextBox 3">
            <a:extLst>
              <a:ext uri="{FF2B5EF4-FFF2-40B4-BE49-F238E27FC236}">
                <a16:creationId xmlns:a16="http://schemas.microsoft.com/office/drawing/2014/main" id="{9BA4D177-B62F-4BB5-B885-EC2E802F9BC7}"/>
              </a:ext>
            </a:extLst>
          </p:cNvPr>
          <p:cNvSpPr txBox="1"/>
          <p:nvPr/>
        </p:nvSpPr>
        <p:spPr>
          <a:xfrm>
            <a:off x="511754" y="573549"/>
            <a:ext cx="11385956" cy="6406241"/>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Accessing elements in a tuple</a:t>
            </a:r>
          </a:p>
          <a:p>
            <a:pPr marL="74250">
              <a:lnSpc>
                <a:spcPct val="125000"/>
              </a:lnSpc>
            </a:pPr>
            <a:r>
              <a:rPr lang="en-IN" dirty="0"/>
              <a:t>You can access tuple items by referring to the index number, inside square brackets</a:t>
            </a:r>
            <a:endParaRPr lang="en-IN" sz="2400" b="1" dirty="0">
              <a:solidFill>
                <a:schemeClr val="accent3">
                  <a:lumMod val="75000"/>
                  <a:lumOff val="25000"/>
                </a:schemeClr>
              </a:solidFill>
            </a:endParaRPr>
          </a:p>
          <a:p>
            <a:pPr marL="360000" indent="-285750">
              <a:lnSpc>
                <a:spcPct val="125000"/>
              </a:lnSpc>
              <a:buFont typeface="Arial" panose="020B0604020202020204" pitchFamily="34" charset="0"/>
              <a:buChar char="•"/>
            </a:pPr>
            <a:r>
              <a:rPr lang="en-IN" dirty="0"/>
              <a:t>Indexing</a:t>
            </a:r>
          </a:p>
          <a:p>
            <a:pPr marL="817200" lvl="1" indent="-285750">
              <a:lnSpc>
                <a:spcPct val="125000"/>
              </a:lnSpc>
              <a:buFont typeface="Arial" panose="020B0604020202020204" pitchFamily="34" charset="0"/>
              <a:buChar char="•"/>
            </a:pPr>
            <a:r>
              <a:rPr lang="en-IN" b="0" i="0" dirty="0">
                <a:solidFill>
                  <a:srgbClr val="000000"/>
                </a:solidFill>
                <a:effectLst/>
                <a:latin typeface="Helvetica Neue"/>
              </a:rPr>
              <a:t>You can access individual elements in a tuple using their index. </a:t>
            </a:r>
          </a:p>
          <a:p>
            <a:pPr marL="817200" lvl="1" indent="-285750">
              <a:lnSpc>
                <a:spcPct val="125000"/>
              </a:lnSpc>
              <a:buFont typeface="Arial" panose="020B0604020202020204" pitchFamily="34" charset="0"/>
              <a:buChar char="•"/>
            </a:pPr>
            <a:r>
              <a:rPr lang="en-IN" b="0" i="0" dirty="0">
                <a:solidFill>
                  <a:srgbClr val="000000"/>
                </a:solidFill>
                <a:effectLst/>
                <a:latin typeface="Helvetica Neue"/>
              </a:rPr>
              <a:t>The first element has an index of 0, the second element has an index of 1, and so on.</a:t>
            </a:r>
          </a:p>
          <a:p>
            <a:pPr marL="817200" lvl="1" indent="-285750">
              <a:lnSpc>
                <a:spcPct val="125000"/>
              </a:lnSpc>
              <a:buFont typeface="Arial" panose="020B0604020202020204" pitchFamily="34" charset="0"/>
              <a:buChar char="•"/>
            </a:pPr>
            <a:r>
              <a:rPr lang="en-IN" dirty="0" err="1"/>
              <a:t>IndexError</a:t>
            </a:r>
            <a:endParaRPr lang="en-IN" dirty="0"/>
          </a:p>
          <a:p>
            <a:pPr marL="1274400" lvl="2" indent="-285750">
              <a:lnSpc>
                <a:spcPct val="125000"/>
              </a:lnSpc>
              <a:buFont typeface="Arial" panose="020B0604020202020204" pitchFamily="34" charset="0"/>
              <a:buChar char="•"/>
            </a:pPr>
            <a:r>
              <a:rPr lang="en-IN" dirty="0"/>
              <a:t>if you try to access an index that is outside the bounds of the sequence, you will get an </a:t>
            </a:r>
            <a:r>
              <a:rPr lang="en-IN" b="1" i="0" dirty="0" err="1">
                <a:solidFill>
                  <a:srgbClr val="FF0000"/>
                </a:solidFill>
                <a:effectLst/>
                <a:latin typeface="Söhne Mono"/>
              </a:rPr>
              <a:t>IndexError</a:t>
            </a:r>
            <a:endParaRPr lang="en-IN" dirty="0"/>
          </a:p>
          <a:p>
            <a:pPr marL="360000" indent="-285750">
              <a:lnSpc>
                <a:spcPct val="125000"/>
              </a:lnSpc>
              <a:buFont typeface="Arial" panose="020B0604020202020204" pitchFamily="34" charset="0"/>
              <a:buChar char="•"/>
            </a:pPr>
            <a:r>
              <a:rPr lang="en-IN" dirty="0"/>
              <a:t>Range of Indexes / Slicing</a:t>
            </a:r>
          </a:p>
          <a:p>
            <a:pPr marL="817200" lvl="1" indent="-285750">
              <a:lnSpc>
                <a:spcPct val="125000"/>
              </a:lnSpc>
              <a:buFont typeface="Arial" panose="020B0604020202020204" pitchFamily="34" charset="0"/>
              <a:buChar char="•"/>
            </a:pPr>
            <a:r>
              <a:rPr lang="en-IN" i="1" u="sng" dirty="0"/>
              <a:t>Important note </a:t>
            </a:r>
            <a:r>
              <a:rPr lang="en-IN" dirty="0"/>
              <a:t>that </a:t>
            </a:r>
            <a:r>
              <a:rPr lang="en-IN" u="sng" dirty="0"/>
              <a:t>the original tuple is not modified by slicing. Instead, slicing returns a new tuple </a:t>
            </a:r>
            <a:r>
              <a:rPr lang="en-IN" dirty="0"/>
              <a:t>with the specified items.</a:t>
            </a:r>
          </a:p>
          <a:p>
            <a:pPr marL="1274400" lvl="2" indent="-285750">
              <a:lnSpc>
                <a:spcPct val="125000"/>
              </a:lnSpc>
              <a:buFont typeface="Arial" panose="020B0604020202020204" pitchFamily="34" charset="0"/>
              <a:buChar char="•"/>
            </a:pPr>
            <a:r>
              <a:rPr lang="en-IN" dirty="0"/>
              <a:t>[start : stop : step] : starting index (inclusive), an ending index (exclusive), and a step value (optional)</a:t>
            </a:r>
          </a:p>
          <a:p>
            <a:pPr marL="817200" lvl="1" indent="-285750">
              <a:lnSpc>
                <a:spcPct val="125000"/>
              </a:lnSpc>
              <a:buFont typeface="Arial" panose="020B0604020202020204" pitchFamily="34" charset="0"/>
              <a:buChar char="•"/>
            </a:pPr>
            <a:r>
              <a:rPr lang="en-IN" dirty="0"/>
              <a:t>positive range index : You can specify a range of indexes by specifying where to start and where to end the range.</a:t>
            </a:r>
          </a:p>
          <a:p>
            <a:pPr marL="1274400" lvl="2" indent="-285750">
              <a:lnSpc>
                <a:spcPct val="125000"/>
              </a:lnSpc>
              <a:buFont typeface="Arial" panose="020B0604020202020204" pitchFamily="34" charset="0"/>
              <a:buChar char="•"/>
            </a:pPr>
            <a:r>
              <a:rPr lang="en-IN" dirty="0"/>
              <a:t>When specifying a range, the return value will be a new tuple with the specified items.</a:t>
            </a:r>
          </a:p>
          <a:p>
            <a:pPr marL="817200" lvl="1" indent="-285750">
              <a:lnSpc>
                <a:spcPct val="125000"/>
              </a:lnSpc>
              <a:buFont typeface="Arial" panose="020B0604020202020204" pitchFamily="34" charset="0"/>
              <a:buChar char="•"/>
            </a:pPr>
            <a:r>
              <a:rPr lang="en-IN" dirty="0"/>
              <a:t>negative range index: </a:t>
            </a:r>
            <a:r>
              <a:rPr lang="en-IN" b="0" i="0" dirty="0">
                <a:solidFill>
                  <a:srgbClr val="000000"/>
                </a:solidFill>
                <a:effectLst/>
                <a:latin typeface="Helvetica Neue"/>
              </a:rPr>
              <a:t>Specify negative indexes if you want to start the search from the end of the tuple</a:t>
            </a:r>
            <a:endParaRPr lang="en-IN" i="0" dirty="0">
              <a:solidFill>
                <a:srgbClr val="000000"/>
              </a:solidFill>
              <a:effectLst/>
              <a:latin typeface="Helvetica Neue"/>
            </a:endParaRPr>
          </a:p>
        </p:txBody>
      </p:sp>
    </p:spTree>
    <p:extLst>
      <p:ext uri="{BB962C8B-B14F-4D97-AF65-F5344CB8AC3E}">
        <p14:creationId xmlns:p14="http://schemas.microsoft.com/office/powerpoint/2010/main" val="334407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8E659F-8F44-8FB5-9F50-A69AE3BC4CDF}"/>
              </a:ext>
            </a:extLst>
          </p:cNvPr>
          <p:cNvSpPr>
            <a:spLocks noGrp="1"/>
          </p:cNvSpPr>
          <p:nvPr>
            <p:ph type="body" sz="quarter" idx="11"/>
          </p:nvPr>
        </p:nvSpPr>
        <p:spPr>
          <a:xfrm>
            <a:off x="131543" y="171908"/>
            <a:ext cx="10504926" cy="584838"/>
          </a:xfrm>
        </p:spPr>
        <p:txBody>
          <a:bodyPr vert="horz" lIns="0" tIns="0" rIns="0" bIns="0" rtlCol="0">
            <a:noAutofit/>
          </a:bodyPr>
          <a:lstStyle/>
          <a:p>
            <a:r>
              <a:rPr lang="en-IN" b="1" dirty="0">
                <a:latin typeface="-apple-system"/>
              </a:rPr>
              <a:t>Difference between Ordered and Unordered</a:t>
            </a:r>
          </a:p>
        </p:txBody>
      </p:sp>
      <p:sp>
        <p:nvSpPr>
          <p:cNvPr id="5" name="TextBox 4">
            <a:extLst>
              <a:ext uri="{FF2B5EF4-FFF2-40B4-BE49-F238E27FC236}">
                <a16:creationId xmlns:a16="http://schemas.microsoft.com/office/drawing/2014/main" id="{F818EA20-F434-FD6F-626B-C6447B92BC86}"/>
              </a:ext>
            </a:extLst>
          </p:cNvPr>
          <p:cNvSpPr txBox="1"/>
          <p:nvPr/>
        </p:nvSpPr>
        <p:spPr>
          <a:xfrm>
            <a:off x="131543" y="756746"/>
            <a:ext cx="11808209" cy="5246180"/>
          </a:xfrm>
          <a:prstGeom prst="rect">
            <a:avLst/>
          </a:prstGeom>
          <a:noFill/>
        </p:spPr>
        <p:txBody>
          <a:bodyPr wrap="square">
            <a:spAutoFit/>
          </a:bodyPr>
          <a:lstStyle/>
          <a:p>
            <a:pPr>
              <a:lnSpc>
                <a:spcPct val="125000"/>
              </a:lnSpc>
            </a:pPr>
            <a:r>
              <a:rPr lang="en-IN" dirty="0"/>
              <a:t>In Python, the terms "ordered" and "unordered" generally refer to the way that elements are stored and accessed in a collection or container object. </a:t>
            </a:r>
          </a:p>
          <a:p>
            <a:pPr>
              <a:lnSpc>
                <a:spcPct val="125000"/>
              </a:lnSpc>
            </a:pPr>
            <a:endParaRPr lang="en-IN" dirty="0"/>
          </a:p>
          <a:p>
            <a:pPr indent="-285750">
              <a:lnSpc>
                <a:spcPct val="125000"/>
              </a:lnSpc>
              <a:buFont typeface="Arial" panose="020B0604020202020204" pitchFamily="34" charset="0"/>
              <a:buChar char="•"/>
            </a:pPr>
            <a:r>
              <a:rPr lang="en-IN" dirty="0"/>
              <a:t>Ordered: </a:t>
            </a:r>
          </a:p>
          <a:p>
            <a:pPr lvl="1" indent="-285750">
              <a:lnSpc>
                <a:spcPct val="125000"/>
              </a:lnSpc>
              <a:buFont typeface="Arial" panose="020B0604020202020204" pitchFamily="34" charset="0"/>
              <a:buChar char="•"/>
            </a:pPr>
            <a:r>
              <a:rPr lang="en-IN" dirty="0"/>
              <a:t>A collection that maintains the order of its elements based on their position or index. </a:t>
            </a:r>
          </a:p>
          <a:p>
            <a:pPr lvl="2" indent="-285750">
              <a:lnSpc>
                <a:spcPct val="125000"/>
              </a:lnSpc>
              <a:buFont typeface="Arial" panose="020B0604020202020204" pitchFamily="34" charset="0"/>
              <a:buChar char="•"/>
            </a:pPr>
            <a:r>
              <a:rPr lang="en-IN" dirty="0"/>
              <a:t>For example, lists and tuples are ordered collections in Python. </a:t>
            </a:r>
          </a:p>
          <a:p>
            <a:pPr lvl="1" indent="-285750">
              <a:lnSpc>
                <a:spcPct val="125000"/>
              </a:lnSpc>
              <a:buFont typeface="Arial" panose="020B0604020202020204" pitchFamily="34" charset="0"/>
              <a:buChar char="•"/>
            </a:pPr>
            <a:r>
              <a:rPr lang="en-IN" dirty="0"/>
              <a:t>The order of elements is preserved when you iterate over the collection or access its elements by index. </a:t>
            </a:r>
          </a:p>
          <a:p>
            <a:pPr lvl="1" indent="-285750">
              <a:lnSpc>
                <a:spcPct val="125000"/>
              </a:lnSpc>
              <a:buFont typeface="Arial" panose="020B0604020202020204" pitchFamily="34" charset="0"/>
              <a:buChar char="•"/>
            </a:pPr>
            <a:r>
              <a:rPr lang="en-IN" dirty="0"/>
              <a:t>Elements can also be added or removed at specific positions in the collection.</a:t>
            </a:r>
          </a:p>
          <a:p>
            <a:pPr indent="-285750">
              <a:lnSpc>
                <a:spcPct val="125000"/>
              </a:lnSpc>
              <a:buFont typeface="Arial" panose="020B0604020202020204" pitchFamily="34" charset="0"/>
              <a:buChar char="•"/>
            </a:pPr>
            <a:endParaRPr lang="en-IN" dirty="0"/>
          </a:p>
          <a:p>
            <a:pPr indent="-285750">
              <a:lnSpc>
                <a:spcPct val="125000"/>
              </a:lnSpc>
              <a:buFont typeface="Arial" panose="020B0604020202020204" pitchFamily="34" charset="0"/>
              <a:buChar char="•"/>
            </a:pPr>
            <a:r>
              <a:rPr lang="en-IN" dirty="0"/>
              <a:t>Unordered: </a:t>
            </a:r>
          </a:p>
          <a:p>
            <a:pPr lvl="1" indent="-285750">
              <a:lnSpc>
                <a:spcPct val="125000"/>
              </a:lnSpc>
              <a:buFont typeface="Arial" panose="020B0604020202020204" pitchFamily="34" charset="0"/>
              <a:buChar char="•"/>
            </a:pPr>
            <a:r>
              <a:rPr lang="en-IN" dirty="0"/>
              <a:t>A collection that does not maintain any particular order of its elements. </a:t>
            </a:r>
          </a:p>
          <a:p>
            <a:pPr lvl="2" indent="-285750">
              <a:lnSpc>
                <a:spcPct val="125000"/>
              </a:lnSpc>
              <a:buFont typeface="Arial" panose="020B0604020202020204" pitchFamily="34" charset="0"/>
              <a:buChar char="•"/>
            </a:pPr>
            <a:r>
              <a:rPr lang="en-IN" dirty="0"/>
              <a:t>For example, sets and dictionaries are unordered collections in Python. </a:t>
            </a:r>
          </a:p>
          <a:p>
            <a:pPr lvl="1" indent="-285750">
              <a:lnSpc>
                <a:spcPct val="125000"/>
              </a:lnSpc>
              <a:buFont typeface="Arial" panose="020B0604020202020204" pitchFamily="34" charset="0"/>
              <a:buChar char="•"/>
            </a:pPr>
            <a:r>
              <a:rPr lang="en-IN" dirty="0"/>
              <a:t>Elements are stored based on their hash values, and you cannot assume any particular order when you iterate over the collection or access its elements. </a:t>
            </a:r>
          </a:p>
          <a:p>
            <a:pPr lvl="1" indent="-285750">
              <a:lnSpc>
                <a:spcPct val="125000"/>
              </a:lnSpc>
              <a:buFont typeface="Arial" panose="020B0604020202020204" pitchFamily="34" charset="0"/>
              <a:buChar char="•"/>
            </a:pPr>
            <a:r>
              <a:rPr lang="en-IN" dirty="0"/>
              <a:t>Elements can be added or removed, but not at specific positions in the collection.</a:t>
            </a:r>
          </a:p>
        </p:txBody>
      </p:sp>
    </p:spTree>
    <p:extLst>
      <p:ext uri="{BB962C8B-B14F-4D97-AF65-F5344CB8AC3E}">
        <p14:creationId xmlns:p14="http://schemas.microsoft.com/office/powerpoint/2010/main" val="411559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57060" y="62284"/>
            <a:ext cx="1476540" cy="511265"/>
          </a:xfrm>
        </p:spPr>
        <p:txBody>
          <a:bodyPr/>
          <a:lstStyle/>
          <a:p>
            <a:r>
              <a:rPr lang="en-GB" dirty="0"/>
              <a:t>Tuples</a:t>
            </a:r>
          </a:p>
        </p:txBody>
      </p:sp>
      <p:sp>
        <p:nvSpPr>
          <p:cNvPr id="4" name="TextBox 3">
            <a:extLst>
              <a:ext uri="{FF2B5EF4-FFF2-40B4-BE49-F238E27FC236}">
                <a16:creationId xmlns:a16="http://schemas.microsoft.com/office/drawing/2014/main" id="{9BA4D177-B62F-4BB5-B885-EC2E802F9BC7}"/>
              </a:ext>
            </a:extLst>
          </p:cNvPr>
          <p:cNvSpPr txBox="1"/>
          <p:nvPr/>
        </p:nvSpPr>
        <p:spPr>
          <a:xfrm>
            <a:off x="511754" y="573549"/>
            <a:ext cx="11385956" cy="6059992"/>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Accessing elements in a tuple</a:t>
            </a:r>
          </a:p>
          <a:p>
            <a:pPr marL="360000" indent="-285750">
              <a:lnSpc>
                <a:spcPct val="125000"/>
              </a:lnSpc>
              <a:buFont typeface="Arial" panose="020B0604020202020204" pitchFamily="34" charset="0"/>
              <a:buChar char="•"/>
            </a:pPr>
            <a:r>
              <a:rPr lang="en-IN" dirty="0"/>
              <a:t>Unpacking: </a:t>
            </a:r>
          </a:p>
          <a:p>
            <a:pPr marL="817200" lvl="1" indent="-285750">
              <a:lnSpc>
                <a:spcPct val="125000"/>
              </a:lnSpc>
              <a:buFont typeface="Arial" panose="020B0604020202020204" pitchFamily="34" charset="0"/>
              <a:buChar char="•"/>
            </a:pPr>
            <a:r>
              <a:rPr lang="en-IN" dirty="0">
                <a:solidFill>
                  <a:srgbClr val="000000"/>
                </a:solidFill>
                <a:latin typeface="Helvetica Neue"/>
              </a:rPr>
              <a:t>When we create a tuple, we normally assign values to it. This is called "packing" a tuple</a:t>
            </a:r>
            <a:endParaRPr lang="en-IN" dirty="0"/>
          </a:p>
          <a:p>
            <a:pPr marL="817200" lvl="1" indent="-285750">
              <a:lnSpc>
                <a:spcPct val="125000"/>
              </a:lnSpc>
              <a:buFont typeface="Arial" panose="020B0604020202020204" pitchFamily="34" charset="0"/>
              <a:buChar char="•"/>
            </a:pPr>
            <a:r>
              <a:rPr lang="en-IN" dirty="0"/>
              <a:t>You can unpack a tuple into individual variables using assignment. </a:t>
            </a:r>
          </a:p>
          <a:p>
            <a:pPr marL="817200" lvl="1" indent="-285750">
              <a:lnSpc>
                <a:spcPct val="125000"/>
              </a:lnSpc>
              <a:buFont typeface="Arial" panose="020B0604020202020204" pitchFamily="34" charset="0"/>
              <a:buChar char="•"/>
            </a:pPr>
            <a:r>
              <a:rPr lang="en-IN" dirty="0"/>
              <a:t>Using Asterisk (*)</a:t>
            </a:r>
          </a:p>
          <a:p>
            <a:pPr marL="1274400" lvl="2" indent="-285750">
              <a:lnSpc>
                <a:spcPct val="125000"/>
              </a:lnSpc>
              <a:buFont typeface="Arial" panose="020B0604020202020204" pitchFamily="34" charset="0"/>
              <a:buChar char="•"/>
            </a:pPr>
            <a:r>
              <a:rPr lang="en-IN" dirty="0"/>
              <a:t>If the number of variables is less than the number of values, you can add an * to the variable name and the values will be assigned to the variable as a list</a:t>
            </a:r>
          </a:p>
          <a:p>
            <a:pPr marL="360000" indent="-285750">
              <a:lnSpc>
                <a:spcPct val="125000"/>
              </a:lnSpc>
              <a:buFont typeface="Arial" panose="020B0604020202020204" pitchFamily="34" charset="0"/>
              <a:buChar char="•"/>
            </a:pPr>
            <a:r>
              <a:rPr lang="en-IN" i="0" dirty="0">
                <a:solidFill>
                  <a:srgbClr val="000000"/>
                </a:solidFill>
                <a:effectLst/>
                <a:latin typeface="Helvetica Neue"/>
              </a:rPr>
              <a:t>index(): </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You can use the index() method to find the index of a specific element in a tuple.</a:t>
            </a:r>
          </a:p>
          <a:p>
            <a:pPr marL="360000" indent="-285750">
              <a:lnSpc>
                <a:spcPct val="125000"/>
              </a:lnSpc>
              <a:buFont typeface="Arial" panose="020B0604020202020204" pitchFamily="34" charset="0"/>
              <a:buChar char="•"/>
            </a:pPr>
            <a:r>
              <a:rPr lang="en-IN" i="0" dirty="0">
                <a:solidFill>
                  <a:srgbClr val="000000"/>
                </a:solidFill>
                <a:effectLst/>
                <a:latin typeface="Helvetica Neue"/>
              </a:rPr>
              <a:t>count(): </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You can use the count() method to count the number of occurrences of a specific element in a tuple</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This can be helpful when working with data that has been stored in a tuple, such as when processing the results of a machine learning model.</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For example, suppose you are working with a tuple of predicted class labels from a machine learning model. You might use the count() method to determine how many times each class label appears in the tuple. This information could be used to generate a confusion matrix, which is a tool used to evaluate the performance of a classification model.</a:t>
            </a:r>
          </a:p>
        </p:txBody>
      </p:sp>
    </p:spTree>
    <p:extLst>
      <p:ext uri="{BB962C8B-B14F-4D97-AF65-F5344CB8AC3E}">
        <p14:creationId xmlns:p14="http://schemas.microsoft.com/office/powerpoint/2010/main" val="3198207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Tuple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41282" y="174802"/>
            <a:ext cx="11487807" cy="6637073"/>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	   - Updating Tuple(s) ??????</a:t>
            </a:r>
          </a:p>
          <a:p>
            <a:pPr marL="360000" indent="-285750">
              <a:lnSpc>
                <a:spcPct val="125000"/>
              </a:lnSpc>
              <a:buFont typeface="Arial" panose="020B0604020202020204" pitchFamily="34" charset="0"/>
              <a:buChar char="•"/>
            </a:pPr>
            <a:r>
              <a:rPr lang="en-IN" dirty="0"/>
              <a:t>Tuples are immutable, which means that their elements cannot be modified once they are created. </a:t>
            </a:r>
          </a:p>
          <a:p>
            <a:pPr marL="360000" indent="-285750">
              <a:lnSpc>
                <a:spcPct val="125000"/>
              </a:lnSpc>
              <a:buFont typeface="Arial" panose="020B0604020202020204" pitchFamily="34" charset="0"/>
              <a:buChar char="•"/>
            </a:pPr>
            <a:r>
              <a:rPr lang="en-IN" dirty="0"/>
              <a:t>Therefore, y</a:t>
            </a:r>
            <a:r>
              <a:rPr lang="en-IN" b="0" i="0" dirty="0">
                <a:solidFill>
                  <a:srgbClr val="000000"/>
                </a:solidFill>
                <a:effectLst/>
                <a:latin typeface="Helvetica Neue"/>
              </a:rPr>
              <a:t>ou cannot change, add, or remove items once the tuple is created</a:t>
            </a:r>
            <a:r>
              <a:rPr lang="en-IN" dirty="0"/>
              <a:t>. </a:t>
            </a:r>
          </a:p>
          <a:p>
            <a:pPr marL="360000" indent="-285750">
              <a:lnSpc>
                <a:spcPct val="125000"/>
              </a:lnSpc>
              <a:buFont typeface="Arial" panose="020B0604020202020204" pitchFamily="34" charset="0"/>
              <a:buChar char="•"/>
            </a:pPr>
            <a:r>
              <a:rPr lang="en-IN" dirty="0"/>
              <a:t>If you want to change the value of an element in a tuple</a:t>
            </a:r>
          </a:p>
          <a:p>
            <a:pPr marL="817200" lvl="1" indent="-285750">
              <a:lnSpc>
                <a:spcPct val="125000"/>
              </a:lnSpc>
              <a:buFont typeface="Arial" panose="020B0604020202020204" pitchFamily="34" charset="0"/>
              <a:buChar char="•"/>
            </a:pPr>
            <a:r>
              <a:rPr lang="en-IN" b="0" i="0" dirty="0">
                <a:solidFill>
                  <a:srgbClr val="000000"/>
                </a:solidFill>
                <a:effectLst/>
                <a:latin typeface="Helvetica Neue"/>
              </a:rPr>
              <a:t>But there is a workaround. </a:t>
            </a:r>
          </a:p>
          <a:p>
            <a:pPr marL="817200" lvl="1" indent="-285750">
              <a:lnSpc>
                <a:spcPct val="125000"/>
              </a:lnSpc>
              <a:buFont typeface="Arial" panose="020B0604020202020204" pitchFamily="34" charset="0"/>
              <a:buChar char="•"/>
            </a:pPr>
            <a:r>
              <a:rPr lang="en-IN" dirty="0">
                <a:solidFill>
                  <a:srgbClr val="000000"/>
                </a:solidFill>
                <a:latin typeface="Helvetica Neue"/>
              </a:rPr>
              <a:t>Update:</a:t>
            </a:r>
          </a:p>
          <a:p>
            <a:pPr marL="1274400" lvl="2" indent="-285750">
              <a:lnSpc>
                <a:spcPct val="125000"/>
              </a:lnSpc>
              <a:buFont typeface="Arial" panose="020B0604020202020204" pitchFamily="34" charset="0"/>
              <a:buChar char="•"/>
            </a:pPr>
            <a:r>
              <a:rPr lang="en-IN" b="0" i="0" dirty="0">
                <a:solidFill>
                  <a:srgbClr val="000000"/>
                </a:solidFill>
                <a:effectLst/>
                <a:latin typeface="Helvetica Neue"/>
              </a:rPr>
              <a:t>You can convert the tuple into a list, change the list, and convert the list back into a tuple.</a:t>
            </a:r>
            <a:endParaRPr lang="en-IN" dirty="0"/>
          </a:p>
          <a:p>
            <a:pPr marL="1274400" lvl="2" indent="-285750">
              <a:lnSpc>
                <a:spcPct val="125000"/>
              </a:lnSpc>
              <a:buFont typeface="Arial" panose="020B0604020202020204" pitchFamily="34" charset="0"/>
              <a:buChar char="•"/>
            </a:pPr>
            <a:r>
              <a:rPr lang="en-IN" dirty="0"/>
              <a:t>you need to create a new tuple with the updated value.</a:t>
            </a:r>
          </a:p>
          <a:p>
            <a:pPr marL="817200" lvl="1" indent="-285750">
              <a:lnSpc>
                <a:spcPct val="125000"/>
              </a:lnSpc>
              <a:buFont typeface="Arial" panose="020B0604020202020204" pitchFamily="34" charset="0"/>
              <a:buChar char="•"/>
            </a:pPr>
            <a:r>
              <a:rPr lang="en-IN" dirty="0"/>
              <a:t>Add Items</a:t>
            </a:r>
          </a:p>
          <a:p>
            <a:pPr marL="1274400" lvl="2" indent="-285750">
              <a:lnSpc>
                <a:spcPct val="125000"/>
              </a:lnSpc>
              <a:buFont typeface="Arial" panose="020B0604020202020204" pitchFamily="34" charset="0"/>
              <a:buChar char="•"/>
            </a:pPr>
            <a:r>
              <a:rPr lang="en-IN" dirty="0"/>
              <a:t>Since tuples are immutable, they do not have a build-in append() method, but there are other ways to add items to a tuple</a:t>
            </a:r>
          </a:p>
          <a:p>
            <a:pPr marL="817200" lvl="1" indent="-285750">
              <a:lnSpc>
                <a:spcPct val="125000"/>
              </a:lnSpc>
              <a:buFont typeface="Arial" panose="020B0604020202020204" pitchFamily="34" charset="0"/>
              <a:buChar char="•"/>
            </a:pPr>
            <a:r>
              <a:rPr lang="en-IN" dirty="0"/>
              <a:t>Delete/ remove</a:t>
            </a:r>
          </a:p>
          <a:p>
            <a:pPr marL="1274400" lvl="2" indent="-285750">
              <a:lnSpc>
                <a:spcPct val="125000"/>
              </a:lnSpc>
              <a:buFont typeface="Arial" panose="020B0604020202020204" pitchFamily="34" charset="0"/>
              <a:buChar char="•"/>
            </a:pPr>
            <a:r>
              <a:rPr lang="en-IN" dirty="0"/>
              <a:t>Del Keyword</a:t>
            </a:r>
          </a:p>
          <a:p>
            <a:pPr marL="1731600" lvl="3" indent="-285750">
              <a:lnSpc>
                <a:spcPct val="125000"/>
              </a:lnSpc>
              <a:buFont typeface="Arial" panose="020B0604020202020204" pitchFamily="34" charset="0"/>
              <a:buChar char="•"/>
            </a:pPr>
            <a:r>
              <a:rPr lang="en-IN" dirty="0"/>
              <a:t>The del keyword can delete the tuple completely</a:t>
            </a:r>
          </a:p>
          <a:p>
            <a:pPr>
              <a:lnSpc>
                <a:spcPct val="125000"/>
              </a:lnSpc>
            </a:pP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Check if Item Exists</a:t>
            </a:r>
          </a:p>
          <a:p>
            <a:pPr marL="817200" lvl="1" indent="-285750">
              <a:lnSpc>
                <a:spcPct val="125000"/>
              </a:lnSpc>
              <a:buFont typeface="Arial" panose="020B0604020202020204" pitchFamily="34" charset="0"/>
              <a:buChar char="•"/>
            </a:pPr>
            <a:r>
              <a:rPr lang="en-IN" dirty="0" err="1">
                <a:solidFill>
                  <a:srgbClr val="000000"/>
                </a:solidFill>
                <a:latin typeface="Helvetica Neue"/>
              </a:rPr>
              <a:t>len</a:t>
            </a:r>
            <a:r>
              <a:rPr lang="en-IN" dirty="0">
                <a:solidFill>
                  <a:srgbClr val="000000"/>
                </a:solidFill>
                <a:latin typeface="Helvetica Neue"/>
              </a:rPr>
              <a:t>()</a:t>
            </a:r>
          </a:p>
          <a:p>
            <a:pPr marL="1274400" lvl="2" indent="-285750">
              <a:lnSpc>
                <a:spcPct val="125000"/>
              </a:lnSpc>
              <a:buFont typeface="Arial" panose="020B0604020202020204" pitchFamily="34" charset="0"/>
              <a:buChar char="•"/>
            </a:pPr>
            <a:r>
              <a:rPr lang="en-IN" i="0" dirty="0" err="1">
                <a:solidFill>
                  <a:srgbClr val="000000"/>
                </a:solidFill>
                <a:effectLst/>
                <a:latin typeface="Helvetica Neue"/>
              </a:rPr>
              <a:t>len</a:t>
            </a:r>
            <a:r>
              <a:rPr lang="en-IN" i="0" dirty="0">
                <a:solidFill>
                  <a:srgbClr val="000000"/>
                </a:solidFill>
                <a:effectLst/>
                <a:latin typeface="Helvetica Neue"/>
              </a:rPr>
              <a:t> function determine how many items a Tuple has</a:t>
            </a:r>
          </a:p>
        </p:txBody>
      </p:sp>
    </p:spTree>
    <p:extLst>
      <p:ext uri="{BB962C8B-B14F-4D97-AF65-F5344CB8AC3E}">
        <p14:creationId xmlns:p14="http://schemas.microsoft.com/office/powerpoint/2010/main" val="2596093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Tuple</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327660"/>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Join Tuple(s) </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 operator</a:t>
            </a:r>
          </a:p>
          <a:p>
            <a:pPr marL="817200" lvl="1" indent="-285750">
              <a:lnSpc>
                <a:spcPct val="125000"/>
              </a:lnSpc>
              <a:buFont typeface="Arial" panose="020B0604020202020204" pitchFamily="34" charset="0"/>
              <a:buChar char="•"/>
            </a:pPr>
            <a:r>
              <a:rPr lang="en-IN" dirty="0"/>
              <a:t>you can join two or more tuples together</a:t>
            </a:r>
          </a:p>
          <a:p>
            <a:pPr marL="817200" lvl="1" indent="-285750">
              <a:lnSpc>
                <a:spcPct val="125000"/>
              </a:lnSpc>
              <a:buFont typeface="Arial" panose="020B0604020202020204" pitchFamily="34" charset="0"/>
              <a:buChar char="•"/>
            </a:pPr>
            <a:r>
              <a:rPr lang="en-IN" dirty="0"/>
              <a:t>tuple() constructor </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 operator</a:t>
            </a:r>
          </a:p>
          <a:p>
            <a:pPr marL="817200" lvl="1" indent="-285750">
              <a:lnSpc>
                <a:spcPct val="125000"/>
              </a:lnSpc>
              <a:buFont typeface="Arial" panose="020B0604020202020204" pitchFamily="34" charset="0"/>
              <a:buChar char="•"/>
            </a:pPr>
            <a:r>
              <a:rPr lang="en-IN" dirty="0"/>
              <a:t>to create a new tuple that contains multiple copies of an existing tuple. </a:t>
            </a:r>
          </a:p>
          <a:p>
            <a:pPr marL="360000" indent="-285750">
              <a:lnSpc>
                <a:spcPct val="125000"/>
              </a:lnSpc>
              <a:buFont typeface="Arial" panose="020B0604020202020204" pitchFamily="34" charset="0"/>
              <a:buChar char="•"/>
            </a:pPr>
            <a:endParaRPr lang="en-IN" dirty="0"/>
          </a:p>
          <a:p>
            <a:pPr marL="360000" indent="-285750">
              <a:lnSpc>
                <a:spcPct val="125000"/>
              </a:lnSpc>
              <a:buFont typeface="Arial" panose="020B0604020202020204" pitchFamily="34" charset="0"/>
              <a:buChar char="•"/>
            </a:pPr>
            <a:r>
              <a:rPr lang="en-IN" dirty="0"/>
              <a:t>tuple() constructor </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to create a new tuple from an iterable object </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to create a copy of an existing tuple</a:t>
            </a:r>
            <a:endParaRPr lang="en-IN" dirty="0"/>
          </a:p>
        </p:txBody>
      </p:sp>
      <p:sp>
        <p:nvSpPr>
          <p:cNvPr id="2" name="Rectangle 1">
            <a:extLst>
              <a:ext uri="{FF2B5EF4-FFF2-40B4-BE49-F238E27FC236}">
                <a16:creationId xmlns:a16="http://schemas.microsoft.com/office/drawing/2014/main" id="{854118E8-78F6-0830-FFCA-7E0385281020}"/>
              </a:ext>
            </a:extLst>
          </p:cNvPr>
          <p:cNvSpPr>
            <a:spLocks noChangeArrowheads="1"/>
          </p:cNvSpPr>
          <p:nvPr/>
        </p:nvSpPr>
        <p:spPr bwMode="auto">
          <a:xfrm>
            <a:off x="0" y="0"/>
            <a:ext cx="12192000" cy="457200"/>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Söhne Mono"/>
              </a:rPr>
              <a:t>tuple()</a:t>
            </a:r>
            <a:r>
              <a:rPr kumimoji="0" lang="en-US" altLang="en-US" sz="1200" b="0" i="0" u="none" strike="noStrike" cap="none" normalizeH="0" baseline="0">
                <a:ln>
                  <a:noFill/>
                </a:ln>
                <a:solidFill>
                  <a:srgbClr val="374151"/>
                </a:solidFill>
                <a:effectLst/>
                <a:latin typeface="Söhne"/>
              </a:rPr>
              <a:t> constructor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36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83488" y="0"/>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403022" y="457658"/>
            <a:ext cx="12093778" cy="6054093"/>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A collection of items enclosed in square brackets [] separated by commas</a:t>
            </a:r>
          </a:p>
          <a:p>
            <a:pPr marL="360000" indent="-285750">
              <a:lnSpc>
                <a:spcPct val="125000"/>
              </a:lnSpc>
              <a:buFont typeface="Arial" panose="020B0604020202020204" pitchFamily="34" charset="0"/>
              <a:buChar char="•"/>
            </a:pPr>
            <a:r>
              <a:rPr lang="en-IN" dirty="0"/>
              <a:t>Lists are used to store multiple items in a single variable.</a:t>
            </a:r>
          </a:p>
          <a:p>
            <a:pPr marL="360000" indent="-285750">
              <a:lnSpc>
                <a:spcPct val="125000"/>
              </a:lnSpc>
              <a:buFont typeface="Arial" panose="020B0604020202020204" pitchFamily="34" charset="0"/>
              <a:buChar char="•"/>
            </a:pPr>
            <a:r>
              <a:rPr lang="en-IN" dirty="0"/>
              <a:t>Lists are created using square brackets [ ]</a:t>
            </a:r>
          </a:p>
          <a:p>
            <a:pPr marL="360000" indent="-285750">
              <a:lnSpc>
                <a:spcPct val="125000"/>
              </a:lnSpc>
              <a:buFont typeface="Arial" panose="020B0604020202020204" pitchFamily="34" charset="0"/>
              <a:buChar char="•"/>
            </a:pPr>
            <a:r>
              <a:rPr lang="en-IN" dirty="0"/>
              <a:t>a list is a mutable ordered sequence of elements</a:t>
            </a:r>
          </a:p>
          <a:p>
            <a:pPr marL="360000" indent="-285750">
              <a:lnSpc>
                <a:spcPct val="125000"/>
              </a:lnSpc>
              <a:buFont typeface="Arial" panose="020B0604020202020204" pitchFamily="34" charset="0"/>
              <a:buChar char="•"/>
            </a:pPr>
            <a:endParaRPr lang="en-IN" dirty="0"/>
          </a:p>
          <a:p>
            <a:pPr marL="74250">
              <a:lnSpc>
                <a:spcPct val="125000"/>
              </a:lnSpc>
            </a:pPr>
            <a:r>
              <a:rPr lang="en-IN" sz="2400" b="1" dirty="0">
                <a:solidFill>
                  <a:schemeClr val="accent3">
                    <a:lumMod val="75000"/>
                    <a:lumOff val="25000"/>
                  </a:schemeClr>
                </a:solidFill>
              </a:rPr>
              <a:t>Properties: -</a:t>
            </a:r>
          </a:p>
          <a:p>
            <a:pPr marL="360000" indent="-285750">
              <a:lnSpc>
                <a:spcPct val="125000"/>
              </a:lnSpc>
              <a:buFont typeface="Arial" panose="020B0604020202020204" pitchFamily="34" charset="0"/>
              <a:buChar char="•"/>
            </a:pPr>
            <a:r>
              <a:rPr lang="en-IN" dirty="0"/>
              <a:t>List Items</a:t>
            </a:r>
          </a:p>
          <a:p>
            <a:pPr marL="817200" lvl="1" indent="-285750">
              <a:lnSpc>
                <a:spcPct val="125000"/>
              </a:lnSpc>
              <a:buFont typeface="Arial" panose="020B0604020202020204" pitchFamily="34" charset="0"/>
              <a:buChar char="•"/>
            </a:pPr>
            <a:r>
              <a:rPr lang="en-IN" dirty="0"/>
              <a:t>List items are ordered, changeable, and allow duplicate values.</a:t>
            </a:r>
          </a:p>
          <a:p>
            <a:pPr marL="817200" lvl="1" indent="-285750">
              <a:lnSpc>
                <a:spcPct val="125000"/>
              </a:lnSpc>
              <a:buFont typeface="Arial" panose="020B0604020202020204" pitchFamily="34" charset="0"/>
              <a:buChar char="•"/>
            </a:pPr>
            <a:r>
              <a:rPr lang="en-IN" dirty="0"/>
              <a:t>List items are indexed, the first item has index [0], the second item has index [1] etc.</a:t>
            </a:r>
          </a:p>
          <a:p>
            <a:pPr marL="360000" indent="-285750">
              <a:lnSpc>
                <a:spcPct val="125000"/>
              </a:lnSpc>
              <a:buFont typeface="Arial" panose="020B0604020202020204" pitchFamily="34" charset="0"/>
              <a:buChar char="•"/>
            </a:pPr>
            <a:r>
              <a:rPr lang="en-IN" dirty="0"/>
              <a:t>Ordered</a:t>
            </a:r>
          </a:p>
          <a:p>
            <a:pPr marL="817200" lvl="1" indent="-285750">
              <a:lnSpc>
                <a:spcPct val="125000"/>
              </a:lnSpc>
              <a:buFont typeface="Arial" panose="020B0604020202020204" pitchFamily="34" charset="0"/>
              <a:buChar char="•"/>
            </a:pPr>
            <a:r>
              <a:rPr lang="en-IN" dirty="0"/>
              <a:t>When we say that lists are ordered, it means that the items have a defined order, and that order will not change.</a:t>
            </a:r>
          </a:p>
          <a:p>
            <a:pPr marL="817200" lvl="1" indent="-285750">
              <a:lnSpc>
                <a:spcPct val="125000"/>
              </a:lnSpc>
              <a:buFont typeface="Arial" panose="020B0604020202020204" pitchFamily="34" charset="0"/>
              <a:buChar char="•"/>
            </a:pPr>
            <a:r>
              <a:rPr lang="en-IN" dirty="0"/>
              <a:t>If you add new items to a list, the new items will be placed at the end of the list.</a:t>
            </a:r>
          </a:p>
          <a:p>
            <a:pPr marL="360000" indent="-285750">
              <a:lnSpc>
                <a:spcPct val="125000"/>
              </a:lnSpc>
              <a:buFont typeface="Arial" panose="020B0604020202020204" pitchFamily="34" charset="0"/>
              <a:buChar char="•"/>
            </a:pPr>
            <a:r>
              <a:rPr lang="en-IN" dirty="0"/>
              <a:t>Mutable(changeable)</a:t>
            </a:r>
          </a:p>
          <a:p>
            <a:pPr marL="817200" lvl="1" indent="-285750">
              <a:lnSpc>
                <a:spcPct val="125000"/>
              </a:lnSpc>
              <a:buFont typeface="Arial" panose="020B0604020202020204" pitchFamily="34" charset="0"/>
              <a:buChar char="•"/>
            </a:pPr>
            <a:r>
              <a:rPr lang="en-IN" dirty="0"/>
              <a:t>The list is mutable, meaning that we can change, add, and remove items in a list after it has been created.</a:t>
            </a:r>
          </a:p>
          <a:p>
            <a:pPr marL="360000" indent="-285750">
              <a:lnSpc>
                <a:spcPct val="125000"/>
              </a:lnSpc>
              <a:buFont typeface="Arial" panose="020B0604020202020204" pitchFamily="34" charset="0"/>
              <a:buChar char="•"/>
            </a:pPr>
            <a:r>
              <a:rPr lang="en-IN" dirty="0"/>
              <a:t>Allow Duplicates</a:t>
            </a:r>
          </a:p>
          <a:p>
            <a:pPr marL="817200" lvl="1" indent="-285750">
              <a:lnSpc>
                <a:spcPct val="125000"/>
              </a:lnSpc>
              <a:buFont typeface="Arial" panose="020B0604020202020204" pitchFamily="34" charset="0"/>
              <a:buChar char="•"/>
            </a:pPr>
            <a:r>
              <a:rPr lang="en-IN" dirty="0"/>
              <a:t>Since lists are indexed, lists can have items with the same value</a:t>
            </a:r>
          </a:p>
        </p:txBody>
      </p:sp>
    </p:spTree>
    <p:extLst>
      <p:ext uri="{BB962C8B-B14F-4D97-AF65-F5344CB8AC3E}">
        <p14:creationId xmlns:p14="http://schemas.microsoft.com/office/powerpoint/2010/main" val="21264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5252079"/>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Creating list </a:t>
            </a:r>
          </a:p>
          <a:p>
            <a:pPr marL="360000" indent="-285750">
              <a:lnSpc>
                <a:spcPct val="125000"/>
              </a:lnSpc>
              <a:buFont typeface="Arial" panose="020B0604020202020204" pitchFamily="34" charset="0"/>
              <a:buChar char="•"/>
            </a:pPr>
            <a:r>
              <a:rPr lang="en-IN" dirty="0"/>
              <a:t>As Empty list</a:t>
            </a:r>
          </a:p>
          <a:p>
            <a:pPr marL="817200" lvl="1" indent="-285750">
              <a:lnSpc>
                <a:spcPct val="125000"/>
              </a:lnSpc>
              <a:buFont typeface="Arial" panose="020B0604020202020204" pitchFamily="34" charset="0"/>
              <a:buChar char="•"/>
            </a:pPr>
            <a:r>
              <a:rPr lang="en-IN" dirty="0"/>
              <a:t>Using built-in function</a:t>
            </a:r>
          </a:p>
          <a:p>
            <a:pPr marL="1274400" lvl="2" indent="-285750">
              <a:lnSpc>
                <a:spcPct val="125000"/>
              </a:lnSpc>
              <a:buFont typeface="Arial" panose="020B0604020202020204" pitchFamily="34" charset="0"/>
              <a:buChar char="•"/>
            </a:pPr>
            <a:r>
              <a:rPr lang="en-IN" dirty="0"/>
              <a:t>list1 = list()</a:t>
            </a:r>
          </a:p>
          <a:p>
            <a:pPr marL="1731600" lvl="3" indent="-285750">
              <a:lnSpc>
                <a:spcPct val="125000"/>
              </a:lnSpc>
              <a:buFont typeface="Arial" panose="020B0604020202020204" pitchFamily="34" charset="0"/>
              <a:buChar char="•"/>
            </a:pPr>
            <a:r>
              <a:rPr lang="en-IN" dirty="0"/>
              <a:t>creates a new empty list or converts an iterable object into a new list.</a:t>
            </a:r>
          </a:p>
          <a:p>
            <a:pPr marL="1731600" lvl="3" indent="-285750">
              <a:lnSpc>
                <a:spcPct val="125000"/>
              </a:lnSpc>
              <a:buFont typeface="Arial" panose="020B0604020202020204" pitchFamily="34" charset="0"/>
              <a:buChar char="•"/>
            </a:pPr>
            <a:r>
              <a:rPr lang="en-IN" dirty="0"/>
              <a:t> list() can also take an </a:t>
            </a:r>
            <a:r>
              <a:rPr lang="en-IN" u="sng" dirty="0">
                <a:solidFill>
                  <a:srgbClr val="FF0000"/>
                </a:solidFill>
              </a:rPr>
              <a:t>iterable object </a:t>
            </a:r>
            <a:r>
              <a:rPr lang="en-IN" dirty="0"/>
              <a:t>such as a string, tuple, or another list as an argument, and convert it into a new list</a:t>
            </a:r>
          </a:p>
          <a:p>
            <a:pPr marL="817200" lvl="1" indent="-285750">
              <a:lnSpc>
                <a:spcPct val="125000"/>
              </a:lnSpc>
              <a:buFont typeface="Arial" panose="020B0604020202020204" pitchFamily="34" charset="0"/>
              <a:buChar char="•"/>
            </a:pPr>
            <a:r>
              <a:rPr lang="en-IN" dirty="0"/>
              <a:t>Using variable </a:t>
            </a:r>
          </a:p>
          <a:p>
            <a:pPr marL="1274400" lvl="2" indent="-285750">
              <a:lnSpc>
                <a:spcPct val="125000"/>
              </a:lnSpc>
              <a:buFont typeface="Arial" panose="020B0604020202020204" pitchFamily="34" charset="0"/>
              <a:buChar char="•"/>
            </a:pPr>
            <a:r>
              <a:rPr lang="en-IN" dirty="0"/>
              <a:t>list1 = []</a:t>
            </a:r>
          </a:p>
          <a:p>
            <a:pPr marL="360000" indent="-285750">
              <a:lnSpc>
                <a:spcPct val="125000"/>
              </a:lnSpc>
              <a:buFont typeface="Arial" panose="020B0604020202020204" pitchFamily="34" charset="0"/>
              <a:buChar char="•"/>
            </a:pPr>
            <a:r>
              <a:rPr lang="en-IN" dirty="0"/>
              <a:t>With elements </a:t>
            </a:r>
          </a:p>
          <a:p>
            <a:pPr>
              <a:lnSpc>
                <a:spcPct val="125000"/>
              </a:lnSpc>
            </a:pP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Find the length of the list</a:t>
            </a:r>
          </a:p>
          <a:p>
            <a:pPr marL="817200" lvl="1" indent="-285750">
              <a:lnSpc>
                <a:spcPct val="125000"/>
              </a:lnSpc>
              <a:buFont typeface="Arial" panose="020B0604020202020204" pitchFamily="34" charset="0"/>
              <a:buChar char="•"/>
            </a:pPr>
            <a:r>
              <a:rPr lang="en-IN" dirty="0" err="1">
                <a:solidFill>
                  <a:srgbClr val="000000"/>
                </a:solidFill>
                <a:latin typeface="Helvetica Neue"/>
              </a:rPr>
              <a:t>len</a:t>
            </a:r>
            <a:r>
              <a:rPr lang="en-IN" dirty="0">
                <a:solidFill>
                  <a:srgbClr val="000000"/>
                </a:solidFill>
                <a:latin typeface="Helvetica Neue"/>
              </a:rPr>
              <a:t>()</a:t>
            </a:r>
          </a:p>
          <a:p>
            <a:pPr marL="1274400" lvl="2" indent="-285750">
              <a:lnSpc>
                <a:spcPct val="125000"/>
              </a:lnSpc>
              <a:buFont typeface="Arial" panose="020B0604020202020204" pitchFamily="34" charset="0"/>
              <a:buChar char="•"/>
            </a:pPr>
            <a:r>
              <a:rPr lang="en-IN" i="0" dirty="0" err="1">
                <a:solidFill>
                  <a:srgbClr val="000000"/>
                </a:solidFill>
                <a:effectLst/>
                <a:latin typeface="Helvetica Neue"/>
              </a:rPr>
              <a:t>len</a:t>
            </a:r>
            <a:r>
              <a:rPr lang="en-IN" i="0" dirty="0">
                <a:solidFill>
                  <a:srgbClr val="000000"/>
                </a:solidFill>
                <a:effectLst/>
                <a:latin typeface="Helvetica Neue"/>
              </a:rPr>
              <a:t> function determine how many items a list has</a:t>
            </a:r>
          </a:p>
        </p:txBody>
      </p:sp>
    </p:spTree>
    <p:extLst>
      <p:ext uri="{BB962C8B-B14F-4D97-AF65-F5344CB8AC3E}">
        <p14:creationId xmlns:p14="http://schemas.microsoft.com/office/powerpoint/2010/main" val="379301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57060" y="62284"/>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11754" y="573549"/>
            <a:ext cx="11385956" cy="4327660"/>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Accessing elements in a list</a:t>
            </a:r>
          </a:p>
          <a:p>
            <a:pPr marL="360000" indent="-285750">
              <a:lnSpc>
                <a:spcPct val="125000"/>
              </a:lnSpc>
              <a:buFont typeface="Arial" panose="020B0604020202020204" pitchFamily="34" charset="0"/>
              <a:buChar char="•"/>
            </a:pPr>
            <a:r>
              <a:rPr lang="en-IN" dirty="0"/>
              <a:t>Indexing</a:t>
            </a:r>
          </a:p>
          <a:p>
            <a:pPr marL="817200" lvl="1" indent="-285750">
              <a:lnSpc>
                <a:spcPct val="125000"/>
              </a:lnSpc>
              <a:buFont typeface="Arial" panose="020B0604020202020204" pitchFamily="34" charset="0"/>
              <a:buChar char="•"/>
            </a:pPr>
            <a:r>
              <a:rPr lang="en-IN" dirty="0"/>
              <a:t>Indexing is a way to access specific elements in a sequence such as a list, tuple or string, in Python.</a:t>
            </a:r>
          </a:p>
          <a:p>
            <a:pPr marL="817200" lvl="1" indent="-285750">
              <a:lnSpc>
                <a:spcPct val="125000"/>
              </a:lnSpc>
              <a:buFont typeface="Arial" panose="020B0604020202020204" pitchFamily="34" charset="0"/>
              <a:buChar char="•"/>
            </a:pPr>
            <a:r>
              <a:rPr lang="en-IN" dirty="0"/>
              <a:t>To access a specific element in a sequence, you can use the index of the element inside square brackets [].</a:t>
            </a:r>
          </a:p>
          <a:p>
            <a:pPr marL="817200" lvl="1" indent="-285750">
              <a:lnSpc>
                <a:spcPct val="125000"/>
              </a:lnSpc>
              <a:buFont typeface="Arial" panose="020B0604020202020204" pitchFamily="34" charset="0"/>
              <a:buChar char="•"/>
            </a:pPr>
            <a:r>
              <a:rPr lang="en-IN" dirty="0"/>
              <a:t>Positive Indexing</a:t>
            </a:r>
          </a:p>
          <a:p>
            <a:pPr marL="1274400" lvl="2" indent="-285750">
              <a:lnSpc>
                <a:spcPct val="125000"/>
              </a:lnSpc>
              <a:buFont typeface="Arial" panose="020B0604020202020204" pitchFamily="34" charset="0"/>
              <a:buChar char="•"/>
            </a:pPr>
            <a:r>
              <a:rPr lang="en-IN" dirty="0"/>
              <a:t>In Python, indexing starts at 0, which means that the first element in a sequence has an index of 0, the second element has an index of 1, and so on. </a:t>
            </a:r>
          </a:p>
          <a:p>
            <a:pPr marL="817200" lvl="1" indent="-285750">
              <a:lnSpc>
                <a:spcPct val="125000"/>
              </a:lnSpc>
              <a:buFont typeface="Arial" panose="020B0604020202020204" pitchFamily="34" charset="0"/>
              <a:buChar char="•"/>
            </a:pPr>
            <a:r>
              <a:rPr lang="en-IN" dirty="0"/>
              <a:t>Negative Indexing</a:t>
            </a:r>
          </a:p>
          <a:p>
            <a:pPr marL="1274400" lvl="2" indent="-285750">
              <a:lnSpc>
                <a:spcPct val="125000"/>
              </a:lnSpc>
              <a:buFont typeface="Arial" panose="020B0604020202020204" pitchFamily="34" charset="0"/>
              <a:buChar char="•"/>
            </a:pPr>
            <a:r>
              <a:rPr lang="en-IN" dirty="0"/>
              <a:t>to access elements from the end of the sequence. </a:t>
            </a:r>
          </a:p>
          <a:p>
            <a:pPr marL="1274400" lvl="2" indent="-285750">
              <a:lnSpc>
                <a:spcPct val="125000"/>
              </a:lnSpc>
              <a:buFont typeface="Arial" panose="020B0604020202020204" pitchFamily="34" charset="0"/>
              <a:buChar char="•"/>
            </a:pPr>
            <a:r>
              <a:rPr lang="en-IN" dirty="0"/>
              <a:t>last element has an index of -1, the second-to-last element has an index of -2 the third-to-last element has an index of -3 and so on</a:t>
            </a:r>
            <a:endParaRPr lang="en-IN" i="0" dirty="0">
              <a:solidFill>
                <a:srgbClr val="000000"/>
              </a:solidFill>
              <a:effectLst/>
              <a:latin typeface="Helvetica Neue"/>
            </a:endParaRPr>
          </a:p>
        </p:txBody>
      </p:sp>
    </p:spTree>
    <p:extLst>
      <p:ext uri="{BB962C8B-B14F-4D97-AF65-F5344CB8AC3E}">
        <p14:creationId xmlns:p14="http://schemas.microsoft.com/office/powerpoint/2010/main" val="117170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57060" y="62284"/>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11754" y="573549"/>
            <a:ext cx="11385956" cy="6066533"/>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Accessing elements in a list</a:t>
            </a:r>
          </a:p>
          <a:p>
            <a:pPr marL="360000" indent="-285750">
              <a:lnSpc>
                <a:spcPct val="125000"/>
              </a:lnSpc>
              <a:buFont typeface="Arial" panose="020B0604020202020204" pitchFamily="34" charset="0"/>
              <a:buChar char="•"/>
            </a:pPr>
            <a:r>
              <a:rPr lang="en-IN" dirty="0"/>
              <a:t>Indexing</a:t>
            </a:r>
          </a:p>
          <a:p>
            <a:pPr marL="360000" indent="-285750">
              <a:lnSpc>
                <a:spcPct val="125000"/>
              </a:lnSpc>
              <a:buFont typeface="Arial" panose="020B0604020202020204" pitchFamily="34" charset="0"/>
              <a:buChar char="•"/>
            </a:pPr>
            <a:r>
              <a:rPr lang="en-IN" dirty="0"/>
              <a:t>Range of Indexes/ Slicing</a:t>
            </a:r>
          </a:p>
          <a:p>
            <a:pPr marL="1274400" lvl="2" indent="-285750">
              <a:lnSpc>
                <a:spcPct val="125000"/>
              </a:lnSpc>
              <a:buFont typeface="Arial" panose="020B0604020202020204" pitchFamily="34" charset="0"/>
              <a:buChar char="•"/>
            </a:pPr>
            <a:r>
              <a:rPr lang="en-IN" dirty="0"/>
              <a:t>[start : stop : step] : starting index (inclusive), an ending index (exclusive), and a step value (optional)</a:t>
            </a:r>
          </a:p>
          <a:p>
            <a:pPr marL="1731600" lvl="3" indent="-285750">
              <a:lnSpc>
                <a:spcPct val="125000"/>
              </a:lnSpc>
              <a:buFont typeface="Arial" panose="020B0604020202020204" pitchFamily="34" charset="0"/>
              <a:buChar char="•"/>
            </a:pPr>
            <a:r>
              <a:rPr lang="en-IN" dirty="0"/>
              <a:t> if you omit the start value in the [start : stop : step] syntax, Python assumes a default value of 0</a:t>
            </a:r>
          </a:p>
          <a:p>
            <a:pPr marL="1731600" lvl="3" indent="-285750">
              <a:lnSpc>
                <a:spcPct val="125000"/>
              </a:lnSpc>
              <a:buFont typeface="Arial" panose="020B0604020202020204" pitchFamily="34" charset="0"/>
              <a:buChar char="•"/>
            </a:pPr>
            <a:r>
              <a:rPr lang="en-IN" dirty="0"/>
              <a:t>if you omit the stop value, Python assumes a default value of the length of the sequence </a:t>
            </a:r>
          </a:p>
          <a:p>
            <a:pPr marL="1731600" lvl="3" indent="-285750">
              <a:lnSpc>
                <a:spcPct val="125000"/>
              </a:lnSpc>
              <a:buFont typeface="Arial" panose="020B0604020202020204" pitchFamily="34" charset="0"/>
              <a:buChar char="•"/>
            </a:pPr>
            <a:r>
              <a:rPr lang="en-IN" dirty="0"/>
              <a:t>If you omit the step value, Python assumes a default value of 1</a:t>
            </a:r>
          </a:p>
          <a:p>
            <a:pPr marL="1274400" lvl="2" indent="-285750">
              <a:lnSpc>
                <a:spcPct val="125000"/>
              </a:lnSpc>
              <a:buFont typeface="Arial" panose="020B0604020202020204" pitchFamily="34" charset="0"/>
              <a:buChar char="•"/>
            </a:pPr>
            <a:r>
              <a:rPr lang="en-IN" dirty="0"/>
              <a:t>positive range index : You can specify a range of indexes by specifying where to start and where to end the range.</a:t>
            </a:r>
          </a:p>
          <a:p>
            <a:pPr marL="1731600" lvl="3" indent="-285750">
              <a:lnSpc>
                <a:spcPct val="125000"/>
              </a:lnSpc>
              <a:buFont typeface="Arial" panose="020B0604020202020204" pitchFamily="34" charset="0"/>
              <a:buChar char="•"/>
            </a:pPr>
            <a:r>
              <a:rPr lang="en-IN" dirty="0"/>
              <a:t>When specifying a range, the return value will be a new list with the specified items.</a:t>
            </a:r>
          </a:p>
          <a:p>
            <a:pPr marL="1274400" lvl="2" indent="-285750">
              <a:lnSpc>
                <a:spcPct val="125000"/>
              </a:lnSpc>
              <a:buFont typeface="Arial" panose="020B0604020202020204" pitchFamily="34" charset="0"/>
              <a:buChar char="•"/>
            </a:pPr>
            <a:r>
              <a:rPr lang="en-IN" dirty="0"/>
              <a:t>negative range index: </a:t>
            </a:r>
            <a:r>
              <a:rPr lang="en-IN" b="0" i="0" dirty="0">
                <a:solidFill>
                  <a:srgbClr val="000000"/>
                </a:solidFill>
                <a:effectLst/>
                <a:latin typeface="Helvetica Neue"/>
              </a:rPr>
              <a:t>Specify negative indexes if you want to start the search from the end of the list</a:t>
            </a:r>
          </a:p>
          <a:p>
            <a:pPr marL="817200" lvl="1" indent="-285750">
              <a:lnSpc>
                <a:spcPct val="125000"/>
              </a:lnSpc>
              <a:buFont typeface="Arial" panose="020B0604020202020204" pitchFamily="34" charset="0"/>
              <a:buChar char="•"/>
            </a:pPr>
            <a:r>
              <a:rPr lang="en-IN" dirty="0" err="1"/>
              <a:t>IndexError</a:t>
            </a:r>
            <a:endParaRPr lang="en-IN" dirty="0"/>
          </a:p>
          <a:p>
            <a:pPr marL="1274400" lvl="2" indent="-285750">
              <a:lnSpc>
                <a:spcPct val="125000"/>
              </a:lnSpc>
              <a:buFont typeface="Arial" panose="020B0604020202020204" pitchFamily="34" charset="0"/>
              <a:buChar char="•"/>
            </a:pPr>
            <a:r>
              <a:rPr lang="en-IN" dirty="0"/>
              <a:t>if you try to access an index that is outside the bounds of the sequence, you will get an </a:t>
            </a:r>
            <a:r>
              <a:rPr lang="en-IN" b="1" i="0" dirty="0" err="1">
                <a:solidFill>
                  <a:srgbClr val="FF0000"/>
                </a:solidFill>
                <a:effectLst/>
                <a:latin typeface="Söhne Mono"/>
              </a:rPr>
              <a:t>IndexError</a:t>
            </a:r>
            <a:endParaRPr lang="en-IN" i="0" dirty="0">
              <a:solidFill>
                <a:srgbClr val="000000"/>
              </a:solidFill>
              <a:effectLst/>
              <a:latin typeface="Helvetica Neue"/>
            </a:endParaRPr>
          </a:p>
        </p:txBody>
      </p:sp>
    </p:spTree>
    <p:extLst>
      <p:ext uri="{BB962C8B-B14F-4D97-AF65-F5344CB8AC3E}">
        <p14:creationId xmlns:p14="http://schemas.microsoft.com/office/powerpoint/2010/main" val="209662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50" y="174802"/>
            <a:ext cx="1339905" cy="511265"/>
          </a:xfrm>
        </p:spPr>
        <p:txBody>
          <a:bodyPr/>
          <a:lstStyle/>
          <a:p>
            <a:r>
              <a:rPr lang="en-IN" b="1" i="0" dirty="0">
                <a:effectLst/>
                <a:latin typeface="-apple-system"/>
              </a:rPr>
              <a:t>List</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764950"/>
            <a:ext cx="11385956" cy="4213333"/>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Check if Item Exists </a:t>
            </a:r>
          </a:p>
          <a:p>
            <a:pPr marL="360000" indent="-285750">
              <a:lnSpc>
                <a:spcPct val="125000"/>
              </a:lnSpc>
              <a:buFont typeface="Arial" panose="020B0604020202020204" pitchFamily="34" charset="0"/>
              <a:buChar char="•"/>
            </a:pPr>
            <a:r>
              <a:rPr lang="en-IN" dirty="0"/>
              <a:t>Using </a:t>
            </a:r>
            <a:r>
              <a:rPr lang="en-IN" b="1" dirty="0">
                <a:solidFill>
                  <a:srgbClr val="FF0000"/>
                </a:solidFill>
              </a:rPr>
              <a:t>in</a:t>
            </a:r>
            <a:r>
              <a:rPr lang="en-IN" dirty="0"/>
              <a:t> keyword</a:t>
            </a:r>
          </a:p>
          <a:p>
            <a:pPr marL="817200" lvl="1" indent="-285750">
              <a:lnSpc>
                <a:spcPct val="125000"/>
              </a:lnSpc>
              <a:buFont typeface="Arial" panose="020B0604020202020204" pitchFamily="34" charset="0"/>
              <a:buChar char="•"/>
            </a:pPr>
            <a:r>
              <a:rPr lang="en-IN" dirty="0"/>
              <a:t>The in keyword is used </a:t>
            </a:r>
            <a:r>
              <a:rPr lang="en-IN" b="1" dirty="0">
                <a:solidFill>
                  <a:srgbClr val="FF0000"/>
                </a:solidFill>
              </a:rPr>
              <a:t>to check whether a value is present in a sequence</a:t>
            </a:r>
            <a:r>
              <a:rPr lang="en-IN" dirty="0"/>
              <a:t>, such as a list, tuple, or string</a:t>
            </a:r>
          </a:p>
          <a:p>
            <a:pPr>
              <a:lnSpc>
                <a:spcPct val="125000"/>
              </a:lnSpc>
            </a:pPr>
            <a:endParaRPr lang="en-IN" sz="2400" b="1" dirty="0">
              <a:solidFill>
                <a:schemeClr val="accent3">
                  <a:lumMod val="75000"/>
                  <a:lumOff val="25000"/>
                </a:schemeClr>
              </a:solidFill>
            </a:endParaRPr>
          </a:p>
          <a:p>
            <a:pPr>
              <a:lnSpc>
                <a:spcPct val="125000"/>
              </a:lnSpc>
            </a:pPr>
            <a:r>
              <a:rPr lang="en-IN" sz="2400" b="1" dirty="0">
                <a:solidFill>
                  <a:schemeClr val="accent3">
                    <a:lumMod val="75000"/>
                    <a:lumOff val="25000"/>
                  </a:schemeClr>
                </a:solidFill>
              </a:rPr>
              <a:t>Modifying List Items</a:t>
            </a:r>
          </a:p>
          <a:p>
            <a:pPr marL="817200" lvl="1" indent="-285750">
              <a:lnSpc>
                <a:spcPct val="125000"/>
              </a:lnSpc>
              <a:buFont typeface="Arial" panose="020B0604020202020204" pitchFamily="34" charset="0"/>
              <a:buChar char="•"/>
            </a:pPr>
            <a:r>
              <a:rPr lang="en-IN" dirty="0">
                <a:solidFill>
                  <a:srgbClr val="000000"/>
                </a:solidFill>
                <a:latin typeface="Helvetica Neue"/>
              </a:rPr>
              <a:t>Using index number</a:t>
            </a:r>
          </a:p>
          <a:p>
            <a:pPr marL="1274400" lvl="2" indent="-285750">
              <a:lnSpc>
                <a:spcPct val="125000"/>
              </a:lnSpc>
              <a:buFont typeface="Arial" panose="020B0604020202020204" pitchFamily="34" charset="0"/>
              <a:buChar char="•"/>
            </a:pPr>
            <a:r>
              <a:rPr lang="en-IN" dirty="0">
                <a:solidFill>
                  <a:srgbClr val="000000"/>
                </a:solidFill>
                <a:latin typeface="Helvetica Neue"/>
              </a:rPr>
              <a:t>Change Item Value of a specific item</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Using Range</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To change the value of items within a specific range, define a list with the new values, and refer to the range of index numbers where you want to insert the new values	</a:t>
            </a:r>
          </a:p>
        </p:txBody>
      </p:sp>
    </p:spTree>
    <p:extLst>
      <p:ext uri="{BB962C8B-B14F-4D97-AF65-F5344CB8AC3E}">
        <p14:creationId xmlns:p14="http://schemas.microsoft.com/office/powerpoint/2010/main" val="219694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49" y="38168"/>
            <a:ext cx="6815795" cy="511265"/>
          </a:xfrm>
        </p:spPr>
        <p:txBody>
          <a:bodyPr/>
          <a:lstStyle/>
          <a:p>
            <a:r>
              <a:rPr lang="en-IN" b="1" i="0" dirty="0">
                <a:effectLst/>
                <a:latin typeface="-apple-system"/>
              </a:rPr>
              <a:t>List - </a:t>
            </a:r>
            <a:r>
              <a:rPr lang="en-IN" sz="2800" b="1" dirty="0">
                <a:solidFill>
                  <a:schemeClr val="accent3">
                    <a:lumMod val="75000"/>
                    <a:lumOff val="25000"/>
                  </a:schemeClr>
                </a:solidFill>
              </a:rPr>
              <a:t>Add List Items</a:t>
            </a:r>
          </a:p>
          <a:p>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501243" y="596786"/>
            <a:ext cx="11385956" cy="5944576"/>
          </a:xfrm>
          <a:prstGeom prst="rect">
            <a:avLst/>
          </a:prstGeom>
          <a:noFill/>
        </p:spPr>
        <p:txBody>
          <a:bodyPr wrap="square" rtlCol="0">
            <a:spAutoFit/>
          </a:bodyPr>
          <a:lstStyle/>
          <a:p>
            <a:pPr marL="360000" indent="-285750">
              <a:lnSpc>
                <a:spcPct val="125000"/>
              </a:lnSpc>
              <a:buFont typeface="Arial" panose="020B0604020202020204" pitchFamily="34" charset="0"/>
              <a:buChar char="•"/>
            </a:pPr>
            <a:r>
              <a:rPr lang="en-IN" dirty="0"/>
              <a:t>Append</a:t>
            </a:r>
          </a:p>
          <a:p>
            <a:pPr marL="817200" lvl="1" indent="-285750">
              <a:lnSpc>
                <a:spcPct val="125000"/>
              </a:lnSpc>
              <a:buFont typeface="Arial" panose="020B0604020202020204" pitchFamily="34" charset="0"/>
              <a:buChar char="•"/>
            </a:pPr>
            <a:r>
              <a:rPr lang="en-IN" dirty="0"/>
              <a:t>adds a single element to the end of the list</a:t>
            </a:r>
          </a:p>
          <a:p>
            <a:pPr marL="360000" indent="-285750">
              <a:lnSpc>
                <a:spcPct val="125000"/>
              </a:lnSpc>
              <a:buFont typeface="Arial" panose="020B0604020202020204" pitchFamily="34" charset="0"/>
              <a:buChar char="•"/>
            </a:pPr>
            <a:r>
              <a:rPr lang="en-IN" dirty="0"/>
              <a:t>Extend</a:t>
            </a:r>
          </a:p>
          <a:p>
            <a:pPr marL="817200" lvl="1" indent="-285750">
              <a:lnSpc>
                <a:spcPct val="125000"/>
              </a:lnSpc>
              <a:buFont typeface="Arial" panose="020B0604020202020204" pitchFamily="34" charset="0"/>
              <a:buChar char="•"/>
            </a:pPr>
            <a:r>
              <a:rPr lang="en-IN" dirty="0"/>
              <a:t>adds multiple elements to the end of the list. </a:t>
            </a:r>
          </a:p>
          <a:p>
            <a:pPr marL="817200" lvl="1" indent="-285750">
              <a:lnSpc>
                <a:spcPct val="125000"/>
              </a:lnSpc>
              <a:buFont typeface="Arial" panose="020B0604020202020204" pitchFamily="34" charset="0"/>
              <a:buChar char="•"/>
            </a:pPr>
            <a:r>
              <a:rPr lang="en-IN" dirty="0"/>
              <a:t>It </a:t>
            </a:r>
            <a:r>
              <a:rPr lang="en-IN" dirty="0">
                <a:solidFill>
                  <a:srgbClr val="FF0000"/>
                </a:solidFill>
              </a:rPr>
              <a:t>takes an iterable as an argument</a:t>
            </a:r>
            <a:endParaRPr lang="en-IN" dirty="0"/>
          </a:p>
          <a:p>
            <a:pPr marL="1274400" lvl="2" indent="-285750">
              <a:lnSpc>
                <a:spcPct val="125000"/>
              </a:lnSpc>
              <a:buFont typeface="Arial" panose="020B0604020202020204" pitchFamily="34" charset="0"/>
              <a:buChar char="•"/>
            </a:pPr>
            <a:r>
              <a:rPr lang="en-IN" dirty="0"/>
              <a:t>adds each element of the iterable to the end of the list</a:t>
            </a:r>
          </a:p>
          <a:p>
            <a:pPr marL="360000" indent="-285750">
              <a:lnSpc>
                <a:spcPct val="125000"/>
              </a:lnSpc>
              <a:buFont typeface="Arial" panose="020B0604020202020204" pitchFamily="34" charset="0"/>
              <a:buChar char="•"/>
            </a:pPr>
            <a:r>
              <a:rPr lang="en-IN" dirty="0"/>
              <a:t>Insert</a:t>
            </a:r>
          </a:p>
          <a:p>
            <a:pPr marL="817200" lvl="1" indent="-285750">
              <a:lnSpc>
                <a:spcPct val="125000"/>
              </a:lnSpc>
              <a:buFont typeface="Arial" panose="020B0604020202020204" pitchFamily="34" charset="0"/>
              <a:buChar char="•"/>
            </a:pPr>
            <a:r>
              <a:rPr lang="en-IN" dirty="0"/>
              <a:t>inserts a new element at a specific index in the list. </a:t>
            </a:r>
          </a:p>
          <a:p>
            <a:pPr marL="1274400" lvl="2" indent="-285750">
              <a:lnSpc>
                <a:spcPct val="125000"/>
              </a:lnSpc>
              <a:buFont typeface="Arial" panose="020B0604020202020204" pitchFamily="34" charset="0"/>
              <a:buChar char="•"/>
            </a:pPr>
            <a:r>
              <a:rPr lang="en-IN" dirty="0"/>
              <a:t>The first argument is the index where the new element should be inserted, and the second argument is the element itself</a:t>
            </a:r>
          </a:p>
          <a:p>
            <a:pPr marL="360000" indent="-285750">
              <a:lnSpc>
                <a:spcPct val="125000"/>
              </a:lnSpc>
              <a:buFont typeface="Arial" panose="020B0604020202020204" pitchFamily="34" charset="0"/>
              <a:buChar char="•"/>
            </a:pPr>
            <a:r>
              <a:rPr lang="en-IN" dirty="0"/>
              <a:t>Plus (+) operator (</a:t>
            </a:r>
            <a:r>
              <a:rPr lang="en-IN" b="1" i="0" dirty="0">
                <a:solidFill>
                  <a:srgbClr val="000000"/>
                </a:solidFill>
                <a:effectLst/>
                <a:latin typeface="Helvetica Neue"/>
              </a:rPr>
              <a:t>Join Lists)</a:t>
            </a:r>
            <a:endParaRPr lang="en-IN" dirty="0"/>
          </a:p>
          <a:p>
            <a:pPr marL="817200" lvl="1" indent="-285750">
              <a:lnSpc>
                <a:spcPct val="125000"/>
              </a:lnSpc>
              <a:buFont typeface="Arial" panose="020B0604020202020204" pitchFamily="34" charset="0"/>
              <a:buChar char="•"/>
            </a:pPr>
            <a:r>
              <a:rPr lang="en-IN" dirty="0"/>
              <a:t>used to concatenate two lists. </a:t>
            </a:r>
          </a:p>
          <a:p>
            <a:pPr marL="817200" lvl="1" indent="-285750">
              <a:lnSpc>
                <a:spcPct val="125000"/>
              </a:lnSpc>
              <a:buFont typeface="Arial" panose="020B0604020202020204" pitchFamily="34" charset="0"/>
              <a:buChar char="•"/>
            </a:pPr>
            <a:r>
              <a:rPr lang="en-IN" dirty="0"/>
              <a:t>It creates a new list that contains all the elements of the first list, followed by all the elements of the second list</a:t>
            </a:r>
          </a:p>
          <a:p>
            <a:pPr marL="360000" indent="-285750">
              <a:lnSpc>
                <a:spcPct val="125000"/>
              </a:lnSpc>
              <a:buFont typeface="Arial" panose="020B0604020202020204" pitchFamily="34" charset="0"/>
              <a:buChar char="•"/>
            </a:pPr>
            <a:r>
              <a:rPr lang="en-IN" dirty="0"/>
              <a:t>List comprehension</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List comprehension provides a concise way of creating a list based on an existing list. </a:t>
            </a:r>
          </a:p>
          <a:p>
            <a:pPr marL="1274400" lvl="2" indent="-285750">
              <a:lnSpc>
                <a:spcPct val="125000"/>
              </a:lnSpc>
              <a:buFont typeface="Arial" panose="020B0604020202020204" pitchFamily="34" charset="0"/>
              <a:buChar char="•"/>
            </a:pPr>
            <a:r>
              <a:rPr lang="en-IN" i="0" dirty="0">
                <a:solidFill>
                  <a:srgbClr val="000000"/>
                </a:solidFill>
                <a:effectLst/>
                <a:latin typeface="Helvetica Neue"/>
              </a:rPr>
              <a:t>It allows you to add new elements to a list based on a certain condition.</a:t>
            </a:r>
          </a:p>
        </p:txBody>
      </p:sp>
    </p:spTree>
    <p:extLst>
      <p:ext uri="{BB962C8B-B14F-4D97-AF65-F5344CB8AC3E}">
        <p14:creationId xmlns:p14="http://schemas.microsoft.com/office/powerpoint/2010/main" val="410335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646549" y="38168"/>
            <a:ext cx="6815795" cy="511265"/>
          </a:xfrm>
        </p:spPr>
        <p:txBody>
          <a:bodyPr/>
          <a:lstStyle/>
          <a:p>
            <a:r>
              <a:rPr lang="en-IN" b="1" i="0" dirty="0">
                <a:effectLst/>
                <a:latin typeface="-apple-system"/>
              </a:rPr>
              <a:t>List</a:t>
            </a:r>
            <a:endParaRPr lang="en-IN" sz="2800" b="1" dirty="0">
              <a:solidFill>
                <a:schemeClr val="accent3">
                  <a:lumMod val="75000"/>
                  <a:lumOff val="25000"/>
                </a:schemeClr>
              </a:solidFill>
            </a:endParaRPr>
          </a:p>
          <a:p>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480223" y="549433"/>
            <a:ext cx="11385956" cy="6059992"/>
          </a:xfrm>
          <a:prstGeom prst="rect">
            <a:avLst/>
          </a:prstGeom>
          <a:noFill/>
        </p:spPr>
        <p:txBody>
          <a:bodyPr wrap="square" rtlCol="0">
            <a:spAutoFit/>
          </a:bodyPr>
          <a:lstStyle/>
          <a:p>
            <a:pPr marL="74250">
              <a:lnSpc>
                <a:spcPct val="125000"/>
              </a:lnSpc>
            </a:pPr>
            <a:r>
              <a:rPr lang="en-IN" sz="2400" b="1" dirty="0">
                <a:solidFill>
                  <a:schemeClr val="accent3">
                    <a:lumMod val="75000"/>
                    <a:lumOff val="25000"/>
                  </a:schemeClr>
                </a:solidFill>
              </a:rPr>
              <a:t>Remove List Items</a:t>
            </a:r>
            <a:endParaRPr lang="en-IN" dirty="0"/>
          </a:p>
          <a:p>
            <a:pPr marL="360000" indent="-285750">
              <a:lnSpc>
                <a:spcPct val="125000"/>
              </a:lnSpc>
              <a:buFont typeface="Arial" panose="020B0604020202020204" pitchFamily="34" charset="0"/>
              <a:buChar char="•"/>
            </a:pPr>
            <a:r>
              <a:rPr lang="en-IN" dirty="0"/>
              <a:t>Remove() method:</a:t>
            </a:r>
          </a:p>
          <a:p>
            <a:pPr marL="817200" lvl="1" indent="-285750">
              <a:lnSpc>
                <a:spcPct val="125000"/>
              </a:lnSpc>
              <a:buFont typeface="Arial" panose="020B0604020202020204" pitchFamily="34" charset="0"/>
              <a:buChar char="•"/>
            </a:pPr>
            <a:r>
              <a:rPr lang="en-IN" dirty="0"/>
              <a:t>to remove a specific element from the list</a:t>
            </a:r>
          </a:p>
          <a:p>
            <a:pPr marL="817200" lvl="1" indent="-285750">
              <a:lnSpc>
                <a:spcPct val="125000"/>
              </a:lnSpc>
              <a:buFont typeface="Arial" panose="020B0604020202020204" pitchFamily="34" charset="0"/>
              <a:buChar char="•"/>
            </a:pPr>
            <a:r>
              <a:rPr lang="en-IN" dirty="0"/>
              <a:t>is used to remove the first occurrence of the specified element from the list. </a:t>
            </a:r>
          </a:p>
          <a:p>
            <a:pPr marL="817200" lvl="1" indent="-285750">
              <a:lnSpc>
                <a:spcPct val="125000"/>
              </a:lnSpc>
              <a:buFont typeface="Arial" panose="020B0604020202020204" pitchFamily="34" charset="0"/>
              <a:buChar char="•"/>
            </a:pPr>
            <a:r>
              <a:rPr lang="en-IN" dirty="0"/>
              <a:t>If the element is not present in the list, it raises a </a:t>
            </a:r>
            <a:r>
              <a:rPr lang="en-IN" dirty="0" err="1"/>
              <a:t>ValueError</a:t>
            </a:r>
            <a:r>
              <a:rPr lang="en-IN" dirty="0"/>
              <a:t>.</a:t>
            </a:r>
          </a:p>
          <a:p>
            <a:pPr marL="360000" indent="-285750">
              <a:lnSpc>
                <a:spcPct val="125000"/>
              </a:lnSpc>
              <a:buFont typeface="Arial" panose="020B0604020202020204" pitchFamily="34" charset="0"/>
              <a:buChar char="•"/>
            </a:pPr>
            <a:r>
              <a:rPr lang="en-IN" dirty="0"/>
              <a:t>Pop() method:</a:t>
            </a:r>
          </a:p>
          <a:p>
            <a:pPr marL="817200" lvl="1" indent="-285750">
              <a:lnSpc>
                <a:spcPct val="125000"/>
              </a:lnSpc>
              <a:buFont typeface="Arial" panose="020B0604020202020204" pitchFamily="34" charset="0"/>
              <a:buChar char="•"/>
            </a:pPr>
            <a:r>
              <a:rPr lang="en-IN" dirty="0"/>
              <a:t> to remove an element at a specific index</a:t>
            </a:r>
          </a:p>
          <a:p>
            <a:pPr marL="817200" lvl="1" indent="-285750">
              <a:lnSpc>
                <a:spcPct val="125000"/>
              </a:lnSpc>
              <a:buFont typeface="Arial" panose="020B0604020202020204" pitchFamily="34" charset="0"/>
              <a:buChar char="•"/>
            </a:pPr>
            <a:r>
              <a:rPr lang="en-IN" dirty="0"/>
              <a:t>is used to remove the element at the specified index from the list and returns it</a:t>
            </a:r>
          </a:p>
          <a:p>
            <a:pPr marL="817200" lvl="1" indent="-285750">
              <a:lnSpc>
                <a:spcPct val="125000"/>
              </a:lnSpc>
              <a:buFont typeface="Arial" panose="020B0604020202020204" pitchFamily="34" charset="0"/>
              <a:buChar char="•"/>
            </a:pPr>
            <a:r>
              <a:rPr lang="en-IN" dirty="0"/>
              <a:t>If the index is not specified, it removes and returns the last element from the list</a:t>
            </a:r>
          </a:p>
          <a:p>
            <a:pPr marL="817200" lvl="1" indent="-285750">
              <a:lnSpc>
                <a:spcPct val="125000"/>
              </a:lnSpc>
              <a:buFont typeface="Arial" panose="020B0604020202020204" pitchFamily="34" charset="0"/>
              <a:buChar char="•"/>
            </a:pPr>
            <a:r>
              <a:rPr lang="en-IN" dirty="0"/>
              <a:t>pop will return the element but remove would not return the removed element</a:t>
            </a:r>
          </a:p>
          <a:p>
            <a:pPr marL="360000" indent="-285750">
              <a:lnSpc>
                <a:spcPct val="125000"/>
              </a:lnSpc>
              <a:buFont typeface="Arial" panose="020B0604020202020204" pitchFamily="34" charset="0"/>
              <a:buChar char="•"/>
            </a:pPr>
            <a:r>
              <a:rPr lang="en-IN" dirty="0"/>
              <a:t>Del statement:</a:t>
            </a:r>
          </a:p>
          <a:p>
            <a:pPr marL="817200" lvl="1" indent="-285750">
              <a:lnSpc>
                <a:spcPct val="125000"/>
              </a:lnSpc>
              <a:buFont typeface="Arial" panose="020B0604020202020204" pitchFamily="34" charset="0"/>
              <a:buChar char="•"/>
            </a:pPr>
            <a:r>
              <a:rPr lang="en-IN" dirty="0"/>
              <a:t>is used to remove an element from the list at a specified index or a slice (range of index) of the list. </a:t>
            </a:r>
          </a:p>
          <a:p>
            <a:pPr marL="817200" lvl="1" indent="-285750">
              <a:lnSpc>
                <a:spcPct val="125000"/>
              </a:lnSpc>
              <a:buFont typeface="Arial" panose="020B0604020202020204" pitchFamily="34" charset="0"/>
              <a:buChar char="•"/>
            </a:pPr>
            <a:r>
              <a:rPr lang="en-IN" dirty="0"/>
              <a:t>The del keyword can also delete the list completely.</a:t>
            </a:r>
          </a:p>
          <a:p>
            <a:pPr marL="360000" indent="-285750">
              <a:lnSpc>
                <a:spcPct val="125000"/>
              </a:lnSpc>
              <a:buFont typeface="Arial" panose="020B0604020202020204" pitchFamily="34" charset="0"/>
              <a:buChar char="•"/>
            </a:pPr>
            <a:r>
              <a:rPr lang="en-IN" dirty="0"/>
              <a:t>Clear() method:</a:t>
            </a:r>
          </a:p>
          <a:p>
            <a:pPr marL="817200" lvl="1" indent="-285750">
              <a:lnSpc>
                <a:spcPct val="125000"/>
              </a:lnSpc>
              <a:buFont typeface="Arial" panose="020B0604020202020204" pitchFamily="34" charset="0"/>
              <a:buChar char="•"/>
            </a:pPr>
            <a:r>
              <a:rPr lang="en-IN" dirty="0"/>
              <a:t>is used to remove all the elements from the list.</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The clear() method empties the list.</a:t>
            </a:r>
          </a:p>
          <a:p>
            <a:pPr marL="817200" lvl="1" indent="-285750">
              <a:lnSpc>
                <a:spcPct val="125000"/>
              </a:lnSpc>
              <a:buFont typeface="Arial" panose="020B0604020202020204" pitchFamily="34" charset="0"/>
              <a:buChar char="•"/>
            </a:pPr>
            <a:r>
              <a:rPr lang="en-IN" i="0" dirty="0">
                <a:solidFill>
                  <a:srgbClr val="000000"/>
                </a:solidFill>
                <a:effectLst/>
                <a:latin typeface="Helvetica Neue"/>
              </a:rPr>
              <a:t>The list still remains, but it has no content.</a:t>
            </a:r>
          </a:p>
        </p:txBody>
      </p:sp>
    </p:spTree>
    <p:extLst>
      <p:ext uri="{BB962C8B-B14F-4D97-AF65-F5344CB8AC3E}">
        <p14:creationId xmlns:p14="http://schemas.microsoft.com/office/powerpoint/2010/main" val="13701185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e9c0d0-eeac-4467-b7f9-6456003db818">
      <Terms xmlns="http://schemas.microsoft.com/office/infopath/2007/PartnerControls"/>
    </lcf76f155ced4ddcb4097134ff3c332f>
    <TaxCatchAll xmlns="d106b260-c2bc-4dfd-bff3-30cbd709261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7F40F0F6132D49BA741EF4D6BA468A" ma:contentTypeVersion="10" ma:contentTypeDescription="Create a new document." ma:contentTypeScope="" ma:versionID="0099e791f4609a7b39386c959e5d2b32">
  <xsd:schema xmlns:xsd="http://www.w3.org/2001/XMLSchema" xmlns:xs="http://www.w3.org/2001/XMLSchema" xmlns:p="http://schemas.microsoft.com/office/2006/metadata/properties" xmlns:ns2="e3e9c0d0-eeac-4467-b7f9-6456003db818" xmlns:ns3="d106b260-c2bc-4dfd-bff3-30cbd7092616" targetNamespace="http://schemas.microsoft.com/office/2006/metadata/properties" ma:root="true" ma:fieldsID="2ab89750c5536ca5ad849bdae6dcc45b" ns2:_="" ns3:_="">
    <xsd:import namespace="e3e9c0d0-eeac-4467-b7f9-6456003db818"/>
    <xsd:import namespace="d106b260-c2bc-4dfd-bff3-30cbd709261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9c0d0-eeac-4467-b7f9-6456003db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6b260-c2bc-4dfd-bff3-30cbd709261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1de671-7454-4860-b1d9-467b306c4715}" ma:internalName="TaxCatchAll" ma:showField="CatchAllData" ma:web="d106b260-c2bc-4dfd-bff3-30cbd709261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F9F45E-BE47-4AC1-AD87-C6E14A4CA6D2}">
  <ds:schemaRefs>
    <ds:schemaRef ds:uri="http://purl.org/dc/dcmitype/"/>
    <ds:schemaRef ds:uri="85b99c86-8fc7-4ddd-9699-c634d5f8aa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3C6472C-3711-4B48-B7C7-FD795316FF01}"/>
</file>

<file path=customXml/itemProps3.xml><?xml version="1.0" encoding="utf-8"?>
<ds:datastoreItem xmlns:ds="http://schemas.openxmlformats.org/officeDocument/2006/customXml" ds:itemID="{ABB93E6B-3D1D-4DF2-BDEA-CE2275AA48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1077</TotalTime>
  <Words>2979</Words>
  <Application>Microsoft Office PowerPoint</Application>
  <PresentationFormat>Widescreen</PresentationFormat>
  <Paragraphs>298</Paragraphs>
  <Slides>22</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-apple-system</vt:lpstr>
      <vt:lpstr>Arial</vt:lpstr>
      <vt:lpstr>Calibri</vt:lpstr>
      <vt:lpstr>Helvetica Neue</vt:lpstr>
      <vt:lpstr>Söhne</vt:lpstr>
      <vt:lpstr>Söhne Mono</vt:lpstr>
      <vt:lpstr>Ubuntu</vt:lpstr>
      <vt:lpstr>Ubuntu Light</vt:lpstr>
      <vt:lpstr>Ubuntu Medium</vt:lpstr>
      <vt:lpstr>Wingdings</vt:lpstr>
      <vt:lpstr>Capgemini Master 2021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Dash, Bikash</dc:creator>
  <cp:lastModifiedBy>M, Sworna Vidhya</cp:lastModifiedBy>
  <cp:revision>308</cp:revision>
  <dcterms:created xsi:type="dcterms:W3CDTF">2022-03-08T04:17:32Z</dcterms:created>
  <dcterms:modified xsi:type="dcterms:W3CDTF">2023-02-28T13:00:26Z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0x010100397F40F0F6132D49BA741EF4D6BA468A</vt:lpwstr>
  </property>
</Properties>
</file>