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92" d="100"/>
          <a:sy n="92" d="100"/>
        </p:scale>
        <p:origin x="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ad\Desktop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ad\Desktop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ad\Desktop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ahad\Desktop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Countries that have the most invoices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ورقة1!$B$1</c:f>
              <c:strCache>
                <c:ptCount val="1"/>
                <c:pt idx="0">
                  <c:v>Total Invoices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ورقة1!$A$2:$A$25</c:f>
              <c:strCache>
                <c:ptCount val="24"/>
                <c:pt idx="0">
                  <c:v>USA</c:v>
                </c:pt>
                <c:pt idx="1">
                  <c:v>Canada</c:v>
                </c:pt>
                <c:pt idx="2">
                  <c:v>France</c:v>
                </c:pt>
                <c:pt idx="3">
                  <c:v>Brazil</c:v>
                </c:pt>
                <c:pt idx="4">
                  <c:v>Germany</c:v>
                </c:pt>
                <c:pt idx="5">
                  <c:v>United Kingdom</c:v>
                </c:pt>
                <c:pt idx="6">
                  <c:v>Portugal</c:v>
                </c:pt>
                <c:pt idx="7">
                  <c:v>Czech Republic</c:v>
                </c:pt>
                <c:pt idx="8">
                  <c:v>India</c:v>
                </c:pt>
                <c:pt idx="9">
                  <c:v>Sweden</c:v>
                </c:pt>
                <c:pt idx="10">
                  <c:v>Spain</c:v>
                </c:pt>
                <c:pt idx="11">
                  <c:v>Poland</c:v>
                </c:pt>
                <c:pt idx="12">
                  <c:v>Norway</c:v>
                </c:pt>
                <c:pt idx="13">
                  <c:v>Netherlands</c:v>
                </c:pt>
                <c:pt idx="14">
                  <c:v>Italy</c:v>
                </c:pt>
                <c:pt idx="15">
                  <c:v>Ireland</c:v>
                </c:pt>
                <c:pt idx="16">
                  <c:v>Hungary</c:v>
                </c:pt>
                <c:pt idx="17">
                  <c:v>Finland</c:v>
                </c:pt>
                <c:pt idx="18">
                  <c:v>Denmark</c:v>
                </c:pt>
                <c:pt idx="19">
                  <c:v>Chile</c:v>
                </c:pt>
                <c:pt idx="20">
                  <c:v>Belgium</c:v>
                </c:pt>
                <c:pt idx="21">
                  <c:v>Austria</c:v>
                </c:pt>
                <c:pt idx="22">
                  <c:v>Australia</c:v>
                </c:pt>
                <c:pt idx="23">
                  <c:v>Argentina</c:v>
                </c:pt>
              </c:strCache>
            </c:strRef>
          </c:cat>
          <c:val>
            <c:numRef>
              <c:f>ورقة1!$B$2:$B$25</c:f>
              <c:numCache>
                <c:formatCode>General</c:formatCode>
                <c:ptCount val="24"/>
                <c:pt idx="0">
                  <c:v>91</c:v>
                </c:pt>
                <c:pt idx="1">
                  <c:v>56</c:v>
                </c:pt>
                <c:pt idx="2">
                  <c:v>35</c:v>
                </c:pt>
                <c:pt idx="3">
                  <c:v>35</c:v>
                </c:pt>
                <c:pt idx="4">
                  <c:v>28</c:v>
                </c:pt>
                <c:pt idx="5">
                  <c:v>21</c:v>
                </c:pt>
                <c:pt idx="6">
                  <c:v>14</c:v>
                </c:pt>
                <c:pt idx="7">
                  <c:v>14</c:v>
                </c:pt>
                <c:pt idx="8">
                  <c:v>13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68-4176-ABC0-5F0DCED1A0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508187408"/>
        <c:axId val="508189208"/>
      </c:barChart>
      <c:catAx>
        <c:axId val="50818740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Countries</a:t>
                </a:r>
                <a:endParaRPr lang="ar-S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Bahnschrift SemiBold" panose="020B0502040204020203" pitchFamily="34" charset="0"/>
                <a:ea typeface="+mn-ea"/>
                <a:cs typeface="+mn-cs"/>
              </a:defRPr>
            </a:pPr>
            <a:endParaRPr lang="ar-SA"/>
          </a:p>
        </c:txPr>
        <c:crossAx val="508189208"/>
        <c:crosses val="autoZero"/>
        <c:auto val="1"/>
        <c:lblAlgn val="ctr"/>
        <c:lblOffset val="100"/>
        <c:noMultiLvlLbl val="0"/>
      </c:catAx>
      <c:valAx>
        <c:axId val="508189208"/>
        <c:scaling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2">
                        <a:lumMod val="50000"/>
                      </a:schemeClr>
                    </a:solidFill>
                  </a:rPr>
                  <a:t>Total Invoices</a:t>
                </a:r>
                <a:endParaRPr lang="ar-SA" dirty="0">
                  <a:solidFill>
                    <a:schemeClr val="tx2">
                      <a:lumMod val="5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0.43525460733648563"/>
              <c:y val="0.936299791138796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508187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28575" cap="flat" cmpd="sng" algn="ctr">
      <a:solidFill>
        <a:schemeClr val="bg1">
          <a:lumMod val="75000"/>
        </a:schemeClr>
      </a:solidFill>
      <a:round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Best City</a:t>
            </a:r>
          </a:p>
        </c:rich>
      </c:tx>
      <c:layout>
        <c:manualLayout>
          <c:xMode val="edge"/>
          <c:yMode val="edge"/>
          <c:x val="0.37205882352941178"/>
          <c:y val="3.7942352444236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ورقة2!$B$1</c:f>
              <c:strCache>
                <c:ptCount val="1"/>
                <c:pt idx="0">
                  <c:v>Invoice Totals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0422456384128455E-2"/>
                  <c:y val="7.177792210120197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ar-SA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BD7-4AF6-81F9-98F47ECD59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ورقة2!$A$2</c:f>
              <c:strCache>
                <c:ptCount val="1"/>
                <c:pt idx="0">
                  <c:v>Prague</c:v>
                </c:pt>
              </c:strCache>
            </c:strRef>
          </c:cat>
          <c:val>
            <c:numRef>
              <c:f>ورقة2!$B$2</c:f>
              <c:numCache>
                <c:formatCode>General</c:formatCode>
                <c:ptCount val="1"/>
                <c:pt idx="0">
                  <c:v>90.24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D7-4AF6-81F9-98F47ECD59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75120480"/>
        <c:axId val="475116520"/>
      </c:barChart>
      <c:catAx>
        <c:axId val="475120480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475116520"/>
        <c:crosses val="autoZero"/>
        <c:auto val="1"/>
        <c:lblAlgn val="ctr"/>
        <c:lblOffset val="100"/>
        <c:noMultiLvlLbl val="0"/>
      </c:catAx>
      <c:valAx>
        <c:axId val="47511652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i="0" u="none" strike="noStrike" kern="1200" baseline="0" dirty="0">
                    <a:solidFill>
                      <a:srgbClr val="44546A"/>
                    </a:solidFill>
                  </a:rPr>
                  <a:t>Total Invoices</a:t>
                </a:r>
                <a:endParaRPr lang="ar-SA" sz="900" b="1" i="0" u="none" strike="noStrike" kern="1200" baseline="0" dirty="0">
                  <a:solidFill>
                    <a:srgbClr val="44546A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475120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28575" cap="flat" cmpd="sng" algn="ctr">
      <a:solidFill>
        <a:schemeClr val="bg1">
          <a:lumMod val="75000"/>
        </a:schemeClr>
      </a:solidFill>
      <a:round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Best Customer</a:t>
            </a:r>
          </a:p>
        </c:rich>
      </c:tx>
      <c:layout>
        <c:manualLayout>
          <c:xMode val="edge"/>
          <c:yMode val="edge"/>
          <c:x val="0.33897657094333794"/>
          <c:y val="4.08609949399472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ورقة2!$A$2:$B$2</c:f>
              <c:strCache>
                <c:ptCount val="2"/>
                <c:pt idx="0">
                  <c:v>6</c:v>
                </c:pt>
                <c:pt idx="1">
                  <c:v>Helena Holý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ورقة2!$C$1</c:f>
              <c:strCache>
                <c:ptCount val="1"/>
                <c:pt idx="0">
                  <c:v>Most Spent</c:v>
                </c:pt>
              </c:strCache>
            </c:strRef>
          </c:cat>
          <c:val>
            <c:numRef>
              <c:f>ورقة2!$C$2</c:f>
              <c:numCache>
                <c:formatCode>General</c:formatCode>
                <c:ptCount val="1"/>
                <c:pt idx="0">
                  <c:v>49.62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C6-4593-8BA1-E898A66147A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0814216"/>
        <c:axId val="610812776"/>
      </c:barChart>
      <c:catAx>
        <c:axId val="610814216"/>
        <c:scaling>
          <c:orientation val="maxMin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1" dirty="0">
                    <a:solidFill>
                      <a:schemeClr val="accent1">
                        <a:lumMod val="50000"/>
                      </a:schemeClr>
                    </a:solidFill>
                  </a:rPr>
                  <a:t>Helena </a:t>
                </a:r>
                <a:r>
                  <a:rPr lang="en-US" sz="9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Holý</a:t>
                </a:r>
                <a:r>
                  <a:rPr lang="en-US" sz="900" b="1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ar-SA" sz="9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crossAx val="610812776"/>
        <c:crosses val="autoZero"/>
        <c:auto val="1"/>
        <c:lblAlgn val="ctr"/>
        <c:lblOffset val="100"/>
        <c:noMultiLvlLbl val="0"/>
      </c:catAx>
      <c:valAx>
        <c:axId val="61081277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1" i="0" u="none" strike="noStrike" kern="1200" baseline="0" dirty="0">
                    <a:solidFill>
                      <a:srgbClr val="44546A"/>
                    </a:solidFill>
                  </a:rPr>
                  <a:t>Total Invoices</a:t>
                </a:r>
                <a:endParaRPr lang="ar-SA" sz="1000" b="1" i="0" u="none" strike="noStrike" kern="1200" baseline="0" dirty="0">
                  <a:solidFill>
                    <a:srgbClr val="44546A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610814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28575" cap="flat" cmpd="sng" algn="ctr">
      <a:solidFill>
        <a:schemeClr val="bg1">
          <a:lumMod val="75000"/>
        </a:schemeClr>
      </a:solidFill>
      <a:round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Rock Music Listeners</a:t>
            </a:r>
          </a:p>
        </c:rich>
      </c:tx>
      <c:layout>
        <c:manualLayout>
          <c:xMode val="edge"/>
          <c:yMode val="edge"/>
          <c:x val="4.5446412947468894E-2"/>
          <c:y val="1.58154688806188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ar-SA"/>
        </a:p>
      </c:txPr>
    </c:title>
    <c:autoTitleDeleted val="0"/>
    <c:plotArea>
      <c:layout>
        <c:manualLayout>
          <c:layoutTarget val="inner"/>
          <c:xMode val="edge"/>
          <c:yMode val="edge"/>
          <c:x val="1.6457249217522299E-2"/>
          <c:y val="2.0083271820479655E-3"/>
          <c:w val="0.87395019987480627"/>
          <c:h val="0.9363069435828449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ورقة2!$C$1</c:f>
              <c:strCache>
                <c:ptCount val="1"/>
                <c:pt idx="0">
                  <c:v>InvoiceTotal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AA05840-5F87-422A-851C-FDEBC9332849}" type="CELLRANGE">
                      <a:rPr lang="en-US"/>
                      <a:pPr/>
                      <a:t>[نطاق الخلايا]</a:t>
                    </a:fld>
                    <a:endParaRPr lang="ar-S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27B-4B22-8667-FCF89611A51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C63F54B-0206-4834-B0E8-9B7FBF69AE37}" type="CELLRANGE">
                      <a:rPr lang="ar-SA"/>
                      <a:pPr/>
                      <a:t>[نطاق الخلايا]</a:t>
                    </a:fld>
                    <a:endParaRPr lang="ar-S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27B-4B22-8667-FCF89611A51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153F15C-34B3-4446-99A1-62E2785B05E6}" type="CELLRANGE">
                      <a:rPr lang="ar-SA"/>
                      <a:pPr/>
                      <a:t>[نطاق الخلايا]</a:t>
                    </a:fld>
                    <a:endParaRPr lang="ar-S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27B-4B22-8667-FCF89611A51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9D80F11-90A6-4D40-8C30-11ABFE9EA2FA}" type="CELLRANGE">
                      <a:rPr lang="ar-SA"/>
                      <a:pPr/>
                      <a:t>[نطاق الخلايا]</a:t>
                    </a:fld>
                    <a:endParaRPr lang="ar-S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27B-4B22-8667-FCF89611A51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52347FB-9926-4D46-B2E7-A4FF2D41CCDC}" type="CELLRANGE">
                      <a:rPr lang="ar-SA"/>
                      <a:pPr/>
                      <a:t>[نطاق الخلايا]</a:t>
                    </a:fld>
                    <a:endParaRPr lang="ar-S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27B-4B22-8667-FCF89611A51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1876F3A-9E1A-43AE-86D8-C3382FBE4185}" type="CELLRANGE">
                      <a:rPr lang="ar-SA"/>
                      <a:pPr/>
                      <a:t>[نطاق الخلايا]</a:t>
                    </a:fld>
                    <a:endParaRPr lang="ar-S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27B-4B22-8667-FCF89611A51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28E8F14-002C-4B01-9C41-503690AC7780}" type="CELLRANGE">
                      <a:rPr lang="ar-SA"/>
                      <a:pPr/>
                      <a:t>[نطاق الخلايا]</a:t>
                    </a:fld>
                    <a:endParaRPr lang="ar-S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27B-4B22-8667-FCF89611A51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67EBEBF-DD0F-4A70-9C9D-4DB2764F914B}" type="CELLRANGE">
                      <a:rPr lang="ar-SA"/>
                      <a:pPr/>
                      <a:t>[نطاق الخلايا]</a:t>
                    </a:fld>
                    <a:endParaRPr lang="ar-S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27B-4B22-8667-FCF89611A51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0C0D188-E990-4A57-8C73-0F45C1E6B44A}" type="CELLRANGE">
                      <a:rPr lang="ar-SA"/>
                      <a:pPr/>
                      <a:t>[نطاق الخلايا]</a:t>
                    </a:fld>
                    <a:endParaRPr lang="ar-S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27B-4B22-8667-FCF89611A51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7165B13-F461-4468-998F-2479556114B9}" type="CELLRANGE">
                      <a:rPr lang="ar-SA"/>
                      <a:pPr/>
                      <a:t>[نطاق الخلايا]</a:t>
                    </a:fld>
                    <a:endParaRPr lang="ar-S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27B-4B22-8667-FCF89611A516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E5154CC5-97A2-48C2-9951-AA8158F66C40}" type="CELLRANGE">
                      <a:rPr lang="ar-SA"/>
                      <a:pPr/>
                      <a:t>[نطاق الخلايا]</a:t>
                    </a:fld>
                    <a:endParaRPr lang="ar-S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527B-4B22-8667-FCF89611A516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DCEC9790-A97C-4908-A2AC-2D39BBB9A2BA}" type="CELLRANGE">
                      <a:rPr lang="ar-SA"/>
                      <a:pPr/>
                      <a:t>[نطاق الخلايا]</a:t>
                    </a:fld>
                    <a:endParaRPr lang="ar-S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527B-4B22-8667-FCF89611A516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D7404829-94ED-4666-A6B2-B054E5047E82}" type="CELLRANGE">
                      <a:rPr lang="ar-SA"/>
                      <a:pPr/>
                      <a:t>[نطاق الخلايا]</a:t>
                    </a:fld>
                    <a:endParaRPr lang="ar-S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527B-4B22-8667-FCF89611A516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E9E479A5-D947-4523-8F02-D74402DE2205}" type="CELLRANGE">
                      <a:rPr lang="ar-SA"/>
                      <a:pPr/>
                      <a:t>[نطاق الخلايا]</a:t>
                    </a:fld>
                    <a:endParaRPr lang="ar-S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527B-4B22-8667-FCF89611A516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316B5049-ABD4-4F7C-ABF3-A04E503833D8}" type="CELLRANGE">
                      <a:rPr lang="ar-SA"/>
                      <a:pPr/>
                      <a:t>[نطاق الخلايا]</a:t>
                    </a:fld>
                    <a:endParaRPr lang="ar-S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527B-4B22-8667-FCF89611A516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6A01602B-8947-4A08-B918-4DC9968F1AF2}" type="CELLRANGE">
                      <a:rPr lang="ar-SA"/>
                      <a:pPr/>
                      <a:t>[نطاق الخلايا]</a:t>
                    </a:fld>
                    <a:endParaRPr lang="ar-SA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527B-4B22-8667-FCF89611A5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ar-SA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ورقة2!$A$2:$A$17</c:f>
              <c:strCache>
                <c:ptCount val="16"/>
                <c:pt idx="0">
                  <c:v>AaronMitchell</c:v>
                </c:pt>
                <c:pt idx="1">
                  <c:v>AlexandreRocha</c:v>
                </c:pt>
                <c:pt idx="2">
                  <c:v>AstridGruber</c:v>
                </c:pt>
                <c:pt idx="3">
                  <c:v>BjørnHansen</c:v>
                </c:pt>
                <c:pt idx="4">
                  <c:v>CamilleBernard</c:v>
                </c:pt>
                <c:pt idx="5">
                  <c:v>DaanPeeters</c:v>
                </c:pt>
                <c:pt idx="6">
                  <c:v>DiegoGutiérrez</c:v>
                </c:pt>
                <c:pt idx="7">
                  <c:v>DanMiller</c:v>
                </c:pt>
                <c:pt idx="8">
                  <c:v>DominiqueLefebvre</c:v>
                </c:pt>
                <c:pt idx="9">
                  <c:v>EdwardFrancis</c:v>
                </c:pt>
                <c:pt idx="10">
                  <c:v>EduardoMartins</c:v>
                </c:pt>
                <c:pt idx="11">
                  <c:v>EllieSullivan</c:v>
                </c:pt>
                <c:pt idx="12">
                  <c:v>EmmaJones</c:v>
                </c:pt>
                <c:pt idx="13">
                  <c:v>EnriqueMuñoz</c:v>
                </c:pt>
                <c:pt idx="14">
                  <c:v>FernandaRamos</c:v>
                </c:pt>
                <c:pt idx="15">
                  <c:v>FrankHarris</c:v>
                </c:pt>
              </c:strCache>
              <c:extLst/>
            </c:strRef>
          </c:cat>
          <c:val>
            <c:numRef>
              <c:f>ورقة2!$C$2:$C$17</c:f>
              <c:numCache>
                <c:formatCode>General</c:formatCode>
                <c:ptCount val="16"/>
                <c:pt idx="0">
                  <c:v>9</c:v>
                </c:pt>
                <c:pt idx="1">
                  <c:v>11</c:v>
                </c:pt>
                <c:pt idx="2">
                  <c:v>15</c:v>
                </c:pt>
                <c:pt idx="3">
                  <c:v>17</c:v>
                </c:pt>
                <c:pt idx="4">
                  <c:v>13</c:v>
                </c:pt>
                <c:pt idx="5">
                  <c:v>21</c:v>
                </c:pt>
                <c:pt idx="6">
                  <c:v>9</c:v>
                </c:pt>
                <c:pt idx="7">
                  <c:v>10</c:v>
                </c:pt>
                <c:pt idx="8">
                  <c:v>17</c:v>
                </c:pt>
                <c:pt idx="9">
                  <c:v>19</c:v>
                </c:pt>
                <c:pt idx="10">
                  <c:v>29</c:v>
                </c:pt>
                <c:pt idx="11">
                  <c:v>19</c:v>
                </c:pt>
                <c:pt idx="12">
                  <c:v>8</c:v>
                </c:pt>
                <c:pt idx="13">
                  <c:v>22</c:v>
                </c:pt>
                <c:pt idx="14">
                  <c:v>11</c:v>
                </c:pt>
                <c:pt idx="15">
                  <c:v>11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ورقة2!$B$2:$B$17</c15:f>
                <c15:dlblRangeCache>
                  <c:ptCount val="16"/>
                  <c:pt idx="0">
                    <c:v>aaronmitchell@yahoo.ca</c:v>
                  </c:pt>
                  <c:pt idx="1">
                    <c:v>alero@uol.com.br</c:v>
                  </c:pt>
                  <c:pt idx="2">
                    <c:v>astrid.gruber@apple.at</c:v>
                  </c:pt>
                  <c:pt idx="3">
                    <c:v>bjorn.hansen@yahoo.no</c:v>
                  </c:pt>
                  <c:pt idx="4">
                    <c:v>camille.bernard@yahoo.fr</c:v>
                  </c:pt>
                  <c:pt idx="5">
                    <c:v>daan_peeters@apple.be</c:v>
                  </c:pt>
                  <c:pt idx="6">
                    <c:v>diego.gutierrez@yahoo.ar</c:v>
                  </c:pt>
                  <c:pt idx="7">
                    <c:v>dmiller@comcast.com</c:v>
                  </c:pt>
                  <c:pt idx="8">
                    <c:v>dominiquelefebvre@gmail.com</c:v>
                  </c:pt>
                  <c:pt idx="9">
                    <c:v>edfrancis@yachoo.ca</c:v>
                  </c:pt>
                  <c:pt idx="10">
                    <c:v>eduardo@woodstock.com.br</c:v>
                  </c:pt>
                  <c:pt idx="11">
                    <c:v>ellie.sullivan@shaw.ca</c:v>
                  </c:pt>
                  <c:pt idx="12">
                    <c:v>emma_jones@hotmail.com</c:v>
                  </c:pt>
                  <c:pt idx="13">
                    <c:v>enrique_munoz@yahoo.es</c:v>
                  </c:pt>
                  <c:pt idx="14">
                    <c:v>fernadaramos4@uol.com.br</c:v>
                  </c:pt>
                  <c:pt idx="15">
                    <c:v>fharris@google.com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0-527B-4B22-8667-FCF89611A5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72862680"/>
        <c:axId val="472863400"/>
      </c:barChart>
      <c:catAx>
        <c:axId val="4728626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Rock</a:t>
                </a:r>
                <a:r>
                  <a:rPr lang="en-US" baseline="0" dirty="0"/>
                  <a:t> Listeners name</a:t>
                </a:r>
                <a:endParaRPr lang="ar-SA" dirty="0"/>
              </a:p>
            </c:rich>
          </c:tx>
          <c:layout>
            <c:manualLayout>
              <c:xMode val="edge"/>
              <c:yMode val="edge"/>
              <c:x val="0.97829887944948724"/>
              <c:y val="0.539931044090473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472863400"/>
        <c:crosses val="autoZero"/>
        <c:auto val="1"/>
        <c:lblAlgn val="ctr"/>
        <c:lblOffset val="100"/>
        <c:noMultiLvlLbl val="0"/>
      </c:catAx>
      <c:valAx>
        <c:axId val="472863400"/>
        <c:scaling>
          <c:orientation val="maxMin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i="0" u="none" strike="noStrike" kern="1200" cap="all" baseline="0" dirty="0">
                    <a:solidFill>
                      <a:schemeClr val="tx2">
                        <a:lumMod val="50000"/>
                      </a:schemeClr>
                    </a:solidFill>
                  </a:rPr>
                  <a:t>Total number of Invoices</a:t>
                </a:r>
                <a:endParaRPr lang="ar-SA" sz="800" b="1" i="0" u="none" strike="noStrike" kern="1200" cap="all" baseline="0" dirty="0">
                  <a:solidFill>
                    <a:schemeClr val="tx2">
                      <a:lumMod val="50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ar-S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ar-SA"/>
          </a:p>
        </c:txPr>
        <c:crossAx val="472862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28575" cap="flat" cmpd="sng" algn="ctr">
      <a:solidFill>
        <a:schemeClr val="bg1">
          <a:lumMod val="75000"/>
        </a:schemeClr>
      </a:solidFill>
      <a:round/>
    </a:ln>
    <a:effectLst/>
  </c:spPr>
  <c:txPr>
    <a:bodyPr/>
    <a:lstStyle/>
    <a:p>
      <a:pPr>
        <a:defRPr/>
      </a:pPr>
      <a:endParaRPr lang="ar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ABBFF39-F1A9-72FA-01DA-4395AA4E0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673543B-5225-8343-6270-1EE5EEAED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A78A154F-FE9E-D023-0047-F8AC2E64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34-2EE7-4B96-BE43-7266A4AAFA67}" type="datetimeFigureOut">
              <a:rPr lang="ar-SA" smtClean="0"/>
              <a:t>03/09/46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9F0F4A7-DED8-9517-1AB8-14A01F39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70D59B0-54F7-7CD2-D6CE-279A46C7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FA3-6E07-48A0-90FF-418727725A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02863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7EB54CD-8E06-C9A4-71F3-8E43AA41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E92E8EAF-723C-4057-831D-32150B319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AC0CECB-0331-4FF0-2FEA-03F9AFB2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34-2EE7-4B96-BE43-7266A4AAFA67}" type="datetimeFigureOut">
              <a:rPr lang="ar-SA" smtClean="0"/>
              <a:t>03/09/46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4CC059BD-51DA-86C8-3FD3-87E3673D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404E921-D82B-6E18-C13C-14E072C3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FA3-6E07-48A0-90FF-418727725A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626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0D13ECB4-981B-ACA3-D4FF-68E465A9E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1C402F4C-6C67-B0DD-BC19-635D1BF7D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035EB11-12B7-400D-5756-213FEC5B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34-2EE7-4B96-BE43-7266A4AAFA67}" type="datetimeFigureOut">
              <a:rPr lang="ar-SA" smtClean="0"/>
              <a:t>03/09/46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30CC340-D709-C89D-E119-92620E72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549498A-1AFD-5E19-9267-F65C3D5D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FA3-6E07-48A0-90FF-418727725A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4570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C172474-9904-D77E-0B68-61E1EE9C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B083F67-56CD-78C6-3FE9-EC251CAA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4E1AADB-99A8-399C-3884-4CDB3048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34-2EE7-4B96-BE43-7266A4AAFA67}" type="datetimeFigureOut">
              <a:rPr lang="ar-SA" smtClean="0"/>
              <a:t>03/09/46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AD08864-4053-8985-2A7E-41501C5F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616E933-FC59-A558-05F1-246F41AF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FA3-6E07-48A0-90FF-418727725A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0677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4881D2-34EF-5D69-90EA-198CF401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80A3B53-580E-37FA-F8EF-54C5B5621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5CDE011-14BD-363C-C5BB-350F9B6E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34-2EE7-4B96-BE43-7266A4AAFA67}" type="datetimeFigureOut">
              <a:rPr lang="ar-SA" smtClean="0"/>
              <a:t>03/09/46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606A396-88B4-195D-E325-0F5E835B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39CE5D1-2AA6-553B-ABC8-C2AD65CE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FA3-6E07-48A0-90FF-418727725A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0841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06A9C81-9432-5690-A950-6E1B7A00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A8F9B06-2DE4-8118-CAFD-1C7C2074A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54F9E923-D1C2-1D05-7909-3AEDA4816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7B5CD418-AE9E-491F-0ECB-19154B04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34-2EE7-4B96-BE43-7266A4AAFA67}" type="datetimeFigureOut">
              <a:rPr lang="ar-SA" smtClean="0"/>
              <a:t>03/09/46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97D67F8-F22D-820D-D11B-E353D834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E0354BB5-2208-2477-4A13-81D5A45B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FA3-6E07-48A0-90FF-418727725A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3597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55C157D-040B-175F-4058-6BEA3ACB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DBC4D14-9CBF-56A7-8EB2-0CB0FC7A7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360F4911-F60D-8D8A-E728-96E9A94D7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CB92AD58-9873-8525-ABE5-95550B317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A3A191C5-B167-8B54-4599-FF0C067A5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CDDE0595-E178-C4CA-397D-758C54A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34-2EE7-4B96-BE43-7266A4AAFA67}" type="datetimeFigureOut">
              <a:rPr lang="ar-SA" smtClean="0"/>
              <a:t>03/09/46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0E378B52-5B08-DAB5-7E4E-AC9E37EB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2F1D8967-0EC4-019E-9E89-AD2AA829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FA3-6E07-48A0-90FF-418727725A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7108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33ADC63-97FC-4120-7407-FB88E6C2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854029A0-196F-2EBA-8585-7C39717B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34-2EE7-4B96-BE43-7266A4AAFA67}" type="datetimeFigureOut">
              <a:rPr lang="ar-SA" smtClean="0"/>
              <a:t>03/09/46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A4418820-3E7E-D2D1-74B9-05D71C2B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3BCC6A72-AE28-64F5-3DA9-0656671B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FA3-6E07-48A0-90FF-418727725A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1720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D82C584D-B282-EFDA-A831-1F95B015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34-2EE7-4B96-BE43-7266A4AAFA67}" type="datetimeFigureOut">
              <a:rPr lang="ar-SA" smtClean="0"/>
              <a:t>03/09/46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4928C670-2AA8-211A-02A4-3A113A8F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04F4DC0C-81AB-0FD0-8A24-A6CF6CB5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FA3-6E07-48A0-90FF-418727725A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3349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C27B49D-EC97-5ED9-D425-675EA4BF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1AB2E52-EC2A-71D5-7A37-C26EEB5B0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20041F8B-310B-6DFC-0A7C-912426880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F44FFE7D-F182-165E-5D33-58E9EFA4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34-2EE7-4B96-BE43-7266A4AAFA67}" type="datetimeFigureOut">
              <a:rPr lang="ar-SA" smtClean="0"/>
              <a:t>03/09/46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5B02113-03FD-2143-0FCD-F4426B10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FC2F7A84-3D34-96D2-C9DC-7164A720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FA3-6E07-48A0-90FF-418727725A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9745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0EBD698-CC1A-6816-DCB6-BCABF878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F1338D66-B5D4-02FF-23B1-C14B2587E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E7640C98-CF39-2FE0-0709-FB3017949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CB91953A-2A5A-2FD5-136B-28E1FF9A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1B34-2EE7-4B96-BE43-7266A4AAFA67}" type="datetimeFigureOut">
              <a:rPr lang="ar-SA" smtClean="0"/>
              <a:t>03/09/46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9E9A631C-DE88-9D02-DFA5-392BD19F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1ED2D6C-032E-AF73-1ABE-7BEFDF04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FFA3-6E07-48A0-90FF-418727725A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0677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1A111ABF-155C-8FB5-4EAE-C2F413E8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C25A1BC-07AC-E12B-1895-8164F72C1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1098AA4-CB0D-6A15-0602-7440EB150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51B34-2EE7-4B96-BE43-7266A4AAFA67}" type="datetimeFigureOut">
              <a:rPr lang="ar-SA" smtClean="0"/>
              <a:t>03/09/46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8F0A23E-4C08-13B2-FA95-549914CEE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F6E877E-D866-129E-CB76-F6DEFAFDB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9FFA3-6E07-48A0-90FF-418727725A1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0726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425E79D-ED61-4E68-DC43-E75441EE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/>
            <a:br>
              <a:rPr lang="en-US" sz="4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Countries Have the Most Invoices?</a:t>
            </a:r>
            <a:br>
              <a:rPr lang="en-US" sz="4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44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33D6522-910C-EB4A-B89C-28259D3CF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rtl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The chart shows the number of invoices generated by country in the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Chinook music store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. The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USA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has the highest number of invoices. Understanding the distribution of invoices can help in identifying key markets and supporting data-driven decision-making.</a:t>
            </a:r>
            <a:endParaRPr lang="ar-SA" dirty="0"/>
          </a:p>
        </p:txBody>
      </p:sp>
      <p:graphicFrame>
        <p:nvGraphicFramePr>
          <p:cNvPr id="12" name="مخطط 11">
            <a:extLst>
              <a:ext uri="{FF2B5EF4-FFF2-40B4-BE49-F238E27FC236}">
                <a16:creationId xmlns:a16="http://schemas.microsoft.com/office/drawing/2014/main" id="{FEE76BCA-4B18-DFBF-E5E1-11AC10AA00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767408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387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45232F-A019-BE23-C010-303CFD8E5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415BDC-F836-990A-F126-FEC5228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City Has the Best </a:t>
            </a:r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4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ustomers?</a:t>
            </a:r>
            <a:br>
              <a:rPr lang="en-US" sz="4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44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2415ED7-21B1-A5A2-56BA-97CFF4F68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ctr" rtl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rtl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rtl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rtl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Pargue is the city that made the most money in the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Chinook music store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the total sales were calculated across all cities, and as a result, Pargue is the top performance.</a:t>
            </a:r>
          </a:p>
        </p:txBody>
      </p:sp>
      <p:graphicFrame>
        <p:nvGraphicFramePr>
          <p:cNvPr id="4" name="عنصر نائب للمحتوى 3">
            <a:extLst>
              <a:ext uri="{FF2B5EF4-FFF2-40B4-BE49-F238E27FC236}">
                <a16:creationId xmlns:a16="http://schemas.microsoft.com/office/drawing/2014/main" id="{DC88A92C-033A-A8D3-D4BD-A23D4D4950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16041475"/>
              </p:ext>
            </p:extLst>
          </p:nvPr>
        </p:nvGraphicFramePr>
        <p:xfrm>
          <a:off x="6172200" y="1818698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689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999530-22CA-C4C0-5465-548A1963D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86A831B-9514-0DAD-4120-FCEE48C9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/>
            <a:br>
              <a:rPr lang="en-US" sz="4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4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the Best Customer?</a:t>
            </a:r>
            <a:br>
              <a:rPr lang="en-US" sz="4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44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ACBBE06-6340-8CDD-CD70-9CB934146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 rtl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Helena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Holý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is the best customer who spent the most according to invoices in the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Chinook music store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endParaRPr lang="ar-SA" dirty="0"/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C9799A17-4766-1E2A-2387-6DDFBA0605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ar-SA" dirty="0"/>
          </a:p>
        </p:txBody>
      </p:sp>
      <p:graphicFrame>
        <p:nvGraphicFramePr>
          <p:cNvPr id="12" name="مخطط 11">
            <a:extLst>
              <a:ext uri="{FF2B5EF4-FFF2-40B4-BE49-F238E27FC236}">
                <a16:creationId xmlns:a16="http://schemas.microsoft.com/office/drawing/2014/main" id="{CBC0FCDB-3944-D916-85A9-4850E3C20B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53978"/>
              </p:ext>
            </p:extLst>
          </p:nvPr>
        </p:nvGraphicFramePr>
        <p:xfrm>
          <a:off x="6172201" y="1825626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25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401AB3-5976-A3AF-6D97-89E66E768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5A075D3-3246-2AD9-5D23-3B128309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64"/>
            <a:ext cx="10515600" cy="1325563"/>
          </a:xfrm>
        </p:spPr>
        <p:txBody>
          <a:bodyPr/>
          <a:lstStyle/>
          <a:p>
            <a:pPr algn="ctr" rtl="0"/>
            <a:r>
              <a:rPr lang="en-US" sz="44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are the Details of Rock Music Listeners?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52E6348-5321-81A7-C7B9-A084E3584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969819"/>
            <a:ext cx="3221182" cy="5771224"/>
          </a:xfr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 algn="l" rtl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38D63BA8-0738-4BB1-061B-6926F681F773}"/>
              </a:ext>
            </a:extLst>
          </p:cNvPr>
          <p:cNvSpPr txBox="1"/>
          <p:nvPr/>
        </p:nvSpPr>
        <p:spPr>
          <a:xfrm>
            <a:off x="597322" y="1415039"/>
            <a:ext cx="30267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>
              <a:buNone/>
            </a:pPr>
            <a:endParaRPr lang="en-US" i="0" u="none" strike="noStrike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0" indent="0" algn="l" rtl="0">
              <a:buNone/>
            </a:pPr>
            <a:r>
              <a:rPr lang="en-US" i="0" u="none" strike="noStrike" dirty="0">
                <a:solidFill>
                  <a:schemeClr val="accent1">
                    <a:lumMod val="50000"/>
                  </a:schemeClr>
                </a:solidFill>
                <a:effectLst/>
              </a:rPr>
              <a:t>The chart shows customers who listen to Rock music, including their last names, email addresses, and total number of invoices.</a:t>
            </a:r>
          </a:p>
          <a:p>
            <a:pPr marL="0" indent="0" algn="l" rtl="0">
              <a:buNone/>
            </a:pPr>
            <a:endParaRPr lang="en-US" i="0" u="none" strike="noStrike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0" indent="0" algn="l" rtl="0">
              <a:buNone/>
            </a:pPr>
            <a:endParaRPr lang="en-US" i="0" u="none" strike="noStrike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marL="0" indent="0" algn="l" rtl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Note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There are 59 customers who listen to Rock music, but only 16 are displayed due to space limitations in the chart.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l" rtl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" name="مخطط 12">
            <a:extLst>
              <a:ext uri="{FF2B5EF4-FFF2-40B4-BE49-F238E27FC236}">
                <a16:creationId xmlns:a16="http://schemas.microsoft.com/office/drawing/2014/main" id="{1088037F-4A46-5AB3-FA81-52B2416F2B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66959"/>
              </p:ext>
            </p:extLst>
          </p:nvPr>
        </p:nvGraphicFramePr>
        <p:xfrm>
          <a:off x="3855230" y="969819"/>
          <a:ext cx="8184370" cy="5771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6310156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209</Words>
  <Application>Microsoft Office PowerPoint</Application>
  <PresentationFormat>شاشة عريضة</PresentationFormat>
  <Paragraphs>35</Paragraphs>
  <Slides>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نسق Office</vt:lpstr>
      <vt:lpstr> Which Countries Have the Most Invoices? </vt:lpstr>
      <vt:lpstr>Which City Has the Best Customers? </vt:lpstr>
      <vt:lpstr> Who is the Best Customer? </vt:lpstr>
      <vt:lpstr>What are the Details of Rock Music Listeners?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Shahad Alsulami</dc:creator>
  <cp:lastModifiedBy>Shahad Alsulami</cp:lastModifiedBy>
  <cp:revision>14</cp:revision>
  <dcterms:created xsi:type="dcterms:W3CDTF">2025-02-28T07:19:09Z</dcterms:created>
  <dcterms:modified xsi:type="dcterms:W3CDTF">2025-03-02T00:56:45Z</dcterms:modified>
</cp:coreProperties>
</file>