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65" r:id="rId2"/>
    <p:sldId id="377" r:id="rId3"/>
    <p:sldId id="380" r:id="rId4"/>
    <p:sldId id="258" r:id="rId5"/>
    <p:sldId id="268" r:id="rId6"/>
    <p:sldId id="257" r:id="rId7"/>
    <p:sldId id="3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10.wmf"/><Relationship Id="rId4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8BE6-97E0-4990-9787-42C550BC13E2}" type="datetimeFigureOut">
              <a:rPr lang="en-US" smtClean="0"/>
              <a:t>25-Mar-20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40EE7-8C03-41C5-B3C4-D99E76D5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6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887E-A384-4FE8-976C-CADC6CCF0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64A10-CE81-42C4-A5DD-EC0ADB423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69766-9C9C-4F08-94F1-CB9C23C5C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7589-D425-4D44-803E-E92961168203}" type="datetime1">
              <a:rPr lang="en-US" smtClean="0"/>
              <a:t>25-Mar-20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4BCBC-33A8-4F03-8E69-E591F28E7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Continuity and Differentiability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45054-D3EB-4817-8231-77BC9014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ACBB-645B-4E61-8D18-79EEE7BB3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0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126C9-E45D-49AE-8F53-863BF5DD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31BFA-B75C-4F6D-B06D-BF57FF3AA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724F6-5E11-4611-BC73-64DD834C8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6E6FB-FD42-4FF3-8F73-DD36107F0481}" type="datetime1">
              <a:rPr lang="en-US" smtClean="0"/>
              <a:t>25-Mar-20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374FA-0B02-4247-B78A-9D5405DB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Continuity and Differentiability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F1AB3-2AEB-48F2-96DB-096DBC69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ACBB-645B-4E61-8D18-79EEE7BB3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2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AEF582-C8DC-44FA-B18A-B4116826C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76FE3-19FA-4068-9DA5-75DC88908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AF4C8-CF42-46B8-A9DA-02750899D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E9D0-24CC-4B36-81CB-8C547AF79B34}" type="datetime1">
              <a:rPr lang="en-US" smtClean="0"/>
              <a:t>25-Mar-20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D6871-50A5-4C79-BFE4-AE9C0200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Continuity and Differentiability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2F370-24C7-4D44-B742-A1CB3ED0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ACBB-645B-4E61-8D18-79EEE7BB3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2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60C2F-B6C5-45F9-987C-F392684F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81804-E0E9-4C59-9B04-8CCE857A5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F3BAE-DBE0-45D2-BA6D-BA833703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6C5EC-EF9C-4588-B468-C7438F2C778E}" type="datetime1">
              <a:rPr lang="en-US" smtClean="0"/>
              <a:t>25-Mar-20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9BE8F-60F3-4001-BE01-AA1C3CCA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Continuity and Differentiability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46ECB-340C-4C5C-BA50-A5871C7D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ACBB-645B-4E61-8D18-79EEE7BB3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9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7E4ED-4F24-4084-A8E9-5EB50933B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C87FC-BE39-46E9-9804-7219AB3A3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5B7DD-4B67-4B53-8D61-5A78E6887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9FF3-BA64-4BA9-8250-8E6BF0109AB2}" type="datetime1">
              <a:rPr lang="en-US" smtClean="0"/>
              <a:t>25-Mar-20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5123F-DDA0-4EDD-8243-A1CFC7919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Continuity and Differentiability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06137-1734-4304-84D5-6F978DD6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ACBB-645B-4E61-8D18-79EEE7BB3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52002-9D32-412B-B241-8C56B7F5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3A475-04E7-4195-9BF3-D48B7DD8B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590D5-1282-4D53-B07C-14D8F5A2A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4141D-68F7-4D98-8CB8-A9A1A164E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95B95-B57E-486A-A509-CCA11582225D}" type="datetime1">
              <a:rPr lang="en-US" smtClean="0"/>
              <a:t>25-Mar-20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B665F-CC8F-4D15-B67B-7DD3B421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Continuity and Differentiability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BBEDE-79DD-497E-836F-D3D451D2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ACBB-645B-4E61-8D18-79EEE7BB3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2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E6F84-E586-4BF8-BD7B-4EB071266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05929-75C2-468C-89BC-6D9C81D91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BA2F7-A696-4FB6-8FEA-16FD336CD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F2D8CA-4476-4D0B-BC83-463A2C15F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3652F-B2C8-462C-A680-6E12234E7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6CAE37-E0F6-4E50-A14A-3F992558C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BBC1-5BD7-4403-9AB2-001446B74327}" type="datetime1">
              <a:rPr lang="en-US" smtClean="0"/>
              <a:t>25-Mar-20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8F0B66-0C4F-47E0-9B16-5E59F27D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Continuity and Differentiability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3EE139-8AE1-45A5-8D23-04406B62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ACBB-645B-4E61-8D18-79EEE7BB3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5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8B2D-5ADA-46F3-A283-0CC66D8B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E6544-065D-4BF8-82F1-1A99E7AA2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E9C-7118-483F-92F3-4A282B7D281B}" type="datetime1">
              <a:rPr lang="en-US" smtClean="0"/>
              <a:t>25-Mar-20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E032B-EC95-482E-89CA-8C2BED75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Continuity and Differentiability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8BB7B-2C1E-49E1-BEAF-763A4B89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ACBB-645B-4E61-8D18-79EEE7BB3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0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935645-BF95-46E2-A06C-204466E67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7720-ECD8-4438-AEEE-E3BAE9B83CC5}" type="datetime1">
              <a:rPr lang="en-US" smtClean="0"/>
              <a:t>25-Mar-20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9FB89A-6D7A-443D-BE0B-8CD13710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Continuity and Differentiability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57181-1C91-4505-8D60-2BE58C30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ACBB-645B-4E61-8D18-79EEE7BB3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7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1EAD-A11F-40B0-994E-1C66AEE67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764A-78F3-4265-BBF9-56B79E5A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CCD56-43CC-46EB-B1F0-ADF8417B8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9454A-BEC6-4FD5-A83F-292A85FA8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1648-1C4B-4FC5-96DD-9E471E924D15}" type="datetime1">
              <a:rPr lang="en-US" smtClean="0"/>
              <a:t>25-Mar-20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67ACE-DAAC-4AAE-9FBD-1880218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Continuity and Differentiability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46E75-73DD-41B5-9270-C86AE2BF2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ACBB-645B-4E61-8D18-79EEE7BB3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9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AB338-5392-40B1-BB7E-E04D9758D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C3DCD9-1B04-4E40-BECF-E6456912A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2BFD7-1505-44E3-B6EA-6DD0999F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B1495-3824-413A-B8CA-B4124365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18C1F-45DB-4325-9A83-8BFDD8C11216}" type="datetime1">
              <a:rPr lang="en-US" smtClean="0"/>
              <a:t>25-Mar-20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068A8-E566-4C6A-B91F-80AC0D643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Continuity and Differentiability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4354-4819-471C-B94A-3C69DB7B5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ACBB-645B-4E61-8D18-79EEE7BB3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0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A73C49-4072-4FC7-8A28-CDF5F31A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49821-3B5D-48D2-BDAC-D3351B33D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435F4-4616-4E4D-B6D8-362A35A0E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7ADC9-310C-4403-8833-34D1D2A6403E}" type="datetime1">
              <a:rPr lang="en-US" smtClean="0"/>
              <a:t>25-Mar-20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1E2CC-E500-44EF-A13B-99E103813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Continuity and Differentiability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58996-9D23-4E0E-BE0E-1D31E1401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9ACBB-645B-4E61-8D18-79EEE7BB3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7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hahadatmathku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6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6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21.wmf"/><Relationship Id="rId3" Type="http://schemas.openxmlformats.org/officeDocument/2006/relationships/image" Target="../media/image22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20.wmf"/><Relationship Id="rId5" Type="http://schemas.openxmlformats.org/officeDocument/2006/relationships/image" Target="../media/image24.wmf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23.wmf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">
            <a:extLst>
              <a:ext uri="{FF2B5EF4-FFF2-40B4-BE49-F238E27FC236}">
                <a16:creationId xmlns:a16="http://schemas.microsoft.com/office/drawing/2014/main" id="{7AEF85CB-8F84-447A-B623-67D4D1294CC0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2209800" y="128789"/>
            <a:ext cx="7772400" cy="33002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Triangle">
              <a:avLst/>
            </a:prstTxWarp>
            <a:normAutofit fontScale="90000"/>
            <a:scene3d>
              <a:camera prst="perspectiveLeft"/>
              <a:lightRig rig="threePt" dir="t"/>
            </a:scene3d>
          </a:bodyPr>
          <a:lstStyle/>
          <a:p>
            <a:br>
              <a:rPr lang="en-US" altLang="en-US" dirty="0">
                <a:solidFill>
                  <a:srgbClr val="FF0000"/>
                </a:solidFill>
                <a:latin typeface="Jokerman" panose="04090605060006020702" pitchFamily="82" charset="0"/>
              </a:rPr>
            </a:br>
            <a:r>
              <a:rPr lang="en-US" altLang="en-US" dirty="0"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Georgia" panose="02040502050405020303" pitchFamily="18" charset="0"/>
              </a:rPr>
              <a:t>CONTINUITY</a:t>
            </a:r>
            <a:br>
              <a:rPr lang="en-US" altLang="en-US" dirty="0"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Georgia" panose="02040502050405020303" pitchFamily="18" charset="0"/>
              </a:rPr>
            </a:br>
            <a:r>
              <a:rPr lang="en-US" altLang="en-US" dirty="0"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Georgia" panose="02040502050405020303" pitchFamily="18" charset="0"/>
              </a:rPr>
              <a:t>&amp;</a:t>
            </a:r>
            <a:br>
              <a:rPr lang="en-US" altLang="en-US" dirty="0"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Georgia" panose="02040502050405020303" pitchFamily="18" charset="0"/>
              </a:rPr>
            </a:br>
            <a:r>
              <a:rPr lang="en-US" altLang="en-US" dirty="0"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Georgia" panose="02040502050405020303" pitchFamily="18" charset="0"/>
              </a:rPr>
              <a:t>DIFFERENTIABILITY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1CC2A3-13FB-46A2-A569-0797A9FD7507}"/>
              </a:ext>
            </a:extLst>
          </p:cNvPr>
          <p:cNvSpPr txBox="1"/>
          <p:nvPr/>
        </p:nvSpPr>
        <p:spPr>
          <a:xfrm>
            <a:off x="1210615" y="4687911"/>
            <a:ext cx="9800822" cy="984885"/>
          </a:xfrm>
          <a:prstGeom prst="rect">
            <a:avLst/>
          </a:prstGeom>
          <a:noFill/>
        </p:spPr>
        <p:txBody>
          <a:bodyPr wrap="square" rtlCol="0">
            <a:prstTxWarp prst="textStop">
              <a:avLst/>
            </a:prstTxWarp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SHAHADAT HOSSAIN</a:t>
            </a:r>
          </a:p>
          <a:p>
            <a:pPr algn="ctr"/>
            <a:r>
              <a:rPr lang="en-US" dirty="0">
                <a:hlinkClick r:id="rId2"/>
              </a:rPr>
              <a:t>shahadatmathku@gmail.com</a:t>
            </a:r>
            <a:r>
              <a:rPr lang="en-US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1C6688-68D5-4B63-B1AC-E1A40F10E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2BDE-866E-4134-B783-CBEB0462B22C}" type="datetime1">
              <a:rPr lang="en-US" smtClean="0"/>
              <a:t>25-Mar-20</a:t>
            </a:fld>
            <a:endParaRPr lang="en-US"/>
          </a:p>
        </p:txBody>
      </p:sp>
      <p:sp>
        <p:nvSpPr>
          <p:cNvPr id="4" name="Rounded Rectangle 8">
            <a:extLst>
              <a:ext uri="{FF2B5EF4-FFF2-40B4-BE49-F238E27FC236}">
                <a16:creationId xmlns:a16="http://schemas.microsoft.com/office/drawing/2014/main" id="{AF19BDA3-E765-4F28-B160-5494016A15A5}"/>
              </a:ext>
            </a:extLst>
          </p:cNvPr>
          <p:cNvSpPr/>
          <p:nvPr/>
        </p:nvSpPr>
        <p:spPr>
          <a:xfrm>
            <a:off x="1728785" y="685799"/>
            <a:ext cx="5422642" cy="54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Continuity and Differentiability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E02FEA-94F0-4643-B3B4-E88562348B7D}"/>
              </a:ext>
            </a:extLst>
          </p:cNvPr>
          <p:cNvSpPr/>
          <p:nvPr/>
        </p:nvSpPr>
        <p:spPr>
          <a:xfrm>
            <a:off x="1728784" y="1364776"/>
            <a:ext cx="2045695" cy="4636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Continuity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D0EFEE3-43D3-40C2-A4CB-CADE76D1A1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8785" y="2634150"/>
          <a:ext cx="4590128" cy="89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3" imgW="2476440" imgH="482400" progId="Equation.DSMT4">
                  <p:embed/>
                </p:oleObj>
              </mc:Choice>
              <mc:Fallback>
                <p:oleObj name="Equation" r:id="rId3" imgW="2476440" imgH="48240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AD0EFEE3-43D3-40C2-A4CB-CADE76D1A1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8785" y="2634150"/>
                        <a:ext cx="4590128" cy="894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82723F5-F026-4859-B861-11CCE6F7A0FB}"/>
              </a:ext>
            </a:extLst>
          </p:cNvPr>
          <p:cNvSpPr txBox="1"/>
          <p:nvPr/>
        </p:nvSpPr>
        <p:spPr>
          <a:xfrm>
            <a:off x="1728784" y="1842447"/>
            <a:ext cx="352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function is continuous only when 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2AB3433A-F585-43D6-ABD2-C5233E313E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8784" y="3682825"/>
          <a:ext cx="3048000" cy="2320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5" imgW="1701720" imgH="1295280" progId="Equation.DSMT4">
                  <p:embed/>
                </p:oleObj>
              </mc:Choice>
              <mc:Fallback>
                <p:oleObj name="Equation" r:id="rId5" imgW="1701720" imgH="129528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2AB3433A-F585-43D6-ABD2-C5233E313E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28784" y="3682825"/>
                        <a:ext cx="3048000" cy="2320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288A6217-D0A4-4B54-8300-E998DF5C71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6499" y="3686175"/>
          <a:ext cx="3065607" cy="2316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7" imgW="1714320" imgH="1295280" progId="Equation.DSMT4">
                  <p:embed/>
                </p:oleObj>
              </mc:Choice>
              <mc:Fallback>
                <p:oleObj name="Equation" r:id="rId7" imgW="1714320" imgH="129528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288A6217-D0A4-4B54-8300-E998DF5C71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16499" y="3686175"/>
                        <a:ext cx="3065607" cy="23167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BDB6854E-5A3A-45D8-B592-27802C11A6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26456" y="5012842"/>
          <a:ext cx="2154928" cy="990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9" imgW="939600" imgH="431640" progId="Equation.DSMT4">
                  <p:embed/>
                </p:oleObj>
              </mc:Choice>
              <mc:Fallback>
                <p:oleObj name="Equation" r:id="rId9" imgW="939600" imgH="43164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BDB6854E-5A3A-45D8-B592-27802C11A6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26456" y="5012842"/>
                        <a:ext cx="2154928" cy="9901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ABEC5B57-E309-4453-A7E7-55786A12FF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4793" y="2211779"/>
          <a:ext cx="3624071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11" imgW="1993680" imgH="203040" progId="Equation.DSMT4">
                  <p:embed/>
                </p:oleObj>
              </mc:Choice>
              <mc:Fallback>
                <p:oleObj name="Equation" r:id="rId11" imgW="1993680" imgH="20304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ABEC5B57-E309-4453-A7E7-55786A12FF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64793" y="2211779"/>
                        <a:ext cx="3624071" cy="369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84CA8A75-C04F-45C6-BF14-1829DF337C6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938" y="1364776"/>
            <a:ext cx="3525604" cy="351495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6F362-627B-4874-928B-9A09BE21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Continuity and Differentiability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45001-4F7C-4B77-8FD7-712DA181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ACBB-645B-4E61-8D18-79EEE7BB39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266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2C2352-37A8-4410-9225-E2F45F23C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D45F9-087D-4354-92FB-8AD435B564D4}" type="datetime1">
              <a:rPr lang="en-US" smtClean="0"/>
              <a:t>25-Mar-20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C07B4-C0DE-4EA9-A5FB-4ABD31D29902}"/>
              </a:ext>
            </a:extLst>
          </p:cNvPr>
          <p:cNvSpPr txBox="1"/>
          <p:nvPr/>
        </p:nvSpPr>
        <p:spPr>
          <a:xfrm>
            <a:off x="1728784" y="1924330"/>
            <a:ext cx="9680743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A function is </a:t>
            </a:r>
            <a:r>
              <a:rPr lang="en-US" sz="2000" b="1" dirty="0"/>
              <a:t>differentiable</a:t>
            </a:r>
            <a:r>
              <a:rPr lang="en-US" sz="2000" dirty="0"/>
              <a:t> at a point </a:t>
            </a:r>
            <a:r>
              <a:rPr lang="en-US" sz="2000" b="1" i="1" dirty="0"/>
              <a:t>x = a</a:t>
            </a:r>
            <a:r>
              <a:rPr lang="en-US" sz="2000" dirty="0"/>
              <a:t>, if it is continuous for each real value of </a:t>
            </a:r>
            <a:r>
              <a:rPr lang="en-US" sz="2000" b="1" i="1" dirty="0"/>
              <a:t>x</a:t>
            </a:r>
            <a:r>
              <a:rPr lang="en-US" sz="2000" dirty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And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000" dirty="0"/>
              <a:t>To be differentiable, a function must be </a:t>
            </a:r>
            <a:r>
              <a:rPr lang="en-US" altLang="en-US" sz="2000" u="sng" dirty="0"/>
              <a:t>smooth</a:t>
            </a:r>
            <a:r>
              <a:rPr lang="en-US" altLang="en-US" sz="2000" dirty="0"/>
              <a:t>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B718780-C78A-4025-994E-E00FB7BD5558}"/>
              </a:ext>
            </a:extLst>
          </p:cNvPr>
          <p:cNvSpPr/>
          <p:nvPr/>
        </p:nvSpPr>
        <p:spPr>
          <a:xfrm>
            <a:off x="1728785" y="685799"/>
            <a:ext cx="5422642" cy="54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Continuity and Differentiability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30E050-586C-4660-9617-01DFB9021D02}"/>
              </a:ext>
            </a:extLst>
          </p:cNvPr>
          <p:cNvSpPr/>
          <p:nvPr/>
        </p:nvSpPr>
        <p:spPr>
          <a:xfrm>
            <a:off x="1728784" y="1364776"/>
            <a:ext cx="2913061" cy="4636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Differentiability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0CE514-AF77-46CB-82D4-BDCE9DF71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983" y="3002917"/>
            <a:ext cx="3152381" cy="3142857"/>
          </a:xfrm>
          <a:prstGeom prst="rect">
            <a:avLst/>
          </a:prstGeom>
        </p:spPr>
      </p:pic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91E7D965-E45F-4C61-83DD-F00143E293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51414" y="2369527"/>
          <a:ext cx="4400013" cy="702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4" imgW="3022560" imgH="482400" progId="Equation.DSMT4">
                  <p:embed/>
                </p:oleObj>
              </mc:Choice>
              <mc:Fallback>
                <p:oleObj name="Equation" r:id="rId4" imgW="3022560" imgH="4824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91E7D965-E45F-4C61-83DD-F00143E293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51414" y="2369527"/>
                        <a:ext cx="4400013" cy="7025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51D77DF-6190-4355-9BB2-702EA1381FB1}"/>
              </a:ext>
            </a:extLst>
          </p:cNvPr>
          <p:cNvSpPr txBox="1"/>
          <p:nvPr/>
        </p:nvSpPr>
        <p:spPr>
          <a:xfrm>
            <a:off x="1924334" y="3571244"/>
            <a:ext cx="600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previous problem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200B022C-9970-48C3-986D-6AF8F3F7A4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50235"/>
              </p:ext>
            </p:extLst>
          </p:nvPr>
        </p:nvGraphicFramePr>
        <p:xfrm>
          <a:off x="1924050" y="4011680"/>
          <a:ext cx="2900363" cy="232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6" imgW="1993680" imgH="1600200" progId="Equation.DSMT4">
                  <p:embed/>
                </p:oleObj>
              </mc:Choice>
              <mc:Fallback>
                <p:oleObj name="Equation" r:id="rId6" imgW="1993680" imgH="16002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200B022C-9970-48C3-986D-6AF8F3F7A4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24050" y="4011680"/>
                        <a:ext cx="2900363" cy="232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B19D9A5D-239E-45AC-84B2-9BA8BE129F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734218"/>
              </p:ext>
            </p:extLst>
          </p:nvPr>
        </p:nvGraphicFramePr>
        <p:xfrm>
          <a:off x="5360875" y="4011703"/>
          <a:ext cx="2919413" cy="232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8" imgW="2006280" imgH="1600200" progId="Equation.DSMT4">
                  <p:embed/>
                </p:oleObj>
              </mc:Choice>
              <mc:Fallback>
                <p:oleObj name="Equation" r:id="rId8" imgW="2006280" imgH="160020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B19D9A5D-239E-45AC-84B2-9BA8BE129F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60875" y="4011703"/>
                        <a:ext cx="2919413" cy="232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90BAE6-D8A8-4BE5-A594-667EC897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Continuity and Differentiability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A0652-DCD8-4C82-808F-08E8A4B7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ACBB-645B-4E61-8D18-79EEE7BB39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07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9" name="Object 5">
            <a:extLst>
              <a:ext uri="{FF2B5EF4-FFF2-40B4-BE49-F238E27FC236}">
                <a16:creationId xmlns:a16="http://schemas.microsoft.com/office/drawing/2014/main" id="{D7C44939-A277-4EFE-8879-F337025C75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10800" y="6477001"/>
          <a:ext cx="292100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3" imgW="190417" imgH="139639" progId="Equation.DSMT4">
                  <p:embed/>
                </p:oleObj>
              </mc:Choice>
              <mc:Fallback>
                <p:oleObj name="Equation" r:id="rId3" imgW="190417" imgH="139639" progId="Equation.DSMT4">
                  <p:embed/>
                  <p:pic>
                    <p:nvPicPr>
                      <p:cNvPr id="82949" name="Object 5">
                        <a:extLst>
                          <a:ext uri="{FF2B5EF4-FFF2-40B4-BE49-F238E27FC236}">
                            <a16:creationId xmlns:a16="http://schemas.microsoft.com/office/drawing/2014/main" id="{D7C44939-A277-4EFE-8879-F337025C75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0800" y="6477001"/>
                        <a:ext cx="292100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>
                <a:extLst>
                  <a:ext uri="{FF2B5EF4-FFF2-40B4-BE49-F238E27FC236}">
                    <a16:creationId xmlns:a16="http://schemas.microsoft.com/office/drawing/2014/main" id="{17D035F2-26F7-453A-B9C9-6E9DF6FC9F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1000" y="1684984"/>
                <a:ext cx="8890000" cy="1687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However, if a function is continuous at x=a, it is not necessarily differentiable at x=a!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Prove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Continuous, but NOT Differentiable at </a:t>
                </a:r>
                <a:r>
                  <a:rPr lang="en-US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x=0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5" name="Text Box 4">
                <a:extLst>
                  <a:ext uri="{FF2B5EF4-FFF2-40B4-BE49-F238E27FC236}">
                    <a16:creationId xmlns:a16="http://schemas.microsoft.com/office/drawing/2014/main" id="{17D035F2-26F7-453A-B9C9-6E9DF6FC9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1000" y="1684984"/>
                <a:ext cx="8890000" cy="1687963"/>
              </a:xfrm>
              <a:prstGeom prst="rect">
                <a:avLst/>
              </a:prstGeom>
              <a:blipFill>
                <a:blip r:embed="rId5"/>
                <a:stretch>
                  <a:fillRect l="-1097" b="-75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F77E4B30-510A-468E-AA17-2A14242C1D56}"/>
              </a:ext>
            </a:extLst>
          </p:cNvPr>
          <p:cNvSpPr/>
          <p:nvPr/>
        </p:nvSpPr>
        <p:spPr>
          <a:xfrm>
            <a:off x="1728785" y="685799"/>
            <a:ext cx="5422642" cy="54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Continuity and Differentiability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1304FA-2A26-4341-BED7-536860A73312}"/>
              </a:ext>
            </a:extLst>
          </p:cNvPr>
          <p:cNvSpPr/>
          <p:nvPr/>
        </p:nvSpPr>
        <p:spPr>
          <a:xfrm>
            <a:off x="1728784" y="1364776"/>
            <a:ext cx="2913061" cy="4636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Differentiability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7856B9-C422-43A5-87D8-87F7C6127E78}"/>
                  </a:ext>
                </a:extLst>
              </p:cNvPr>
              <p:cNvSpPr txBox="1"/>
              <p:nvPr/>
            </p:nvSpPr>
            <p:spPr>
              <a:xfrm>
                <a:off x="1728784" y="3429000"/>
                <a:ext cx="8812216" cy="1654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According to definition,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−&amp;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7856B9-C422-43A5-87D8-87F7C6127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784" y="3429000"/>
                <a:ext cx="8812216" cy="1654812"/>
              </a:xfrm>
              <a:prstGeom prst="rect">
                <a:avLst/>
              </a:prstGeom>
              <a:blipFill>
                <a:blip r:embed="rId6"/>
                <a:stretch>
                  <a:fillRect l="-1107" t="-2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>
            <a:extLst>
              <a:ext uri="{FF2B5EF4-FFF2-40B4-BE49-F238E27FC236}">
                <a16:creationId xmlns:a16="http://schemas.microsoft.com/office/drawing/2014/main" id="{5AAC6794-95FA-48BC-A1F3-FDEFB3C03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164" y="3333751"/>
            <a:ext cx="368617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71024-B91C-478B-92B5-1687ADB29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E6FB-4168-41A7-B4F0-01A1D4F84B74}" type="datetime1">
              <a:rPr lang="en-US" smtClean="0"/>
              <a:t>25-Mar-20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C66909B-F0ED-4170-9597-D2551A74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Continuity and Differentiability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AA85373-A9D5-44DC-8A50-F5AA05F5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ACBB-645B-4E61-8D18-79EEE7BB39EA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8">
            <a:extLst>
              <a:ext uri="{FF2B5EF4-FFF2-40B4-BE49-F238E27FC236}">
                <a16:creationId xmlns:a16="http://schemas.microsoft.com/office/drawing/2014/main" id="{F9E52C97-DC33-45B0-87BA-0A8BCCF37C07}"/>
              </a:ext>
            </a:extLst>
          </p:cNvPr>
          <p:cNvSpPr/>
          <p:nvPr/>
        </p:nvSpPr>
        <p:spPr>
          <a:xfrm>
            <a:off x="1728785" y="685799"/>
            <a:ext cx="5422642" cy="54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Continuity and Differentiability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2EE54-FF31-4516-8584-59D88751F59F}"/>
              </a:ext>
            </a:extLst>
          </p:cNvPr>
          <p:cNvSpPr/>
          <p:nvPr/>
        </p:nvSpPr>
        <p:spPr>
          <a:xfrm>
            <a:off x="1728784" y="1364776"/>
            <a:ext cx="2913061" cy="4636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Differentiability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BD2CFD9-6E8A-4504-97FB-A2B1EB0F4738}"/>
                  </a:ext>
                </a:extLst>
              </p:cNvPr>
              <p:cNvSpPr txBox="1"/>
              <p:nvPr/>
            </p:nvSpPr>
            <p:spPr>
              <a:xfrm>
                <a:off x="1728784" y="2073499"/>
                <a:ext cx="3062157" cy="3406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𝐿𝐻𝐷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/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BD2CFD9-6E8A-4504-97FB-A2B1EB0F4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784" y="2073499"/>
                <a:ext cx="3062157" cy="34061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F65005-E246-40E3-97F4-BADD6F3A82E0}"/>
                  </a:ext>
                </a:extLst>
              </p:cNvPr>
              <p:cNvSpPr txBox="1"/>
              <p:nvPr/>
            </p:nvSpPr>
            <p:spPr>
              <a:xfrm>
                <a:off x="8487176" y="2150772"/>
                <a:ext cx="3168202" cy="3683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F65005-E246-40E3-97F4-BADD6F3A8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176" y="2150772"/>
                <a:ext cx="3168202" cy="36831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3">
            <a:extLst>
              <a:ext uri="{FF2B5EF4-FFF2-40B4-BE49-F238E27FC236}">
                <a16:creationId xmlns:a16="http://schemas.microsoft.com/office/drawing/2014/main" id="{E7E88BC9-835F-40ED-A245-D3675934A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941" y="2150772"/>
            <a:ext cx="3609975" cy="2684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D69EEB-3D5A-4B80-8BB9-127B9C02FF8B}"/>
                  </a:ext>
                </a:extLst>
              </p:cNvPr>
              <p:cNvSpPr txBox="1"/>
              <p:nvPr/>
            </p:nvSpPr>
            <p:spPr>
              <a:xfrm>
                <a:off x="3889421" y="4950903"/>
                <a:ext cx="4958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d>
                      <m:dPr>
                        <m:begChr m:val="|"/>
                        <m:endChr m:val="|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Continuous, but NOT Differentiable at </a:t>
                </a:r>
                <a:r>
                  <a:rPr lang="en-US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x=0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D69EEB-3D5A-4B80-8BB9-127B9C02F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421" y="4950903"/>
                <a:ext cx="4958366" cy="369332"/>
              </a:xfrm>
              <a:prstGeom prst="rect">
                <a:avLst/>
              </a:prstGeom>
              <a:blipFill>
                <a:blip r:embed="rId5"/>
                <a:stretch>
                  <a:fillRect t="-9836" r="-861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8" name="Picture 8" descr="HF5M8E02">
            <a:extLst>
              <a:ext uri="{FF2B5EF4-FFF2-40B4-BE49-F238E27FC236}">
                <a16:creationId xmlns:a16="http://schemas.microsoft.com/office/drawing/2014/main" id="{5D2BE57F-5B8F-4F83-888D-E46032AE6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990600"/>
            <a:ext cx="5181600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3" name="Text Box 3">
            <a:extLst>
              <a:ext uri="{FF2B5EF4-FFF2-40B4-BE49-F238E27FC236}">
                <a16:creationId xmlns:a16="http://schemas.microsoft.com/office/drawing/2014/main" id="{9F0AA7FB-B190-4A34-95AA-B53775CB2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0445" y="1489301"/>
            <a:ext cx="616660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Prove that Derivatives will fail to exist at:</a:t>
            </a:r>
          </a:p>
        </p:txBody>
      </p:sp>
      <p:pic>
        <p:nvPicPr>
          <p:cNvPr id="81925" name="Picture 5" descr="HF5FBF01">
            <a:extLst>
              <a:ext uri="{FF2B5EF4-FFF2-40B4-BE49-F238E27FC236}">
                <a16:creationId xmlns:a16="http://schemas.microsoft.com/office/drawing/2014/main" id="{9B993F98-99D0-4C05-8DB5-2C82CFA9A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778001"/>
            <a:ext cx="3062288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7" name="Picture 7" descr="HF5LU101">
            <a:extLst>
              <a:ext uri="{FF2B5EF4-FFF2-40B4-BE49-F238E27FC236}">
                <a16:creationId xmlns:a16="http://schemas.microsoft.com/office/drawing/2014/main" id="{3B9E2289-2DE5-4F93-AB63-B9818B6EA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759200"/>
            <a:ext cx="4114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943" name="Group 23">
            <a:extLst>
              <a:ext uri="{FF2B5EF4-FFF2-40B4-BE49-F238E27FC236}">
                <a16:creationId xmlns:a16="http://schemas.microsoft.com/office/drawing/2014/main" id="{19E4D0F7-A75A-4C8E-B754-1E5ED9ACBEA5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4216400"/>
            <a:ext cx="2133600" cy="1828800"/>
            <a:chOff x="3456" y="2784"/>
            <a:chExt cx="1344" cy="1152"/>
          </a:xfrm>
        </p:grpSpPr>
        <p:sp>
          <p:nvSpPr>
            <p:cNvPr id="5137" name="Line 9">
              <a:extLst>
                <a:ext uri="{FF2B5EF4-FFF2-40B4-BE49-F238E27FC236}">
                  <a16:creationId xmlns:a16="http://schemas.microsoft.com/office/drawing/2014/main" id="{A57FA516-F149-46A5-A8D4-6E7D3AEC7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360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Line 10">
              <a:extLst>
                <a:ext uri="{FF2B5EF4-FFF2-40B4-BE49-F238E27FC236}">
                  <a16:creationId xmlns:a16="http://schemas.microsoft.com/office/drawing/2014/main" id="{999F01A8-FD26-454D-AD94-050C179FF7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78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9" name="Line 15">
              <a:extLst>
                <a:ext uri="{FF2B5EF4-FFF2-40B4-BE49-F238E27FC236}">
                  <a16:creationId xmlns:a16="http://schemas.microsoft.com/office/drawing/2014/main" id="{0947D052-556B-4DFA-8185-BDFEC16F5E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3562"/>
              <a:ext cx="38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0" name="Oval 16">
              <a:extLst>
                <a:ext uri="{FF2B5EF4-FFF2-40B4-BE49-F238E27FC236}">
                  <a16:creationId xmlns:a16="http://schemas.microsoft.com/office/drawing/2014/main" id="{510972EE-DAB3-49D6-83A5-08F2CD3BB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514"/>
              <a:ext cx="86" cy="86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1" name="Line 17">
              <a:extLst>
                <a:ext uri="{FF2B5EF4-FFF2-40B4-BE49-F238E27FC236}">
                  <a16:creationId xmlns:a16="http://schemas.microsoft.com/office/drawing/2014/main" id="{41E10F74-14B0-4EDF-A463-CA5D26CD204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4176" y="3167"/>
              <a:ext cx="383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Oval 18">
              <a:extLst>
                <a:ext uri="{FF2B5EF4-FFF2-40B4-BE49-F238E27FC236}">
                  <a16:creationId xmlns:a16="http://schemas.microsoft.com/office/drawing/2014/main" id="{6F398D67-EDEF-4FD3-BEF7-9DFC5AB77B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089" y="3129"/>
              <a:ext cx="86" cy="8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81940" name="Text Box 20">
            <a:extLst>
              <a:ext uri="{FF2B5EF4-FFF2-40B4-BE49-F238E27FC236}">
                <a16:creationId xmlns:a16="http://schemas.microsoft.com/office/drawing/2014/main" id="{8A22069D-BDC3-4E64-AB39-D22391FFD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3417888"/>
            <a:ext cx="1049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corner</a:t>
            </a:r>
          </a:p>
        </p:txBody>
      </p:sp>
      <p:sp>
        <p:nvSpPr>
          <p:cNvPr id="81941" name="Text Box 21">
            <a:extLst>
              <a:ext uri="{FF2B5EF4-FFF2-40B4-BE49-F238E27FC236}">
                <a16:creationId xmlns:a16="http://schemas.microsoft.com/office/drawing/2014/main" id="{8E69FB9D-411A-44F2-96AC-84016E1F8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6526" y="3417888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cusp</a:t>
            </a:r>
          </a:p>
        </p:txBody>
      </p:sp>
      <p:sp>
        <p:nvSpPr>
          <p:cNvPr id="81942" name="Text Box 22">
            <a:extLst>
              <a:ext uri="{FF2B5EF4-FFF2-40B4-BE49-F238E27FC236}">
                <a16:creationId xmlns:a16="http://schemas.microsoft.com/office/drawing/2014/main" id="{04A2BC6E-80D7-4394-A141-1B5530533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1" y="6084888"/>
            <a:ext cx="2252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vertical tangent</a:t>
            </a:r>
          </a:p>
        </p:txBody>
      </p:sp>
      <p:sp>
        <p:nvSpPr>
          <p:cNvPr id="81944" name="Text Box 24">
            <a:extLst>
              <a:ext uri="{FF2B5EF4-FFF2-40B4-BE49-F238E27FC236}">
                <a16:creationId xmlns:a16="http://schemas.microsoft.com/office/drawing/2014/main" id="{53BE0662-F3AC-4D4E-8DDE-63EB580BC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1" y="6008688"/>
            <a:ext cx="186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discontinuity</a:t>
            </a:r>
          </a:p>
        </p:txBody>
      </p:sp>
      <p:graphicFrame>
        <p:nvGraphicFramePr>
          <p:cNvPr id="81945" name="Object 25">
            <a:extLst>
              <a:ext uri="{FF2B5EF4-FFF2-40B4-BE49-F238E27FC236}">
                <a16:creationId xmlns:a16="http://schemas.microsoft.com/office/drawing/2014/main" id="{833F25AE-81D6-490C-8E37-1C896FD3F8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616201"/>
          <a:ext cx="11430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6" imgW="647419" imgH="253890" progId="Equation.DSMT4">
                  <p:embed/>
                </p:oleObj>
              </mc:Choice>
              <mc:Fallback>
                <p:oleObj name="Equation" r:id="rId6" imgW="647419" imgH="253890" progId="Equation.DSMT4">
                  <p:embed/>
                  <p:pic>
                    <p:nvPicPr>
                      <p:cNvPr id="81945" name="Object 25">
                        <a:extLst>
                          <a:ext uri="{FF2B5EF4-FFF2-40B4-BE49-F238E27FC236}">
                            <a16:creationId xmlns:a16="http://schemas.microsoft.com/office/drawing/2014/main" id="{833F25AE-81D6-490C-8E37-1C896FD3F8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616201"/>
                        <a:ext cx="11430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6" name="Object 26">
            <a:extLst>
              <a:ext uri="{FF2B5EF4-FFF2-40B4-BE49-F238E27FC236}">
                <a16:creationId xmlns:a16="http://schemas.microsoft.com/office/drawing/2014/main" id="{9B397E4C-14F3-41B4-8CB8-DE07CF5CFE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5289" y="2527301"/>
          <a:ext cx="1165225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Equation" r:id="rId8" imgW="660113" imgH="355446" progId="Equation.DSMT4">
                  <p:embed/>
                </p:oleObj>
              </mc:Choice>
              <mc:Fallback>
                <p:oleObj name="Equation" r:id="rId8" imgW="660113" imgH="355446" progId="Equation.DSMT4">
                  <p:embed/>
                  <p:pic>
                    <p:nvPicPr>
                      <p:cNvPr id="81946" name="Object 26">
                        <a:extLst>
                          <a:ext uri="{FF2B5EF4-FFF2-40B4-BE49-F238E27FC236}">
                            <a16:creationId xmlns:a16="http://schemas.microsoft.com/office/drawing/2014/main" id="{9B397E4C-14F3-41B4-8CB8-DE07CF5CFE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5289" y="2527301"/>
                        <a:ext cx="1165225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7" name="Object 27">
            <a:extLst>
              <a:ext uri="{FF2B5EF4-FFF2-40B4-BE49-F238E27FC236}">
                <a16:creationId xmlns:a16="http://schemas.microsoft.com/office/drawing/2014/main" id="{49031BF4-CB9C-482A-B22A-54F260AB1C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5638" y="5576888"/>
          <a:ext cx="12557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Equation" r:id="rId10" imgW="710891" imgH="266584" progId="Equation.DSMT4">
                  <p:embed/>
                </p:oleObj>
              </mc:Choice>
              <mc:Fallback>
                <p:oleObj name="Equation" r:id="rId10" imgW="710891" imgH="266584" progId="Equation.DSMT4">
                  <p:embed/>
                  <p:pic>
                    <p:nvPicPr>
                      <p:cNvPr id="81947" name="Object 27">
                        <a:extLst>
                          <a:ext uri="{FF2B5EF4-FFF2-40B4-BE49-F238E27FC236}">
                            <a16:creationId xmlns:a16="http://schemas.microsoft.com/office/drawing/2014/main" id="{49031BF4-CB9C-482A-B22A-54F260AB1C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638" y="5576888"/>
                        <a:ext cx="12557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8" name="Object 28">
            <a:extLst>
              <a:ext uri="{FF2B5EF4-FFF2-40B4-BE49-F238E27FC236}">
                <a16:creationId xmlns:a16="http://schemas.microsoft.com/office/drawing/2014/main" id="{E11A5DB2-69AA-43C5-9765-7DEE67DDD5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02639" y="5257801"/>
          <a:ext cx="201612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Equation" r:id="rId12" imgW="1143000" imgH="457200" progId="Equation.DSMT4">
                  <p:embed/>
                </p:oleObj>
              </mc:Choice>
              <mc:Fallback>
                <p:oleObj name="Equation" r:id="rId12" imgW="1143000" imgH="457200" progId="Equation.DSMT4">
                  <p:embed/>
                  <p:pic>
                    <p:nvPicPr>
                      <p:cNvPr id="81948" name="Object 28">
                        <a:extLst>
                          <a:ext uri="{FF2B5EF4-FFF2-40B4-BE49-F238E27FC236}">
                            <a16:creationId xmlns:a16="http://schemas.microsoft.com/office/drawing/2014/main" id="{E11A5DB2-69AA-43C5-9765-7DEE67DDD5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2639" y="5257801"/>
                        <a:ext cx="2016125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9" name="Object 29">
            <a:extLst>
              <a:ext uri="{FF2B5EF4-FFF2-40B4-BE49-F238E27FC236}">
                <a16:creationId xmlns:a16="http://schemas.microsoft.com/office/drawing/2014/main" id="{C8D3F843-B650-4F28-AE12-252C5D0C9C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10800" y="6477001"/>
          <a:ext cx="292100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Equation" r:id="rId14" imgW="190417" imgH="139639" progId="Equation.DSMT4">
                  <p:embed/>
                </p:oleObj>
              </mc:Choice>
              <mc:Fallback>
                <p:oleObj name="Equation" r:id="rId14" imgW="190417" imgH="139639" progId="Equation.DSMT4">
                  <p:embed/>
                  <p:pic>
                    <p:nvPicPr>
                      <p:cNvPr id="81949" name="Object 29">
                        <a:extLst>
                          <a:ext uri="{FF2B5EF4-FFF2-40B4-BE49-F238E27FC236}">
                            <a16:creationId xmlns:a16="http://schemas.microsoft.com/office/drawing/2014/main" id="{C8D3F843-B650-4F28-AE12-252C5D0C9C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0800" y="6477001"/>
                        <a:ext cx="292100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ounded Rectangle 8">
            <a:extLst>
              <a:ext uri="{FF2B5EF4-FFF2-40B4-BE49-F238E27FC236}">
                <a16:creationId xmlns:a16="http://schemas.microsoft.com/office/drawing/2014/main" id="{82620DAE-ABD4-4B76-AD83-02DBC20BC6C5}"/>
              </a:ext>
            </a:extLst>
          </p:cNvPr>
          <p:cNvSpPr/>
          <p:nvPr/>
        </p:nvSpPr>
        <p:spPr>
          <a:xfrm>
            <a:off x="1728785" y="685799"/>
            <a:ext cx="5422642" cy="54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Continuity and Differentiability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9906D8-078C-43A2-B2C8-4F395801DA9D}"/>
              </a:ext>
            </a:extLst>
          </p:cNvPr>
          <p:cNvSpPr/>
          <p:nvPr/>
        </p:nvSpPr>
        <p:spPr>
          <a:xfrm>
            <a:off x="1728784" y="1364776"/>
            <a:ext cx="2913061" cy="4636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Differentiability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76B4D-27CB-4C23-AA4C-6574910C9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D1B8-42BA-4219-9AFD-A1620497061D}" type="datetime1">
              <a:rPr lang="en-US" smtClean="0"/>
              <a:t>25-Mar-20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BB57D-2BBB-4AC4-9CBC-4AC5069A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Continuity and Differentiability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69AC8-6F57-4D92-A3CF-7917E376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ACBB-645B-4E61-8D18-79EEE7BB39EA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autoUpdateAnimBg="0"/>
      <p:bldP spid="81940" grpId="0" autoUpdateAnimBg="0"/>
      <p:bldP spid="81941" grpId="0" autoUpdateAnimBg="0"/>
      <p:bldP spid="81942" grpId="0" autoUpdateAnimBg="0"/>
      <p:bldP spid="8194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2BCA7B-8F48-47F0-8F2C-8690CE235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7720-ECD8-4438-AEEE-E3BAE9B83CC5}" type="datetime1">
              <a:rPr lang="en-US" smtClean="0"/>
              <a:t>25-Mar-20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740F9B-A40D-4A25-9BE2-F546C2323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Continuity and Differentiability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4DDB9-FAB9-4D55-B363-45A052CC7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ACBB-645B-4E61-8D18-79EEE7BB39EA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26AF05-381E-49E1-AA94-985B2F437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281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221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Georgia</vt:lpstr>
      <vt:lpstr>Jokerman</vt:lpstr>
      <vt:lpstr>Times New Roman</vt:lpstr>
      <vt:lpstr>Wingdings</vt:lpstr>
      <vt:lpstr>Office Theme</vt:lpstr>
      <vt:lpstr>Equation</vt:lpstr>
      <vt:lpstr>MathType 6.0 Equation</vt:lpstr>
      <vt:lpstr>MathType 5.0 Equation</vt:lpstr>
      <vt:lpstr> CONTINUITY &amp; DIFFERENTIABILITY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Shahadat Hossain</dc:creator>
  <cp:lastModifiedBy>Md. Shahadat Hossain</cp:lastModifiedBy>
  <cp:revision>12</cp:revision>
  <dcterms:created xsi:type="dcterms:W3CDTF">2020-03-24T04:31:17Z</dcterms:created>
  <dcterms:modified xsi:type="dcterms:W3CDTF">2020-03-25T16:46:50Z</dcterms:modified>
</cp:coreProperties>
</file>