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7" r:id="rId2"/>
    <p:sldId id="259" r:id="rId3"/>
    <p:sldId id="261" r:id="rId4"/>
    <p:sldId id="263" r:id="rId5"/>
    <p:sldId id="264" r:id="rId6"/>
    <p:sldId id="266" r:id="rId7"/>
    <p:sldId id="268" r:id="rId8"/>
    <p:sldId id="270" r:id="rId9"/>
    <p:sldId id="272" r:id="rId10"/>
    <p:sldId id="274" r:id="rId11"/>
    <p:sldId id="276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18" autoAdjust="0"/>
    <p:restoredTop sz="94660"/>
  </p:normalViewPr>
  <p:slideViewPr>
    <p:cSldViewPr>
      <p:cViewPr varScale="1">
        <p:scale>
          <a:sx n="65" d="100"/>
          <a:sy n="65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C20D5-515F-4800-A653-915112764F4F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D9020-B37C-45ED-9960-4BB4586E5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D79F-8508-4A5E-B61A-3F7E8E11C6B5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DAB8-C194-4C82-BD5B-010975802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D79F-8508-4A5E-B61A-3F7E8E11C6B5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DAB8-C194-4C82-BD5B-010975802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D79F-8508-4A5E-B61A-3F7E8E11C6B5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DAB8-C194-4C82-BD5B-010975802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D79F-8508-4A5E-B61A-3F7E8E11C6B5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DAB8-C194-4C82-BD5B-010975802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D79F-8508-4A5E-B61A-3F7E8E11C6B5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DAB8-C194-4C82-BD5B-010975802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D79F-8508-4A5E-B61A-3F7E8E11C6B5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DAB8-C194-4C82-BD5B-010975802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D79F-8508-4A5E-B61A-3F7E8E11C6B5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DAB8-C194-4C82-BD5B-010975802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D79F-8508-4A5E-B61A-3F7E8E11C6B5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4DAB8-C194-4C82-BD5B-010975802B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D79F-8508-4A5E-B61A-3F7E8E11C6B5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DAB8-C194-4C82-BD5B-010975802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D79F-8508-4A5E-B61A-3F7E8E11C6B5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934DAB8-C194-4C82-BD5B-010975802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5CDD79F-8508-4A5E-B61A-3F7E8E11C6B5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DAB8-C194-4C82-BD5B-010975802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5CDD79F-8508-4A5E-B61A-3F7E8E11C6B5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934DAB8-C194-4C82-BD5B-010975802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914400"/>
            <a:ext cx="5562600" cy="685800"/>
          </a:xfrm>
        </p:spPr>
        <p:txBody>
          <a:bodyPr>
            <a:normAutofit fontScale="90000"/>
          </a:bodyPr>
          <a:lstStyle/>
          <a:p>
            <a:r>
              <a:rPr lang="en-US" sz="4800" u="sng" dirty="0" smtClean="0"/>
              <a:t>What is SQL</a:t>
            </a:r>
            <a:br>
              <a:rPr lang="en-US" sz="4800" u="sng" dirty="0" smtClean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5029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SQL stands for Structured Query Language </a:t>
            </a:r>
          </a:p>
          <a:p>
            <a:r>
              <a:rPr lang="en-US" dirty="0" smtClean="0"/>
              <a:t>SQL lets you access and manipulate databases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400" i="1" dirty="0" smtClean="0">
                <a:solidFill>
                  <a:srgbClr val="FF0000"/>
                </a:solidFill>
                <a:latin typeface="Bookman Old Style" pitchFamily="18" charset="0"/>
              </a:rPr>
              <a:t>Expertise, Experience, Execute</a:t>
            </a:r>
          </a:p>
        </p:txBody>
      </p:sp>
      <p:pic>
        <p:nvPicPr>
          <p:cNvPr id="4" name="Picture 2" descr="https://lh3.googleusercontent.com/-LUOrVDL1-Xg/Vi07Ad1qqVI/AAAAAAAAABE/7hDsGf8HDIs/w765-h764-no/TTCProfilePi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1295400" cy="1293707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914400"/>
            <a:ext cx="6629400" cy="6858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3600" b="1" dirty="0" smtClean="0"/>
              <a:t> </a:t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4000" b="1" dirty="0" smtClean="0"/>
              <a:t> </a:t>
            </a:r>
            <a:r>
              <a:rPr lang="en-US" sz="4000" b="1" dirty="0" smtClean="0"/>
              <a:t>SQL Functions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800" u="sng" dirty="0" smtClean="0"/>
              <a:t/>
            </a:r>
            <a:br>
              <a:rPr lang="en-US" sz="4800" u="sng" dirty="0" smtClean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5029200"/>
          </a:xfrm>
        </p:spPr>
        <p:txBody>
          <a:bodyPr>
            <a:normAutofit fontScale="92500" lnSpcReduction="20000"/>
          </a:bodyPr>
          <a:lstStyle/>
          <a:p>
            <a:endParaRPr lang="en-US" sz="1800" b="1" dirty="0" smtClean="0"/>
          </a:p>
          <a:p>
            <a:pPr>
              <a:buNone/>
            </a:pPr>
            <a:r>
              <a:rPr lang="en-US" sz="2000" dirty="0" smtClean="0"/>
              <a:t>SQL has many built-in functions for performing calculations on data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Aggregate </a:t>
            </a:r>
            <a:r>
              <a:rPr lang="en-US" sz="2000" b="1" dirty="0" smtClean="0"/>
              <a:t>Functions-</a:t>
            </a:r>
          </a:p>
          <a:p>
            <a:pPr>
              <a:buNone/>
            </a:pPr>
            <a:endParaRPr lang="en-US" sz="2000" b="1" dirty="0" smtClean="0"/>
          </a:p>
          <a:p>
            <a:r>
              <a:rPr lang="en-US" sz="2000" dirty="0" smtClean="0"/>
              <a:t>AVG() - Returns the average value</a:t>
            </a:r>
          </a:p>
          <a:p>
            <a:r>
              <a:rPr lang="en-US" sz="2000" dirty="0" smtClean="0"/>
              <a:t>COUNT() - Returns the number of rows</a:t>
            </a:r>
          </a:p>
          <a:p>
            <a:r>
              <a:rPr lang="en-US" sz="2000" dirty="0" smtClean="0"/>
              <a:t>FIRST() - Returns the first value</a:t>
            </a:r>
          </a:p>
          <a:p>
            <a:r>
              <a:rPr lang="en-US" sz="2000" dirty="0" smtClean="0"/>
              <a:t>LAST() - Returns the last value</a:t>
            </a:r>
          </a:p>
          <a:p>
            <a:r>
              <a:rPr lang="en-US" sz="2000" dirty="0" smtClean="0"/>
              <a:t>MAX() - Returns the largest value</a:t>
            </a:r>
          </a:p>
          <a:p>
            <a:r>
              <a:rPr lang="en-US" sz="2000" dirty="0" smtClean="0"/>
              <a:t>MIN() - Returns the smallest value</a:t>
            </a:r>
          </a:p>
          <a:p>
            <a:r>
              <a:rPr lang="en-US" sz="2000" dirty="0" smtClean="0"/>
              <a:t>SUM() - Returns the sum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sz="2400" i="1" dirty="0" smtClean="0">
              <a:solidFill>
                <a:srgbClr val="FF0000"/>
              </a:solidFill>
              <a:latin typeface="Bookman Old Style" pitchFamily="18" charset="0"/>
            </a:endParaRPr>
          </a:p>
          <a:p>
            <a:pPr algn="ctr">
              <a:buNone/>
            </a:pPr>
            <a:r>
              <a:rPr lang="en-US" sz="2400" i="1" dirty="0" smtClean="0">
                <a:solidFill>
                  <a:srgbClr val="FF0000"/>
                </a:solidFill>
                <a:latin typeface="Bookman Old Style" pitchFamily="18" charset="0"/>
              </a:rPr>
              <a:t>Expertise, Experience, Execute</a:t>
            </a:r>
          </a:p>
        </p:txBody>
      </p:sp>
      <p:pic>
        <p:nvPicPr>
          <p:cNvPr id="4" name="Picture 2" descr="https://lh3.googleusercontent.com/-LUOrVDL1-Xg/Vi07Ad1qqVI/AAAAAAAAABE/7hDsGf8HDIs/w765-h764-no/TTCProfilePi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1295400" cy="1293707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914400"/>
            <a:ext cx="6629400" cy="6858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3600" b="1" dirty="0" smtClean="0"/>
              <a:t> </a:t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4000" b="1" dirty="0" smtClean="0"/>
              <a:t> </a:t>
            </a:r>
            <a:r>
              <a:rPr lang="en-US" sz="4000" b="1" dirty="0" smtClean="0"/>
              <a:t>SQL Functions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800" u="sng" dirty="0" smtClean="0"/>
              <a:t/>
            </a:r>
            <a:br>
              <a:rPr lang="en-US" sz="4800" u="sng" dirty="0" smtClean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5029200"/>
          </a:xfrm>
        </p:spPr>
        <p:txBody>
          <a:bodyPr>
            <a:normAutofit fontScale="92500" lnSpcReduction="10000"/>
          </a:bodyPr>
          <a:lstStyle/>
          <a:p>
            <a:endParaRPr lang="en-US" sz="1800" b="1" dirty="0" smtClean="0"/>
          </a:p>
          <a:p>
            <a:pPr>
              <a:buNone/>
            </a:pPr>
            <a:r>
              <a:rPr lang="en-US" sz="2000" dirty="0" smtClean="0"/>
              <a:t>SQL has many built-in functions for performing calculations on data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800" b="1" dirty="0" smtClean="0"/>
              <a:t>Scalar </a:t>
            </a:r>
            <a:r>
              <a:rPr lang="en-US" sz="2800" b="1" dirty="0" smtClean="0"/>
              <a:t>functions</a:t>
            </a:r>
            <a:r>
              <a:rPr lang="en-US" sz="2000" b="1" dirty="0" smtClean="0"/>
              <a:t>-</a:t>
            </a:r>
          </a:p>
          <a:p>
            <a:pPr>
              <a:buNone/>
            </a:pPr>
            <a:endParaRPr lang="en-US" sz="2000" b="1" dirty="0" smtClean="0"/>
          </a:p>
          <a:p>
            <a:r>
              <a:rPr lang="en-US" sz="1800" dirty="0" smtClean="0"/>
              <a:t>UCASE() - Converts a field to upper case</a:t>
            </a:r>
          </a:p>
          <a:p>
            <a:r>
              <a:rPr lang="en-US" sz="1800" dirty="0" smtClean="0"/>
              <a:t>LCASE() - Converts a field to lower case</a:t>
            </a:r>
          </a:p>
          <a:p>
            <a:r>
              <a:rPr lang="en-US" sz="1800" dirty="0" smtClean="0"/>
              <a:t>MID() - Extract characters from a text field</a:t>
            </a:r>
          </a:p>
          <a:p>
            <a:r>
              <a:rPr lang="en-US" sz="1800" dirty="0" smtClean="0"/>
              <a:t>LEN() - Returns the length of a text field</a:t>
            </a:r>
          </a:p>
          <a:p>
            <a:r>
              <a:rPr lang="en-US" sz="1800" dirty="0" smtClean="0"/>
              <a:t>ROUND() - Rounds a numeric field to the number of decimals specified</a:t>
            </a:r>
          </a:p>
          <a:p>
            <a:r>
              <a:rPr lang="en-US" sz="1800" dirty="0" smtClean="0"/>
              <a:t>NOW() - Returns the current system date and time</a:t>
            </a:r>
          </a:p>
          <a:p>
            <a:r>
              <a:rPr lang="en-US" sz="1800" dirty="0" smtClean="0"/>
              <a:t>FORMAT() - Formats how a field is to be displayed</a:t>
            </a:r>
          </a:p>
          <a:p>
            <a:pPr>
              <a:buNone/>
            </a:pPr>
            <a:endParaRPr lang="en-US" sz="2400" b="1" dirty="0" smtClean="0"/>
          </a:p>
          <a:p>
            <a:pPr algn="ctr">
              <a:buNone/>
            </a:pPr>
            <a:endParaRPr lang="en-US" sz="2400" i="1" dirty="0" smtClean="0">
              <a:solidFill>
                <a:srgbClr val="FF0000"/>
              </a:solidFill>
              <a:latin typeface="Bookman Old Style" pitchFamily="18" charset="0"/>
            </a:endParaRPr>
          </a:p>
          <a:p>
            <a:pPr algn="ctr">
              <a:buNone/>
            </a:pPr>
            <a:r>
              <a:rPr lang="en-US" sz="2400" i="1" dirty="0" smtClean="0">
                <a:solidFill>
                  <a:srgbClr val="FF0000"/>
                </a:solidFill>
                <a:latin typeface="Bookman Old Style" pitchFamily="18" charset="0"/>
              </a:rPr>
              <a:t>Expertise, Experience, Execute</a:t>
            </a:r>
          </a:p>
        </p:txBody>
      </p:sp>
      <p:pic>
        <p:nvPicPr>
          <p:cNvPr id="4" name="Picture 2" descr="https://lh3.googleusercontent.com/-LUOrVDL1-Xg/Vi07Ad1qqVI/AAAAAAAAABE/7hDsGf8HDIs/w765-h764-no/TTCProfilePi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1295400" cy="1293707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914400"/>
            <a:ext cx="6629400" cy="6858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3600" b="1" dirty="0" smtClean="0"/>
              <a:t> </a:t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4400" b="1" dirty="0" smtClean="0"/>
              <a:t> </a:t>
            </a:r>
            <a:r>
              <a:rPr lang="en-US" sz="4400" b="1" dirty="0" smtClean="0"/>
              <a:t>Sub Queries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800" u="sng" dirty="0" smtClean="0"/>
              <a:t/>
            </a:r>
            <a:br>
              <a:rPr lang="en-US" sz="4800" u="sng" dirty="0" smtClean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5029200"/>
          </a:xfrm>
        </p:spPr>
        <p:txBody>
          <a:bodyPr>
            <a:normAutofit fontScale="92500" lnSpcReduction="10000"/>
          </a:bodyPr>
          <a:lstStyle/>
          <a:p>
            <a:endParaRPr lang="en-US" sz="1800" b="1" dirty="0" smtClean="0"/>
          </a:p>
          <a:p>
            <a:r>
              <a:rPr lang="en-US" sz="2000" dirty="0" smtClean="0"/>
              <a:t>A </a:t>
            </a:r>
            <a:r>
              <a:rPr lang="en-US" sz="2000" dirty="0" err="1" smtClean="0"/>
              <a:t>Subquery</a:t>
            </a:r>
            <a:r>
              <a:rPr lang="en-US" sz="2000" dirty="0" smtClean="0"/>
              <a:t> or Inner query or Nested query is a query within another SQL query and embedded within the WHERE clause.</a:t>
            </a:r>
          </a:p>
          <a:p>
            <a:r>
              <a:rPr lang="en-US" sz="2000" dirty="0" smtClean="0"/>
              <a:t>A </a:t>
            </a:r>
            <a:r>
              <a:rPr lang="en-US" sz="2000" dirty="0" err="1" smtClean="0"/>
              <a:t>subquery</a:t>
            </a:r>
            <a:r>
              <a:rPr lang="en-US" sz="2000" dirty="0" smtClean="0"/>
              <a:t> is used to return data that will be used in the main query as a condition to further restrict the data to be retrieved.</a:t>
            </a:r>
          </a:p>
          <a:p>
            <a:r>
              <a:rPr lang="en-US" sz="2000" dirty="0" err="1" smtClean="0"/>
              <a:t>Subqueries</a:t>
            </a:r>
            <a:r>
              <a:rPr lang="en-US" sz="2000" dirty="0" smtClean="0"/>
              <a:t> can be used with the SELECT, INSERT, UPDATE, and DELETE statements along with the operators like =, &lt;, &gt;, &gt;=, &lt;=, IN, BETWEEN etc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Example-</a:t>
            </a:r>
          </a:p>
          <a:p>
            <a:pPr>
              <a:buNone/>
            </a:pPr>
            <a:r>
              <a:rPr lang="en-US" sz="2000" dirty="0" smtClean="0"/>
              <a:t>	INSERT </a:t>
            </a:r>
            <a:r>
              <a:rPr lang="en-US" sz="2000" dirty="0" smtClean="0"/>
              <a:t>INTO CUSTOMERS_BKP SELECT * FROM CUSTOMERS WHERE ID IN (SELECT ID FROM CUSTOMERS) ;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400" b="1" dirty="0" smtClean="0"/>
          </a:p>
          <a:p>
            <a:pPr algn="ctr">
              <a:buNone/>
            </a:pPr>
            <a:endParaRPr lang="en-US" sz="2400" i="1" dirty="0" smtClean="0">
              <a:solidFill>
                <a:srgbClr val="FF0000"/>
              </a:solidFill>
              <a:latin typeface="Bookman Old Style" pitchFamily="18" charset="0"/>
            </a:endParaRPr>
          </a:p>
          <a:p>
            <a:pPr algn="ctr">
              <a:buNone/>
            </a:pPr>
            <a:r>
              <a:rPr lang="en-US" sz="2400" i="1" dirty="0" smtClean="0">
                <a:solidFill>
                  <a:srgbClr val="FF0000"/>
                </a:solidFill>
                <a:latin typeface="Bookman Old Style" pitchFamily="18" charset="0"/>
              </a:rPr>
              <a:t>Expertise, Experience, Execute</a:t>
            </a:r>
          </a:p>
        </p:txBody>
      </p:sp>
      <p:pic>
        <p:nvPicPr>
          <p:cNvPr id="4" name="Picture 2" descr="https://lh3.googleusercontent.com/-LUOrVDL1-Xg/Vi07Ad1qqVI/AAAAAAAAABE/7hDsGf8HDIs/w765-h764-no/TTCProfilePi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1295400" cy="1293707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914400"/>
            <a:ext cx="5562600" cy="6858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>Different  types of DB</a:t>
            </a:r>
            <a:br>
              <a:rPr lang="en-US" sz="4400" b="1" dirty="0" smtClean="0"/>
            </a:br>
            <a:r>
              <a:rPr lang="en-US" sz="4800" u="sng" dirty="0" smtClean="0"/>
              <a:t/>
            </a:r>
            <a:br>
              <a:rPr lang="en-US" sz="4800" u="sng" dirty="0" smtClean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5029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MS SQL Server</a:t>
            </a:r>
          </a:p>
          <a:p>
            <a:r>
              <a:rPr lang="en-US" dirty="0" smtClean="0"/>
              <a:t>IBM DB2 </a:t>
            </a:r>
          </a:p>
          <a:p>
            <a:r>
              <a:rPr lang="en-US" dirty="0" smtClean="0"/>
              <a:t>Oracle 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Microsoft Access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400" i="1" dirty="0" smtClean="0">
                <a:solidFill>
                  <a:srgbClr val="FF0000"/>
                </a:solidFill>
                <a:latin typeface="Bookman Old Style" pitchFamily="18" charset="0"/>
              </a:rPr>
              <a:t>Expertise, Experience, Execute</a:t>
            </a:r>
          </a:p>
        </p:txBody>
      </p:sp>
      <p:pic>
        <p:nvPicPr>
          <p:cNvPr id="4" name="Picture 2" descr="https://lh3.googleusercontent.com/-LUOrVDL1-Xg/Vi07Ad1qqVI/AAAAAAAAABE/7hDsGf8HDIs/w765-h764-no/TTCProfilePi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1295400" cy="1293707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914400"/>
            <a:ext cx="5562600" cy="6858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800" u="sng" dirty="0" smtClean="0"/>
              <a:t/>
            </a:r>
            <a:br>
              <a:rPr lang="en-US" sz="4800" u="sng" dirty="0" smtClean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5029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sz="2400" i="1" dirty="0" smtClean="0">
              <a:solidFill>
                <a:srgbClr val="FF0000"/>
              </a:solidFill>
              <a:latin typeface="Bookman Old Style" pitchFamily="18" charset="0"/>
            </a:endParaRPr>
          </a:p>
          <a:p>
            <a:pPr algn="ctr">
              <a:buNone/>
            </a:pPr>
            <a:endParaRPr lang="en-US" sz="2400" i="1" dirty="0" smtClean="0">
              <a:solidFill>
                <a:srgbClr val="FF0000"/>
              </a:solidFill>
              <a:latin typeface="Bookman Old Style" pitchFamily="18" charset="0"/>
            </a:endParaRPr>
          </a:p>
          <a:p>
            <a:pPr algn="ctr">
              <a:buNone/>
            </a:pPr>
            <a:endParaRPr lang="en-US" sz="2400" i="1" dirty="0" smtClean="0">
              <a:solidFill>
                <a:srgbClr val="FF0000"/>
              </a:solidFill>
              <a:latin typeface="Bookman Old Style" pitchFamily="18" charset="0"/>
            </a:endParaRPr>
          </a:p>
          <a:p>
            <a:pPr algn="ctr">
              <a:buNone/>
            </a:pPr>
            <a:endParaRPr lang="en-US" sz="2400" i="1" dirty="0" smtClean="0">
              <a:solidFill>
                <a:srgbClr val="FF0000"/>
              </a:solidFill>
              <a:latin typeface="Bookman Old Style" pitchFamily="18" charset="0"/>
            </a:endParaRPr>
          </a:p>
          <a:p>
            <a:pPr algn="ctr">
              <a:buNone/>
            </a:pPr>
            <a:endParaRPr lang="en-US" sz="2400" i="1" dirty="0" smtClean="0">
              <a:solidFill>
                <a:srgbClr val="FF0000"/>
              </a:solidFill>
              <a:latin typeface="Bookman Old Style" pitchFamily="18" charset="0"/>
            </a:endParaRPr>
          </a:p>
          <a:p>
            <a:pPr algn="ctr">
              <a:buNone/>
            </a:pPr>
            <a:endParaRPr lang="en-US" sz="2400" i="1" dirty="0" smtClean="0">
              <a:solidFill>
                <a:srgbClr val="FF0000"/>
              </a:solidFill>
              <a:latin typeface="Bookman Old Style" pitchFamily="18" charset="0"/>
            </a:endParaRPr>
          </a:p>
          <a:p>
            <a:pPr algn="ctr">
              <a:buNone/>
            </a:pPr>
            <a:r>
              <a:rPr lang="en-US" sz="2400" i="1" dirty="0" smtClean="0">
                <a:solidFill>
                  <a:srgbClr val="FF0000"/>
                </a:solidFill>
                <a:latin typeface="Bookman Old Style" pitchFamily="18" charset="0"/>
              </a:rPr>
              <a:t>Expertise, Experience, Execute</a:t>
            </a:r>
          </a:p>
        </p:txBody>
      </p:sp>
      <p:pic>
        <p:nvPicPr>
          <p:cNvPr id="4" name="Picture 2" descr="https://lh3.googleusercontent.com/-LUOrVDL1-Xg/Vi07Ad1qqVI/AAAAAAAAABE/7hDsGf8HDIs/w765-h764-no/TTCProfilePi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1295400" cy="129370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676400" y="1752600"/>
            <a:ext cx="5943600" cy="4038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2514600"/>
            <a:ext cx="20574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2514600"/>
            <a:ext cx="20574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11430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Database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0" y="2209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Table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6800" y="2209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Table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Two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286000" y="3733800"/>
            <a:ext cx="533400" cy="3048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71800" y="38100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Rows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2362200" y="2667000"/>
            <a:ext cx="304800" cy="45720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19400" y="2743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5029200" y="2667000"/>
            <a:ext cx="304800" cy="45720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029200" y="3733800"/>
            <a:ext cx="533400" cy="3048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15000" y="38100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10200" y="27432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Columns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914400"/>
            <a:ext cx="5562600" cy="6858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000" b="1" dirty="0" smtClean="0"/>
              <a:t> SQL Server Data Types</a:t>
            </a:r>
            <a:br>
              <a:rPr lang="en-US" sz="4000" b="1" dirty="0" smtClean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029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200" dirty="0" smtClean="0"/>
          </a:p>
          <a:p>
            <a:r>
              <a:rPr lang="en-US" sz="2400" dirty="0" err="1" smtClean="0"/>
              <a:t>varchar</a:t>
            </a:r>
            <a:r>
              <a:rPr lang="en-US" sz="2400" dirty="0" smtClean="0"/>
              <a:t>(n) -Variable width character string. Maximum 8,000 characters</a:t>
            </a:r>
          </a:p>
          <a:p>
            <a:r>
              <a:rPr lang="en-US" sz="2400" dirty="0" smtClean="0"/>
              <a:t>text -Variable width character string. Maximum 2GB of text data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-Allows whole numbers between -2,147,483,648 and 2,147,483,647</a:t>
            </a:r>
          </a:p>
          <a:p>
            <a:r>
              <a:rPr lang="en-US" sz="2400" dirty="0" smtClean="0"/>
              <a:t>Date- Store a date only. From January 1, 0001 to December 31, 9999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400" i="1" dirty="0" smtClean="0">
                <a:solidFill>
                  <a:srgbClr val="FF0000"/>
                </a:solidFill>
                <a:latin typeface="Bookman Old Style" pitchFamily="18" charset="0"/>
              </a:rPr>
              <a:t>Expertise, Experience, Execute</a:t>
            </a:r>
          </a:p>
        </p:txBody>
      </p:sp>
      <p:pic>
        <p:nvPicPr>
          <p:cNvPr id="4" name="Picture 2" descr="https://lh3.googleusercontent.com/-LUOrVDL1-Xg/Vi07Ad1qqVI/AAAAAAAAABE/7hDsGf8HDIs/w765-h764-no/TTCProfilePi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1295400" cy="1293707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914400"/>
            <a:ext cx="6629400" cy="6858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000" b="1" dirty="0" smtClean="0"/>
              <a:t>Most Important SQL Commands</a:t>
            </a:r>
            <a:br>
              <a:rPr lang="en-US" sz="4000" b="1" dirty="0" smtClean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800" u="sng" dirty="0" smtClean="0"/>
              <a:t/>
            </a:r>
            <a:br>
              <a:rPr lang="en-US" sz="4800" u="sng" dirty="0" smtClean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sz="3200" b="1" dirty="0" smtClean="0"/>
              <a:t>SELECT</a:t>
            </a:r>
            <a:r>
              <a:rPr lang="en-US" sz="3200" dirty="0" smtClean="0"/>
              <a:t> - extracts data from a database</a:t>
            </a:r>
          </a:p>
          <a:p>
            <a:r>
              <a:rPr lang="en-US" sz="3200" b="1" dirty="0" smtClean="0"/>
              <a:t>UPDATE</a:t>
            </a:r>
            <a:r>
              <a:rPr lang="en-US" sz="3200" dirty="0" smtClean="0"/>
              <a:t> - updates data in a database</a:t>
            </a:r>
          </a:p>
          <a:p>
            <a:r>
              <a:rPr lang="en-US" sz="3200" b="1" dirty="0" smtClean="0"/>
              <a:t>DELETE</a:t>
            </a:r>
            <a:r>
              <a:rPr lang="en-US" sz="3200" dirty="0" smtClean="0"/>
              <a:t> - deletes data from a database</a:t>
            </a:r>
          </a:p>
          <a:p>
            <a:r>
              <a:rPr lang="en-US" sz="3200" b="1" dirty="0" smtClean="0"/>
              <a:t>INSERT INTO</a:t>
            </a:r>
            <a:r>
              <a:rPr lang="en-US" sz="3200" dirty="0" smtClean="0"/>
              <a:t> - inserts new data into a database</a:t>
            </a:r>
          </a:p>
          <a:p>
            <a:r>
              <a:rPr lang="en-US" sz="3200" b="1" dirty="0" smtClean="0"/>
              <a:t>CREATE DATABASE</a:t>
            </a:r>
            <a:r>
              <a:rPr lang="en-US" sz="3200" dirty="0" smtClean="0"/>
              <a:t> - creates a new database</a:t>
            </a:r>
          </a:p>
          <a:p>
            <a:r>
              <a:rPr lang="en-US" sz="3200" b="1" dirty="0" smtClean="0"/>
              <a:t>ALTER DATABASE</a:t>
            </a:r>
            <a:r>
              <a:rPr lang="en-US" sz="3200" dirty="0" smtClean="0"/>
              <a:t> - modifies a database</a:t>
            </a:r>
          </a:p>
          <a:p>
            <a:r>
              <a:rPr lang="en-US" sz="3200" b="1" dirty="0" smtClean="0"/>
              <a:t>CREATE TABLE</a:t>
            </a:r>
            <a:r>
              <a:rPr lang="en-US" sz="3200" dirty="0" smtClean="0"/>
              <a:t> - creates a new table</a:t>
            </a:r>
          </a:p>
          <a:p>
            <a:r>
              <a:rPr lang="en-US" sz="3200" b="1" dirty="0" smtClean="0"/>
              <a:t>ALTER TABLE</a:t>
            </a:r>
            <a:r>
              <a:rPr lang="en-US" sz="3200" dirty="0" smtClean="0"/>
              <a:t> - modifies a table</a:t>
            </a:r>
          </a:p>
          <a:p>
            <a:r>
              <a:rPr lang="en-US" sz="3200" b="1" dirty="0" smtClean="0"/>
              <a:t>DROP TABLE</a:t>
            </a:r>
            <a:r>
              <a:rPr lang="en-US" sz="3200" dirty="0" smtClean="0"/>
              <a:t> - deletes a table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400" i="1" dirty="0" smtClean="0">
                <a:solidFill>
                  <a:srgbClr val="FF0000"/>
                </a:solidFill>
                <a:latin typeface="Bookman Old Style" pitchFamily="18" charset="0"/>
              </a:rPr>
              <a:t>Expertise, Experience, Execute</a:t>
            </a:r>
          </a:p>
        </p:txBody>
      </p:sp>
      <p:pic>
        <p:nvPicPr>
          <p:cNvPr id="4" name="Picture 2" descr="https://lh3.googleusercontent.com/-LUOrVDL1-Xg/Vi07Ad1qqVI/AAAAAAAAABE/7hDsGf8HDIs/w765-h764-no/TTCProfilePi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1295400" cy="1293707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914400"/>
            <a:ext cx="6629400" cy="6858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3600" b="1" dirty="0" smtClean="0"/>
              <a:t> </a:t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SQL Syntax</a:t>
            </a:r>
            <a:br>
              <a:rPr lang="en-US" sz="36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800" u="sng" dirty="0" smtClean="0"/>
              <a:t/>
            </a:r>
            <a:br>
              <a:rPr lang="en-US" sz="4800" u="sng" dirty="0" smtClean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5029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200" b="1" dirty="0" smtClean="0"/>
          </a:p>
          <a:p>
            <a:pPr>
              <a:buNone/>
            </a:pPr>
            <a:r>
              <a:rPr lang="en-US" sz="3200" b="1" dirty="0" smtClean="0"/>
              <a:t>SELECT	    	FROM  		WHERE</a:t>
            </a:r>
          </a:p>
          <a:p>
            <a:pPr>
              <a:buNone/>
            </a:pPr>
            <a:r>
              <a:rPr lang="en-US" sz="3200" b="1" dirty="0" smtClean="0"/>
              <a:t>GROUP BY        HAVING</a:t>
            </a:r>
            <a:endParaRPr lang="en-US" sz="32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400" i="1" dirty="0" smtClean="0">
                <a:solidFill>
                  <a:srgbClr val="FF0000"/>
                </a:solidFill>
                <a:latin typeface="Bookman Old Style" pitchFamily="18" charset="0"/>
              </a:rPr>
              <a:t>Expertise, Experience, Execute</a:t>
            </a:r>
          </a:p>
        </p:txBody>
      </p:sp>
      <p:pic>
        <p:nvPicPr>
          <p:cNvPr id="4" name="Picture 2" descr="https://lh3.googleusercontent.com/-LUOrVDL1-Xg/Vi07Ad1qqVI/AAAAAAAAABE/7hDsGf8HDIs/w765-h764-no/TTCProfilePi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1295400" cy="1293707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2438400" y="236220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876800" y="228600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848600" y="228600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819400" y="289560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914400"/>
            <a:ext cx="6629400" cy="6858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3600" b="1" dirty="0" smtClean="0"/>
              <a:t> </a:t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SQL  </a:t>
            </a:r>
            <a:r>
              <a:rPr lang="en-US" sz="3200" b="1" dirty="0" smtClean="0"/>
              <a:t>KEY  Constraint</a:t>
            </a:r>
            <a:br>
              <a:rPr lang="en-US" sz="32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800" u="sng" dirty="0" smtClean="0"/>
              <a:t/>
            </a:r>
            <a:br>
              <a:rPr lang="en-US" sz="4800" u="sng" dirty="0" smtClean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5029200"/>
          </a:xfrm>
        </p:spPr>
        <p:txBody>
          <a:bodyPr>
            <a:normAutofit/>
          </a:bodyPr>
          <a:lstStyle/>
          <a:p>
            <a:endParaRPr lang="en-US" sz="1800" b="1" dirty="0" smtClean="0"/>
          </a:p>
          <a:p>
            <a:endParaRPr lang="en-US" sz="1800" b="1" dirty="0" smtClean="0"/>
          </a:p>
          <a:p>
            <a:r>
              <a:rPr lang="en-US" sz="1800" b="1" dirty="0" smtClean="0"/>
              <a:t>PRIMARY KEY Constraint</a:t>
            </a:r>
          </a:p>
          <a:p>
            <a:pPr lvl="2"/>
            <a:r>
              <a:rPr lang="en-US" sz="1400" dirty="0" smtClean="0"/>
              <a:t> The PRIMARY KEY constraint uniquely identifies each record in a database table.</a:t>
            </a:r>
          </a:p>
          <a:p>
            <a:pPr lvl="2"/>
            <a:r>
              <a:rPr lang="en-US" sz="1400" dirty="0" smtClean="0"/>
              <a:t>Primary keys must contain UNIQUE values.</a:t>
            </a:r>
          </a:p>
          <a:p>
            <a:pPr lvl="2"/>
            <a:r>
              <a:rPr lang="en-US" sz="1400" dirty="0" smtClean="0"/>
              <a:t>A primary key column cannot contain NULL values.</a:t>
            </a:r>
          </a:p>
          <a:p>
            <a:pPr lvl="2"/>
            <a:r>
              <a:rPr lang="en-US" sz="1400" dirty="0" smtClean="0"/>
              <a:t>Most tables should have a primary key, and each table can have only ONE primary key.</a:t>
            </a:r>
          </a:p>
          <a:p>
            <a:pPr lvl="2"/>
            <a:endParaRPr lang="en-US" sz="1400" dirty="0" smtClean="0"/>
          </a:p>
          <a:p>
            <a:r>
              <a:rPr lang="en-US" sz="1800" b="1" dirty="0" smtClean="0"/>
              <a:t>FOREIGN KEY Constraint</a:t>
            </a:r>
          </a:p>
          <a:p>
            <a:pPr>
              <a:buNone/>
            </a:pPr>
            <a:r>
              <a:rPr lang="en-US" sz="3200" b="1" dirty="0" smtClean="0"/>
              <a:t>	</a:t>
            </a:r>
            <a:r>
              <a:rPr lang="en-US" sz="1400" b="1" dirty="0" smtClean="0"/>
              <a:t>	</a:t>
            </a:r>
            <a:r>
              <a:rPr lang="en-US" sz="1400" dirty="0" smtClean="0"/>
              <a:t> A FOREIGN KEY in one table points to a PRIMARY KEY in another table.</a:t>
            </a:r>
            <a:endParaRPr lang="en-US" sz="1400" b="1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sz="2400" i="1" dirty="0" smtClean="0">
              <a:solidFill>
                <a:srgbClr val="FF0000"/>
              </a:solidFill>
              <a:latin typeface="Bookman Old Style" pitchFamily="18" charset="0"/>
            </a:endParaRPr>
          </a:p>
          <a:p>
            <a:pPr algn="ctr">
              <a:buNone/>
            </a:pPr>
            <a:r>
              <a:rPr lang="en-US" sz="2400" i="1" dirty="0" smtClean="0">
                <a:solidFill>
                  <a:srgbClr val="FF0000"/>
                </a:solidFill>
                <a:latin typeface="Bookman Old Style" pitchFamily="18" charset="0"/>
              </a:rPr>
              <a:t>Expertise, Experience, Execute</a:t>
            </a:r>
          </a:p>
        </p:txBody>
      </p:sp>
      <p:pic>
        <p:nvPicPr>
          <p:cNvPr id="4" name="Picture 2" descr="https://lh3.googleusercontent.com/-LUOrVDL1-Xg/Vi07Ad1qqVI/AAAAAAAAABE/7hDsGf8HDIs/w765-h764-no/TTCProfilePi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1295400" cy="1293707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914400"/>
            <a:ext cx="6629400" cy="6858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3600" b="1" dirty="0" smtClean="0"/>
              <a:t> </a:t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DB  Languages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800" u="sng" dirty="0" smtClean="0"/>
              <a:t/>
            </a:r>
            <a:br>
              <a:rPr lang="en-US" sz="4800" u="sng" dirty="0" smtClean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5029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800" b="1" dirty="0" smtClean="0"/>
              <a:t>DML</a:t>
            </a: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DML is abbreviation of </a:t>
            </a:r>
            <a:r>
              <a:rPr lang="en-US" sz="1800" b="1" dirty="0" smtClean="0"/>
              <a:t>Data Manipulation Language</a:t>
            </a:r>
            <a:r>
              <a:rPr lang="en-US" sz="1800" dirty="0" smtClean="0"/>
              <a:t>. It is used </a:t>
            </a:r>
            <a:r>
              <a:rPr lang="en-US" sz="1800" dirty="0" smtClean="0"/>
              <a:t>to retrieve</a:t>
            </a:r>
            <a:r>
              <a:rPr lang="en-US" sz="1800" dirty="0" smtClean="0"/>
              <a:t>, store, modify, delete, insert and update data in database.</a:t>
            </a:r>
          </a:p>
          <a:p>
            <a:pPr lvl="1">
              <a:buNone/>
            </a:pPr>
            <a:r>
              <a:rPr lang="en-US" sz="1800" dirty="0" smtClean="0"/>
              <a:t>Examples</a:t>
            </a:r>
            <a:r>
              <a:rPr lang="en-US" sz="1800" dirty="0" smtClean="0"/>
              <a:t>:- </a:t>
            </a:r>
            <a:r>
              <a:rPr lang="en-US" sz="1800" dirty="0" smtClean="0"/>
              <a:t>SELECT, UPDATE, INSERT </a:t>
            </a:r>
            <a:r>
              <a:rPr lang="en-US" sz="1800" dirty="0" smtClean="0"/>
              <a:t>statements</a:t>
            </a:r>
          </a:p>
          <a:p>
            <a:pPr>
              <a:buNone/>
            </a:pPr>
            <a:r>
              <a:rPr lang="en-US" sz="1800" b="1" dirty="0" smtClean="0"/>
              <a:t>DDL</a:t>
            </a: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DDL is abbreviation of </a:t>
            </a:r>
            <a:r>
              <a:rPr lang="en-US" sz="1800" b="1" dirty="0" smtClean="0"/>
              <a:t>Data Definition Language</a:t>
            </a:r>
            <a:r>
              <a:rPr lang="en-US" sz="1800" dirty="0" smtClean="0"/>
              <a:t>. It is used to create and modify the structure of database objects in database.</a:t>
            </a:r>
          </a:p>
          <a:p>
            <a:pPr>
              <a:buNone/>
            </a:pPr>
            <a:r>
              <a:rPr lang="en-US" sz="1800" dirty="0" smtClean="0"/>
              <a:t>	Examples</a:t>
            </a:r>
            <a:r>
              <a:rPr lang="en-US" sz="1800" dirty="0" smtClean="0"/>
              <a:t>: CREATE, ALTER, DROP </a:t>
            </a:r>
            <a:r>
              <a:rPr lang="en-US" sz="1800" dirty="0" smtClean="0"/>
              <a:t>statements</a:t>
            </a:r>
          </a:p>
          <a:p>
            <a:pPr>
              <a:buNone/>
            </a:pPr>
            <a:r>
              <a:rPr lang="en-US" sz="1800" b="1" dirty="0" smtClean="0"/>
              <a:t>DCL</a:t>
            </a:r>
            <a:endParaRPr lang="en-US" sz="1800" dirty="0" smtClean="0"/>
          </a:p>
          <a:p>
            <a:pPr lvl="1">
              <a:buNone/>
            </a:pPr>
            <a:r>
              <a:rPr lang="en-US" sz="1900" dirty="0" smtClean="0"/>
              <a:t>DCL is abbreviation of </a:t>
            </a:r>
            <a:r>
              <a:rPr lang="en-US" sz="1900" b="1" dirty="0" smtClean="0"/>
              <a:t>Data Control Language</a:t>
            </a:r>
            <a:r>
              <a:rPr lang="en-US" sz="1900" dirty="0" smtClean="0"/>
              <a:t>. It is used to create roles, permissions, and referential integrity as well it is used to control access to database by securing it.</a:t>
            </a:r>
          </a:p>
          <a:p>
            <a:pPr lvl="1">
              <a:buNone/>
            </a:pPr>
            <a:r>
              <a:rPr lang="en-US" sz="1900" dirty="0" smtClean="0"/>
              <a:t>Examples: GRANT, REVOKE statements</a:t>
            </a:r>
          </a:p>
          <a:p>
            <a:pPr>
              <a:buNone/>
            </a:pPr>
            <a:r>
              <a:rPr lang="en-US" sz="1800" b="1" dirty="0" smtClean="0"/>
              <a:t>TCL</a:t>
            </a:r>
            <a:endParaRPr lang="en-US" sz="1800" dirty="0" smtClean="0"/>
          </a:p>
          <a:p>
            <a:pPr lvl="1">
              <a:buNone/>
            </a:pPr>
            <a:r>
              <a:rPr lang="en-US" sz="1900" dirty="0" smtClean="0"/>
              <a:t>TCL is abbreviation of </a:t>
            </a:r>
            <a:r>
              <a:rPr lang="en-US" sz="1900" b="1" dirty="0" smtClean="0"/>
              <a:t>Transactional Control Language</a:t>
            </a:r>
            <a:r>
              <a:rPr lang="en-US" sz="1900" dirty="0" smtClean="0"/>
              <a:t>. It is used to manage different transactions occurring within a database.</a:t>
            </a:r>
          </a:p>
          <a:p>
            <a:pPr lvl="1">
              <a:buNone/>
            </a:pPr>
            <a:r>
              <a:rPr lang="en-US" sz="1900" dirty="0" smtClean="0"/>
              <a:t>Examples: COMMIT, ROLLBACK statements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b="1" dirty="0" smtClean="0"/>
          </a:p>
          <a:p>
            <a:pPr algn="ctr">
              <a:buNone/>
            </a:pPr>
            <a:endParaRPr lang="en-US" sz="2400" i="1" dirty="0" smtClean="0">
              <a:solidFill>
                <a:srgbClr val="FF0000"/>
              </a:solidFill>
              <a:latin typeface="Bookman Old Style" pitchFamily="18" charset="0"/>
            </a:endParaRPr>
          </a:p>
          <a:p>
            <a:pPr algn="ctr">
              <a:buNone/>
            </a:pPr>
            <a:r>
              <a:rPr lang="en-US" sz="2400" i="1" dirty="0" smtClean="0">
                <a:solidFill>
                  <a:srgbClr val="FF0000"/>
                </a:solidFill>
                <a:latin typeface="Bookman Old Style" pitchFamily="18" charset="0"/>
              </a:rPr>
              <a:t>Expertise, Experience, Execute</a:t>
            </a:r>
          </a:p>
        </p:txBody>
      </p:sp>
      <p:pic>
        <p:nvPicPr>
          <p:cNvPr id="4" name="Picture 2" descr="https://lh3.googleusercontent.com/-LUOrVDL1-Xg/Vi07Ad1qqVI/AAAAAAAAABE/7hDsGf8HDIs/w765-h764-no/TTCProfilePi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1295400" cy="1293707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914400"/>
            <a:ext cx="6629400" cy="6858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3600" b="1" dirty="0" smtClean="0"/>
              <a:t> </a:t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200" b="1" dirty="0" smtClean="0"/>
              <a:t> </a:t>
            </a:r>
            <a:r>
              <a:rPr lang="en-US" sz="4000" b="1" dirty="0" smtClean="0"/>
              <a:t>SQL  </a:t>
            </a:r>
            <a:r>
              <a:rPr lang="en-US" sz="4000" b="1" dirty="0" smtClean="0"/>
              <a:t>Joins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800" u="sng" dirty="0" smtClean="0"/>
              <a:t/>
            </a:r>
            <a:br>
              <a:rPr lang="en-US" sz="4800" u="sng" dirty="0" smtClean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5029200"/>
          </a:xfrm>
        </p:spPr>
        <p:txBody>
          <a:bodyPr>
            <a:normAutofit fontScale="85000" lnSpcReduction="20000"/>
          </a:bodyPr>
          <a:lstStyle/>
          <a:p>
            <a:endParaRPr lang="en-US" sz="1800" b="1" dirty="0" smtClean="0"/>
          </a:p>
          <a:p>
            <a:pPr>
              <a:buNone/>
            </a:pPr>
            <a:r>
              <a:rPr lang="en-US" sz="2400" dirty="0" smtClean="0"/>
              <a:t>SQL joins are used to combine rows from two or more </a:t>
            </a:r>
            <a:r>
              <a:rPr lang="en-US" sz="2400" dirty="0" smtClean="0"/>
              <a:t>tables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400" b="1" dirty="0" smtClean="0"/>
              <a:t>Different </a:t>
            </a:r>
            <a:r>
              <a:rPr lang="en-US" sz="2400" b="1" dirty="0" smtClean="0"/>
              <a:t>SQL </a:t>
            </a:r>
            <a:r>
              <a:rPr lang="en-US" sz="2400" b="1" dirty="0" smtClean="0"/>
              <a:t>JOINs-</a:t>
            </a:r>
          </a:p>
          <a:p>
            <a:pPr>
              <a:buNone/>
            </a:pPr>
            <a:r>
              <a:rPr lang="en-US" sz="2400" b="1" dirty="0" smtClean="0"/>
              <a:t>INNER JOIN</a:t>
            </a:r>
            <a:r>
              <a:rPr lang="en-US" sz="2400" dirty="0" smtClean="0"/>
              <a:t>: Returns all rows when there is at least one </a:t>
            </a:r>
            <a:r>
              <a:rPr lang="en-US" sz="2400" dirty="0" smtClean="0"/>
              <a:t>			match </a:t>
            </a:r>
            <a:r>
              <a:rPr lang="en-US" sz="2400" dirty="0" smtClean="0"/>
              <a:t>in BOTH tables</a:t>
            </a:r>
          </a:p>
          <a:p>
            <a:pPr>
              <a:buNone/>
            </a:pPr>
            <a:r>
              <a:rPr lang="en-US" sz="2400" b="1" dirty="0" smtClean="0"/>
              <a:t>LEFT JOIN</a:t>
            </a:r>
            <a:r>
              <a:rPr lang="en-US" sz="2400" dirty="0" smtClean="0"/>
              <a:t>: Return all rows from the left table, and the </a:t>
            </a:r>
            <a:r>
              <a:rPr lang="en-US" sz="2400" dirty="0" smtClean="0"/>
              <a:t>			matched </a:t>
            </a:r>
            <a:r>
              <a:rPr lang="en-US" sz="2400" dirty="0" smtClean="0"/>
              <a:t>rows from the right table</a:t>
            </a:r>
          </a:p>
          <a:p>
            <a:pPr>
              <a:buNone/>
            </a:pPr>
            <a:r>
              <a:rPr lang="en-US" sz="2400" b="1" dirty="0" smtClean="0"/>
              <a:t>RIGHT JOIN</a:t>
            </a:r>
            <a:r>
              <a:rPr lang="en-US" sz="2400" dirty="0" smtClean="0"/>
              <a:t>: Return all rows from the right table, and the </a:t>
            </a:r>
            <a:r>
              <a:rPr lang="en-US" sz="2400" dirty="0" smtClean="0"/>
              <a:t>			matched </a:t>
            </a:r>
            <a:r>
              <a:rPr lang="en-US" sz="2400" dirty="0" smtClean="0"/>
              <a:t>rows from the left table</a:t>
            </a:r>
          </a:p>
          <a:p>
            <a:pPr>
              <a:buNone/>
            </a:pPr>
            <a:r>
              <a:rPr lang="en-US" sz="2400" b="1" dirty="0" smtClean="0"/>
              <a:t>FULL JOIN</a:t>
            </a:r>
            <a:r>
              <a:rPr lang="en-US" sz="2400" dirty="0" smtClean="0"/>
              <a:t>: Return all rows when there is a match in ONE of </a:t>
            </a:r>
            <a:r>
              <a:rPr lang="en-US" sz="2400" dirty="0" smtClean="0"/>
              <a:t>		the </a:t>
            </a:r>
            <a:r>
              <a:rPr lang="en-US" sz="2400" dirty="0" smtClean="0"/>
              <a:t>tables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sz="2400" i="1" dirty="0" smtClean="0">
              <a:solidFill>
                <a:srgbClr val="FF0000"/>
              </a:solidFill>
              <a:latin typeface="Bookman Old Style" pitchFamily="18" charset="0"/>
            </a:endParaRPr>
          </a:p>
          <a:p>
            <a:pPr algn="ctr">
              <a:buNone/>
            </a:pPr>
            <a:r>
              <a:rPr lang="en-US" sz="2400" i="1" dirty="0" smtClean="0">
                <a:solidFill>
                  <a:srgbClr val="FF0000"/>
                </a:solidFill>
                <a:latin typeface="Bookman Old Style" pitchFamily="18" charset="0"/>
              </a:rPr>
              <a:t>Expertise, Experience, Execute</a:t>
            </a:r>
          </a:p>
        </p:txBody>
      </p:sp>
      <p:pic>
        <p:nvPicPr>
          <p:cNvPr id="4" name="Picture 2" descr="https://lh3.googleusercontent.com/-LUOrVDL1-Xg/Vi07Ad1qqVI/AAAAAAAAABE/7hDsGf8HDIs/w765-h764-no/TTCProfilePi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1295400" cy="1293707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303</TotalTime>
  <Words>439</Words>
  <Application>Microsoft Office PowerPoint</Application>
  <PresentationFormat>On-screen Show (4:3)</PresentationFormat>
  <Paragraphs>157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What is SQL </vt:lpstr>
      <vt:lpstr>  Different  types of DB  </vt:lpstr>
      <vt:lpstr>    </vt:lpstr>
      <vt:lpstr>  SQL Server Data Types </vt:lpstr>
      <vt:lpstr>  Most Important SQL Commands   </vt:lpstr>
      <vt:lpstr>     SQL Syntax    </vt:lpstr>
      <vt:lpstr>     SQL  KEY  Constraint    </vt:lpstr>
      <vt:lpstr>     DB  Languages    </vt:lpstr>
      <vt:lpstr>       SQL  Joins     </vt:lpstr>
      <vt:lpstr>       SQL Functions     </vt:lpstr>
      <vt:lpstr>       SQL Functions     </vt:lpstr>
      <vt:lpstr>       Sub Queries    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akm hasan</dc:creator>
  <cp:lastModifiedBy>akm hasan</cp:lastModifiedBy>
  <cp:revision>42</cp:revision>
  <dcterms:created xsi:type="dcterms:W3CDTF">2015-11-14T14:42:51Z</dcterms:created>
  <dcterms:modified xsi:type="dcterms:W3CDTF">2016-01-10T12:37:10Z</dcterms:modified>
</cp:coreProperties>
</file>