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685" r:id="rId1"/>
  </p:sldMasterIdLst>
  <p:sldIdLst>
    <p:sldId id="256" r:id="rId2"/>
    <p:sldId id="257" r:id="rId3"/>
    <p:sldId id="281" r:id="rId4"/>
    <p:sldId id="267" r:id="rId5"/>
    <p:sldId id="269" r:id="rId6"/>
    <p:sldId id="265" r:id="rId7"/>
    <p:sldId id="259" r:id="rId8"/>
    <p:sldId id="280" r:id="rId9"/>
    <p:sldId id="277" r:id="rId10"/>
    <p:sldId id="274" r:id="rId11"/>
    <p:sldId id="28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ום אקרמן" initials="רא" lastIdx="0" clrIdx="0">
    <p:extLst>
      <p:ext uri="{19B8F6BF-5375-455C-9EA6-DF929625EA0E}">
        <p15:presenceInfo xmlns:p15="http://schemas.microsoft.com/office/powerpoint/2012/main" userId="0f447aef3bcac7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5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91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2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55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7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12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1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5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5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44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3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9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52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993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7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56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DE083E-80AD-4A38-A2FF-A69B2C40953A}" type="datetimeFigureOut">
              <a:rPr lang="he-IL" smtClean="0"/>
              <a:t>י"ט/אייר/תשע"ח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570B-6693-450D-B972-C7CA74E3B2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97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47868" y="1447801"/>
            <a:ext cx="11744131" cy="1873897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IoT</a:t>
            </a:r>
            <a:r>
              <a:rPr lang="en-US" sz="5400" dirty="0" smtClean="0"/>
              <a:t> device type identification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endParaRPr lang="he-IL" sz="5400" dirty="0"/>
          </a:p>
        </p:txBody>
      </p:sp>
      <p:sp>
        <p:nvSpPr>
          <p:cNvPr id="4" name="מלבן 3"/>
          <p:cNvSpPr/>
          <p:nvPr/>
        </p:nvSpPr>
        <p:spPr>
          <a:xfrm>
            <a:off x="978896" y="4520242"/>
            <a:ext cx="380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smtClean="0"/>
              <a:t>R </a:t>
            </a:r>
            <a:r>
              <a:rPr lang="en-US" sz="3600" dirty="0" err="1" smtClean="0"/>
              <a:t>Rulzzz</a:t>
            </a:r>
            <a:endParaRPr lang="en-US" sz="3600" dirty="0"/>
          </a:p>
        </p:txBody>
      </p:sp>
      <p:sp>
        <p:nvSpPr>
          <p:cNvPr id="5" name="מלבן 4"/>
          <p:cNvSpPr/>
          <p:nvPr/>
        </p:nvSpPr>
        <p:spPr>
          <a:xfrm>
            <a:off x="911886" y="5725510"/>
            <a:ext cx="4934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 Daniel ,Shahaf ,Yonatan ,Yeachiav ,Rom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7AD717A-817B-479B-BCC4-2256F84A1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8437" y="2127672"/>
            <a:ext cx="4233472" cy="2381329"/>
          </a:xfrm>
          <a:prstGeom prst="rect">
            <a:avLst/>
          </a:prstGeom>
        </p:spPr>
      </p:pic>
      <p:pic>
        <p:nvPicPr>
          <p:cNvPr id="9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6600" dirty="0" smtClean="0"/>
              <a:t>Result</a:t>
            </a:r>
            <a:endParaRPr lang="he-IL" sz="6600" dirty="0"/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/>
            <a:endParaRPr lang="en-US" sz="2800" dirty="0" smtClean="0"/>
          </a:p>
          <a:p>
            <a:pPr algn="l" rtl="0"/>
            <a:endParaRPr lang="en-US" sz="2800" dirty="0"/>
          </a:p>
          <a:p>
            <a:pPr algn="l" rtl="0"/>
            <a:r>
              <a:rPr lang="en-US" sz="2800" dirty="0" smtClean="0"/>
              <a:t>Public </a:t>
            </a:r>
            <a:r>
              <a:rPr lang="en-US" sz="2800" dirty="0"/>
              <a:t>score is 0.86125</a:t>
            </a:r>
          </a:p>
          <a:p>
            <a:pPr algn="l" rtl="0"/>
            <a:endParaRPr lang="en-US" sz="2800" dirty="0" smtClean="0"/>
          </a:p>
          <a:p>
            <a:pPr marL="0" indent="0" algn="l" rtl="0">
              <a:buFont typeface="Wingdings 3" charset="2"/>
              <a:buNone/>
            </a:pPr>
            <a:endParaRPr lang="en-US" sz="2800" dirty="0" smtClean="0"/>
          </a:p>
          <a:p>
            <a:pPr marL="0" indent="0" algn="l" rtl="0">
              <a:buFont typeface="Wingdings 3" charset="2"/>
              <a:buNone/>
            </a:pPr>
            <a:endParaRPr lang="he-IL" sz="2800" dirty="0"/>
          </a:p>
        </p:txBody>
      </p:sp>
      <p:pic>
        <p:nvPicPr>
          <p:cNvPr id="6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 smtClean="0"/>
              <a:t>Future work</a:t>
            </a:r>
            <a:endParaRPr lang="he-IL" dirty="0"/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838200" y="191779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/>
            <a:r>
              <a:rPr lang="en-US" dirty="0" smtClean="0"/>
              <a:t>Run PCA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Try more models such as KNN,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Tuning the devices models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indent="0" algn="l" rtl="0">
              <a:buFont typeface="Wingdings 3" charset="2"/>
              <a:buNone/>
            </a:pPr>
            <a:endParaRPr lang="en-US" dirty="0" smtClean="0"/>
          </a:p>
          <a:p>
            <a:pPr marL="0" indent="0" algn="l" rtl="0">
              <a:buFont typeface="Wingdings 3" charset="2"/>
              <a:buNone/>
            </a:pPr>
            <a:endParaRPr lang="he-IL" dirty="0"/>
          </a:p>
        </p:txBody>
      </p:sp>
      <p:pic>
        <p:nvPicPr>
          <p:cNvPr id="5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Research question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46111" y="1461407"/>
            <a:ext cx="11273746" cy="471555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 smtClean="0"/>
              <a:t>Given the data on  </a:t>
            </a:r>
            <a:r>
              <a:rPr lang="en-US" sz="2000" dirty="0" err="1" smtClean="0"/>
              <a:t>IoT</a:t>
            </a:r>
            <a:r>
              <a:rPr lang="en-US" sz="2000" dirty="0" smtClean="0"/>
              <a:t>  IP stream </a:t>
            </a:r>
            <a:r>
              <a:rPr lang="en-US" dirty="0"/>
              <a:t>i</a:t>
            </a:r>
            <a:r>
              <a:rPr lang="en-US" dirty="0" smtClean="0"/>
              <a:t>dentify the device the stream origin from </a:t>
            </a:r>
            <a:endParaRPr lang="en-US" sz="2000" dirty="0" smtClean="0"/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b="1" dirty="0" smtClean="0"/>
              <a:t>The goal: </a:t>
            </a:r>
            <a:r>
              <a:rPr lang="en-US" sz="2000" dirty="0" smtClean="0"/>
              <a:t>find a model with maximum </a:t>
            </a:r>
            <a:r>
              <a:rPr lang="en-US" dirty="0" smtClean="0"/>
              <a:t>accuracy </a:t>
            </a:r>
            <a:endParaRPr lang="en-US" sz="2000" dirty="0" smtClean="0"/>
          </a:p>
          <a:p>
            <a:pPr marL="0" indent="0" algn="l" rtl="0">
              <a:buNone/>
            </a:pP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We redefine the research question to sub-questions:</a:t>
            </a:r>
          </a:p>
          <a:p>
            <a:pPr marL="0" indent="0" algn="l" rtl="0">
              <a:buNone/>
            </a:pPr>
            <a:endParaRPr lang="en-US" sz="2000" dirty="0" smtClean="0"/>
          </a:p>
          <a:p>
            <a:pPr lvl="1" algn="l" rtl="0"/>
            <a:r>
              <a:rPr lang="en-US" sz="1600" dirty="0" smtClean="0"/>
              <a:t>How to identify unknown device</a:t>
            </a:r>
          </a:p>
          <a:p>
            <a:pPr marL="457200" lvl="1" indent="0" algn="l" rtl="0">
              <a:buNone/>
            </a:pPr>
            <a:endParaRPr lang="en-US" sz="1600" dirty="0" smtClean="0"/>
          </a:p>
          <a:p>
            <a:pPr lvl="1" algn="l" rtl="0"/>
            <a:r>
              <a:rPr lang="en-US" sz="1600" dirty="0" smtClean="0"/>
              <a:t>Does  reducing the problem to binary classifier maximize the accuracy </a:t>
            </a:r>
          </a:p>
          <a:p>
            <a:pPr lvl="1" algn="l" rtl="0"/>
            <a:endParaRPr lang="en-US" sz="1600" dirty="0" smtClean="0"/>
          </a:p>
          <a:p>
            <a:pPr lvl="1" algn="l" rtl="0"/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he-IL" sz="2000" dirty="0"/>
          </a:p>
        </p:txBody>
      </p:sp>
      <p:pic>
        <p:nvPicPr>
          <p:cNvPr id="4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0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The data </a:t>
            </a:r>
            <a:r>
              <a:rPr lang="en-US" dirty="0"/>
              <a:t>composed </a:t>
            </a:r>
            <a:r>
              <a:rPr lang="en-US" dirty="0" smtClean="0"/>
              <a:t>of</a:t>
            </a:r>
          </a:p>
          <a:p>
            <a:pPr lvl="1" algn="l" rtl="0"/>
            <a:r>
              <a:rPr lang="en-US" dirty="0" smtClean="0"/>
              <a:t>Train file with ~400,000 entries</a:t>
            </a:r>
            <a:endParaRPr lang="en-US" dirty="0"/>
          </a:p>
          <a:p>
            <a:pPr lvl="1" algn="l" rtl="0"/>
            <a:r>
              <a:rPr lang="en-US" dirty="0" smtClean="0"/>
              <a:t>Test file </a:t>
            </a:r>
          </a:p>
          <a:p>
            <a:pPr marL="457200" lvl="1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The data include the information on each session between the end device to the base station(Server)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First in order to work with the data we will begin the pre processing</a:t>
            </a:r>
            <a:endParaRPr lang="en-US" dirty="0"/>
          </a:p>
          <a:p>
            <a:pPr algn="l" rtl="0"/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4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Data pre-processing</a:t>
            </a:r>
            <a:endParaRPr lang="he-IL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1103311" y="2052918"/>
            <a:ext cx="8946541" cy="4016956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Remove </a:t>
            </a:r>
            <a:r>
              <a:rPr lang="en-US" sz="2000" dirty="0" err="1" smtClean="0"/>
              <a:t>Std</a:t>
            </a:r>
            <a:r>
              <a:rPr lang="en-US" sz="2000" dirty="0" smtClean="0"/>
              <a:t>=0 columns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dirty="0" smtClean="0"/>
              <a:t>Turned categorical variables to dummies \ bins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sz="2000" dirty="0" smtClean="0"/>
              <a:t>Try to remove outliers for some models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en-US" dirty="0" smtClean="0"/>
              <a:t>Skewness and </a:t>
            </a:r>
            <a:r>
              <a:rPr lang="en-US" dirty="0" err="1" smtClean="0"/>
              <a:t>kortosis</a:t>
            </a:r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algn="l" rtl="0"/>
            <a:endParaRPr lang="en-US" sz="2000" dirty="0" smtClean="0"/>
          </a:p>
          <a:p>
            <a:pPr marL="0" indent="0" algn="l" rtl="0">
              <a:buNone/>
            </a:pPr>
            <a:endParaRPr lang="en-US" sz="1000" dirty="0" smtClean="0"/>
          </a:p>
          <a:p>
            <a:pPr marL="0" indent="0" algn="l" rtl="0">
              <a:buNone/>
            </a:pPr>
            <a:endParaRPr lang="en-US" sz="1400" dirty="0" smtClean="0"/>
          </a:p>
          <a:p>
            <a:pPr algn="l" rtl="0"/>
            <a:endParaRPr lang="en-US" sz="1400" dirty="0" smtClean="0"/>
          </a:p>
          <a:p>
            <a:pPr algn="l" rtl="0"/>
            <a:endParaRPr lang="he-IL" sz="2000" dirty="0"/>
          </a:p>
        </p:txBody>
      </p:sp>
      <p:pic>
        <p:nvPicPr>
          <p:cNvPr id="4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5727" y="340663"/>
            <a:ext cx="9404723" cy="1400530"/>
          </a:xfrm>
        </p:spPr>
        <p:txBody>
          <a:bodyPr/>
          <a:lstStyle/>
          <a:p>
            <a:pPr algn="l" rtl="0"/>
            <a:r>
              <a:rPr lang="en-US" dirty="0" smtClean="0"/>
              <a:t>Duration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67" y="1293962"/>
            <a:ext cx="7890683" cy="5265427"/>
          </a:xfrm>
        </p:spPr>
      </p:pic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6446558" y="1629590"/>
            <a:ext cx="5647675" cy="111598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he-IL" sz="2000" dirty="0"/>
          </a:p>
        </p:txBody>
      </p:sp>
      <p:pic>
        <p:nvPicPr>
          <p:cNvPr id="11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Acks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96" y="1345720"/>
            <a:ext cx="8072637" cy="5079195"/>
          </a:xfrm>
        </p:spPr>
      </p:pic>
      <p:pic>
        <p:nvPicPr>
          <p:cNvPr id="9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838199" y="278861"/>
            <a:ext cx="10515600" cy="1325563"/>
          </a:xfrm>
        </p:spPr>
        <p:txBody>
          <a:bodyPr/>
          <a:lstStyle/>
          <a:p>
            <a:pPr algn="l" rtl="0"/>
            <a:r>
              <a:rPr lang="en-US" dirty="0" smtClean="0"/>
              <a:t>Methods and tools</a:t>
            </a:r>
            <a:endParaRPr lang="he-IL" dirty="0"/>
          </a:p>
        </p:txBody>
      </p:sp>
      <p:sp>
        <p:nvSpPr>
          <p:cNvPr id="13" name="מציין מיקום תוכן 2"/>
          <p:cNvSpPr>
            <a:spLocks noGrp="1"/>
          </p:cNvSpPr>
          <p:nvPr>
            <p:ph idx="1"/>
          </p:nvPr>
        </p:nvSpPr>
        <p:spPr>
          <a:xfrm>
            <a:off x="290199" y="1765816"/>
            <a:ext cx="10919605" cy="4701485"/>
          </a:xfrm>
        </p:spPr>
        <p:txBody>
          <a:bodyPr>
            <a:noAutofit/>
          </a:bodyPr>
          <a:lstStyle/>
          <a:p>
            <a:pPr algn="l" rtl="0"/>
            <a:r>
              <a:rPr lang="en-US" sz="2400" dirty="0" smtClean="0"/>
              <a:t>Cause we have a multi classification problem we decided to create model to each device </a:t>
            </a:r>
          </a:p>
          <a:p>
            <a:pPr lvl="1" algn="l" rtl="0"/>
            <a:r>
              <a:rPr lang="en-US" dirty="0"/>
              <a:t>	by doing so we reduce the problem to binary classification for each device.</a:t>
            </a:r>
            <a:endParaRPr lang="en-US" altLang="he-IL" dirty="0"/>
          </a:p>
          <a:p>
            <a:pPr marL="0" indent="0" algn="l" rtl="0">
              <a:buNone/>
            </a:pPr>
            <a:endParaRPr lang="en-US" altLang="he-IL" sz="1800" dirty="0" smtClean="0"/>
          </a:p>
          <a:p>
            <a:pPr marL="0" indent="0" algn="l" rtl="0">
              <a:buNone/>
            </a:pPr>
            <a:endParaRPr lang="en-US" altLang="he-IL" sz="1800" dirty="0" smtClean="0"/>
          </a:p>
          <a:p>
            <a:pPr algn="l" rtl="0"/>
            <a:r>
              <a:rPr lang="en-US" sz="2400" dirty="0" smtClean="0"/>
              <a:t>In </a:t>
            </a:r>
            <a:r>
              <a:rPr lang="en-US" sz="2400" dirty="0"/>
              <a:t>order to </a:t>
            </a:r>
            <a:r>
              <a:rPr lang="en-US" sz="2400" dirty="0" smtClean="0"/>
              <a:t>recognize the unknown device we specified a threshold</a:t>
            </a:r>
          </a:p>
          <a:p>
            <a:pPr lvl="1" algn="l" rtl="0"/>
            <a:r>
              <a:rPr lang="en-US" dirty="0"/>
              <a:t>the threshold was optimized  </a:t>
            </a:r>
          </a:p>
          <a:p>
            <a:pPr lvl="1" algn="l" rtl="0"/>
            <a:r>
              <a:rPr lang="en-US" dirty="0"/>
              <a:t>For records with only 1 high probability class – classify him as </a:t>
            </a:r>
            <a:r>
              <a:rPr lang="en-US" dirty="0" smtClean="0"/>
              <a:t>such</a:t>
            </a:r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4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 smtClean="0"/>
              <a:t>Methods and tools </a:t>
            </a:r>
            <a:r>
              <a:rPr lang="en-US" dirty="0"/>
              <a:t>(continued)</a:t>
            </a:r>
            <a:endParaRPr lang="he-IL" dirty="0"/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687956" y="1497820"/>
            <a:ext cx="10816087" cy="5094569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/>
            <a:r>
              <a:rPr lang="en-US" altLang="he-IL" sz="2400" dirty="0" smtClean="0"/>
              <a:t>We </a:t>
            </a:r>
            <a:r>
              <a:rPr lang="en-US" altLang="he-IL" sz="2400" dirty="0"/>
              <a:t>used the following models : </a:t>
            </a:r>
            <a:endParaRPr lang="en-US" altLang="he-IL" sz="2400" dirty="0" smtClean="0"/>
          </a:p>
          <a:p>
            <a:pPr lvl="1" algn="l" rtl="0"/>
            <a:endParaRPr lang="en-US" altLang="he-IL" sz="2200" dirty="0" smtClean="0"/>
          </a:p>
          <a:p>
            <a:pPr lvl="1" algn="l" rtl="0"/>
            <a:r>
              <a:rPr lang="en-US" altLang="he-IL" sz="2200" dirty="0" smtClean="0"/>
              <a:t>RandomForestCalsifer</a:t>
            </a:r>
            <a:endParaRPr lang="en-US" altLang="he-IL" sz="2200" dirty="0"/>
          </a:p>
          <a:p>
            <a:pPr lvl="1" algn="l" rtl="0"/>
            <a:endParaRPr lang="en-US" altLang="he-IL" sz="2200" dirty="0" smtClean="0"/>
          </a:p>
          <a:p>
            <a:pPr lvl="1" algn="l" rtl="0"/>
            <a:r>
              <a:rPr lang="en-US" altLang="he-IL" sz="2200" dirty="0" smtClean="0"/>
              <a:t>Keras  neural network</a:t>
            </a:r>
          </a:p>
          <a:p>
            <a:pPr lvl="1" algn="l" rtl="0"/>
            <a:endParaRPr lang="en-US" altLang="he-IL" sz="2200" dirty="0"/>
          </a:p>
          <a:p>
            <a:pPr lvl="1" algn="l" rtl="0"/>
            <a:r>
              <a:rPr lang="en-US" altLang="he-IL" sz="2200" dirty="0" smtClean="0"/>
              <a:t>Logistic Regression</a:t>
            </a:r>
          </a:p>
          <a:p>
            <a:pPr lvl="1" algn="l" rtl="0"/>
            <a:endParaRPr lang="en-US" altLang="he-IL" sz="2200" dirty="0"/>
          </a:p>
          <a:p>
            <a:pPr lvl="1" algn="l" rtl="0"/>
            <a:endParaRPr lang="en-US" altLang="he-IL" sz="2200" dirty="0"/>
          </a:p>
          <a:p>
            <a:pPr algn="l" rtl="0"/>
            <a:endParaRPr lang="en-US" altLang="he-IL" sz="2400" dirty="0"/>
          </a:p>
          <a:p>
            <a:pPr algn="l" rtl="0"/>
            <a:endParaRPr lang="en-US" sz="2200" dirty="0" smtClean="0"/>
          </a:p>
          <a:p>
            <a:pPr lvl="1" algn="l" rtl="0"/>
            <a:endParaRPr lang="en-US" sz="2000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  <p:pic>
        <p:nvPicPr>
          <p:cNvPr id="4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dirty="0" smtClean="0"/>
              <a:t>Additional issues</a:t>
            </a:r>
            <a:endParaRPr lang="he-IL" dirty="0"/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838200" y="1541144"/>
            <a:ext cx="10515600" cy="5190582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Under sampling to balance classes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Logistic regression didn’t worked as excepted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Lack of time&amp;submmisions </a:t>
            </a:r>
          </a:p>
          <a:p>
            <a:pPr lvl="1" algn="l" rtl="0"/>
            <a:endParaRPr lang="en-US" sz="2000" dirty="0"/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  <p:pic>
        <p:nvPicPr>
          <p:cNvPr id="4" name="Picture 2" descr="Image result for bgu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7917C-412B-4972-A6EC-686020B0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083" y="138022"/>
            <a:ext cx="1595442" cy="15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0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207</Words>
  <Application>Microsoft Office PowerPoint</Application>
  <PresentationFormat>מסך רחב</PresentationFormat>
  <Paragraphs>87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יונים</vt:lpstr>
      <vt:lpstr>IoT device type identification  </vt:lpstr>
      <vt:lpstr>Research question</vt:lpstr>
      <vt:lpstr>The Data</vt:lpstr>
      <vt:lpstr>Data pre-processing</vt:lpstr>
      <vt:lpstr>Duration</vt:lpstr>
      <vt:lpstr>Acks</vt:lpstr>
      <vt:lpstr>Methods and tools</vt:lpstr>
      <vt:lpstr>מצגת של PowerPoint</vt:lpstr>
      <vt:lpstr>מצגת של PowerPoint</vt:lpstr>
      <vt:lpstr>מצגת של PowerPoint</vt:lpstr>
      <vt:lpstr>מצגת של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 Restaurant Visitor Forecasting</dc:title>
  <dc:creator>רום אקרמן</dc:creator>
  <cp:lastModifiedBy>רום אקרמן</cp:lastModifiedBy>
  <cp:revision>105</cp:revision>
  <dcterms:created xsi:type="dcterms:W3CDTF">2018-02-10T17:06:46Z</dcterms:created>
  <dcterms:modified xsi:type="dcterms:W3CDTF">2018-05-04T05:32:48Z</dcterms:modified>
</cp:coreProperties>
</file>