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36"/>
  </p:notesMasterIdLst>
  <p:handoutMasterIdLst>
    <p:handoutMasterId r:id="rId37"/>
  </p:handoutMasterIdLst>
  <p:sldIdLst>
    <p:sldId id="256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17" r:id="rId16"/>
    <p:sldId id="318" r:id="rId17"/>
    <p:sldId id="319" r:id="rId18"/>
    <p:sldId id="320" r:id="rId19"/>
    <p:sldId id="321" r:id="rId20"/>
    <p:sldId id="351" r:id="rId21"/>
    <p:sldId id="352" r:id="rId22"/>
    <p:sldId id="338" r:id="rId23"/>
    <p:sldId id="339" r:id="rId24"/>
    <p:sldId id="340" r:id="rId25"/>
    <p:sldId id="341" r:id="rId26"/>
    <p:sldId id="342" r:id="rId27"/>
    <p:sldId id="312" r:id="rId28"/>
    <p:sldId id="346" r:id="rId29"/>
    <p:sldId id="324" r:id="rId30"/>
    <p:sldId id="345" r:id="rId31"/>
    <p:sldId id="325" r:id="rId32"/>
    <p:sldId id="343" r:id="rId33"/>
    <p:sldId id="344" r:id="rId34"/>
    <p:sldId id="323" r:id="rId3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1034F-1E42-ED48-8256-1D7F5E1E11BF}" v="1" dt="2023-03-31T16:13:40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3605" autoAdjust="0"/>
  </p:normalViewPr>
  <p:slideViewPr>
    <p:cSldViewPr snapToGrid="0" showGuides="1">
      <p:cViewPr varScale="1">
        <p:scale>
          <a:sx n="144" d="100"/>
          <a:sy n="144" d="100"/>
        </p:scale>
        <p:origin x="1008" y="176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on" userId="04c1f3e0f13d5bca" providerId="LiveId" clId="{3841034F-1E42-ED48-8256-1D7F5E1E11BF}"/>
    <pc:docChg chg="custSel addSld modSld">
      <pc:chgData name="David Leon" userId="04c1f3e0f13d5bca" providerId="LiveId" clId="{3841034F-1E42-ED48-8256-1D7F5E1E11BF}" dt="2023-03-31T16:37:35.170" v="79" actId="20577"/>
      <pc:docMkLst>
        <pc:docMk/>
      </pc:docMkLst>
      <pc:sldChg chg="addSp delSp modSp add mod">
        <pc:chgData name="David Leon" userId="04c1f3e0f13d5bca" providerId="LiveId" clId="{3841034F-1E42-ED48-8256-1D7F5E1E11BF}" dt="2023-03-31T16:37:35.170" v="79" actId="20577"/>
        <pc:sldMkLst>
          <pc:docMk/>
          <pc:sldMk cId="940010018" sldId="352"/>
        </pc:sldMkLst>
        <pc:spChg chg="add del mod">
          <ac:chgData name="David Leon" userId="04c1f3e0f13d5bca" providerId="LiveId" clId="{3841034F-1E42-ED48-8256-1D7F5E1E11BF}" dt="2023-03-31T16:34:56.012" v="50" actId="478"/>
          <ac:spMkLst>
            <pc:docMk/>
            <pc:sldMk cId="940010018" sldId="352"/>
            <ac:spMk id="3" creationId="{DB99EA0E-614E-C25C-6084-473F67A295E2}"/>
          </ac:spMkLst>
        </pc:spChg>
        <pc:spChg chg="add mod">
          <ac:chgData name="David Leon" userId="04c1f3e0f13d5bca" providerId="LiveId" clId="{3841034F-1E42-ED48-8256-1D7F5E1E11BF}" dt="2023-03-31T16:37:35.170" v="79" actId="20577"/>
          <ac:spMkLst>
            <pc:docMk/>
            <pc:sldMk cId="940010018" sldId="352"/>
            <ac:spMk id="5" creationId="{8C2AE019-0A19-E270-CD41-AFCA8E6E94C3}"/>
          </ac:spMkLst>
        </pc:spChg>
        <pc:spChg chg="mod">
          <ac:chgData name="David Leon" userId="04c1f3e0f13d5bca" providerId="LiveId" clId="{3841034F-1E42-ED48-8256-1D7F5E1E11BF}" dt="2023-03-31T16:13:38.080" v="11" actId="20577"/>
          <ac:spMkLst>
            <pc:docMk/>
            <pc:sldMk cId="940010018" sldId="352"/>
            <ac:spMk id="14" creationId="{00000000-0000-0000-0000-000000000000}"/>
          </ac:spMkLst>
        </pc:spChg>
        <pc:picChg chg="del">
          <ac:chgData name="David Leon" userId="04c1f3e0f13d5bca" providerId="LiveId" clId="{3841034F-1E42-ED48-8256-1D7F5E1E11BF}" dt="2023-03-31T16:13:40.522" v="12" actId="478"/>
          <ac:picMkLst>
            <pc:docMk/>
            <pc:sldMk cId="940010018" sldId="352"/>
            <ac:picMk id="512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3/31/23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3/31/23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2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0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28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70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951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75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3570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84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1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30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19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8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70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00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85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8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4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8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1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reference_manual/expressions.html#map_expressions" TargetMode="External"/><Relationship Id="rId2" Type="http://schemas.openxmlformats.org/officeDocument/2006/relationships/hyperlink" Target="http://learnyousomeerlang.com/maps#what-maps-shall-b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tackoverflow.com/questions/33923/what-is-tail-recurs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</a:t>
            </a:r>
            <a:r>
              <a:rPr lang="en-US"/>
              <a:t>B 2020 </a:t>
            </a:r>
            <a:r>
              <a:rPr lang="en-US" dirty="0"/>
              <a:t>| Tutorial 3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35" y="1203007"/>
            <a:ext cx="7486650" cy="39547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1200" dirty="0"/>
          </a:p>
          <a:p>
            <a:pPr algn="l" rtl="0"/>
            <a:r>
              <a:rPr lang="en-US" sz="1600" dirty="0"/>
              <a:t>it's about calling functions with incorrect arguments:</a:t>
            </a:r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r>
              <a:rPr lang="en-US" sz="1600" dirty="0"/>
              <a:t>This happens when you call a function that doesn't exist:</a:t>
            </a:r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endParaRPr lang="en-US" sz="600" dirty="0"/>
          </a:p>
          <a:p>
            <a:pPr algn="l" rtl="0"/>
            <a:r>
              <a:rPr lang="en-US" sz="1600" dirty="0"/>
              <a:t>This happens when you try to do arithmetic that doesn't exist, like divisions by zero or between atoms and numbers: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1912640"/>
            <a:ext cx="718185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" y="3433708"/>
            <a:ext cx="7162800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" y="4833994"/>
            <a:ext cx="7162800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3422373"/>
            <a:ext cx="7162800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" y="4831042"/>
            <a:ext cx="71628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endParaRPr lang="en-US" sz="100" dirty="0"/>
          </a:p>
          <a:p>
            <a:pPr algn="l" rtl="0"/>
            <a:r>
              <a:rPr lang="en-US" dirty="0"/>
              <a:t>The most frequent reason why this error occurs is when you use variables as functions, but the variable's value is not a function:</a:t>
            </a:r>
          </a:p>
          <a:p>
            <a:pPr marL="0" indent="0" algn="l" rtl="0">
              <a:buNone/>
            </a:pPr>
            <a:r>
              <a:rPr lang="en-US" dirty="0"/>
              <a:t>      </a:t>
            </a:r>
            <a:r>
              <a:rPr lang="en-US" u="sng" dirty="0"/>
              <a:t>Code</a:t>
            </a:r>
            <a:r>
              <a:rPr lang="en-US" dirty="0"/>
              <a:t>											</a:t>
            </a:r>
            <a:r>
              <a:rPr lang="en-US" u="sng" dirty="0"/>
              <a:t>Shell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3" y="1228991"/>
            <a:ext cx="7172325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1586"/>
          <a:stretch/>
        </p:blipFill>
        <p:spPr>
          <a:xfrm>
            <a:off x="577386" y="3129902"/>
            <a:ext cx="2304667" cy="1356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40271"/>
          <a:stretch/>
        </p:blipFill>
        <p:spPr>
          <a:xfrm>
            <a:off x="3457958" y="3129902"/>
            <a:ext cx="4667255" cy="18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It happens when you use higher-order functions, but you pass them more (or fewer) arguments than they can handle.</a:t>
            </a:r>
            <a:endParaRPr lang="en-US" sz="20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3086962"/>
            <a:ext cx="7172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#1.3 </a:t>
            </a:r>
            <a:r>
              <a:rPr lang="en-US" sz="2800" dirty="0"/>
              <a:t>Understanding Errors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410846"/>
            <a:ext cx="7486650" cy="430415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By using your </a:t>
            </a:r>
            <a:r>
              <a:rPr lang="en-US" dirty="0" err="1"/>
              <a:t>Erlang</a:t>
            </a:r>
            <a:r>
              <a:rPr lang="en-US" dirty="0"/>
              <a:t> shell, type these commands and examine what each performs or the errors that you get in response</a:t>
            </a:r>
          </a:p>
          <a:p>
            <a:pPr lvl="1"/>
            <a:r>
              <a:rPr lang="en-US" sz="2000" dirty="0"/>
              <a:t>2#1101,</a:t>
            </a:r>
          </a:p>
          <a:p>
            <a:pPr lvl="1"/>
            <a:r>
              <a:rPr lang="en-US" sz="2000" dirty="0"/>
              <a:t>18#11.</a:t>
            </a:r>
          </a:p>
          <a:p>
            <a:pPr lvl="1"/>
            <a:r>
              <a:rPr lang="en-US" sz="2000" dirty="0"/>
              <a:t>N=1. &lt;Enter&gt; N=2.</a:t>
            </a:r>
          </a:p>
          <a:p>
            <a:pPr lvl="1"/>
            <a:r>
              <a:rPr lang="en-US" sz="2000" dirty="0"/>
              <a:t>b().</a:t>
            </a:r>
          </a:p>
          <a:p>
            <a:pPr lvl="1"/>
            <a:r>
              <a:rPr lang="en-US" sz="2000" dirty="0"/>
              <a:t>Number=1.</a:t>
            </a:r>
          </a:p>
          <a:p>
            <a:pPr lvl="1"/>
            <a:r>
              <a:rPr lang="en-US" sz="2000" dirty="0"/>
              <a:t>N==Number.</a:t>
            </a:r>
          </a:p>
          <a:p>
            <a:pPr lvl="1"/>
            <a:r>
              <a:rPr lang="en-US" sz="2000" dirty="0"/>
              <a:t>f(N).</a:t>
            </a:r>
          </a:p>
          <a:p>
            <a:pPr lvl="1"/>
            <a:r>
              <a:rPr lang="en-US" sz="2000" dirty="0">
                <a:solidFill>
                  <a:srgbClr val="514843"/>
                </a:solidFill>
              </a:rPr>
              <a:t>number=1.</a:t>
            </a:r>
          </a:p>
          <a:p>
            <a:pPr lvl="1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2022306"/>
            <a:ext cx="49834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{N,T}={number,1}.</a:t>
            </a:r>
          </a:p>
          <a:p>
            <a:pPr marL="891540" lvl="2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14843"/>
                </a:solidFill>
                <a:latin typeface="Calibri" panose="020F0502020204030204" pitchFamily="34" charset="0"/>
              </a:rPr>
              <a:t>Have you got an error? Why? What is N’s value?</a:t>
            </a:r>
          </a:p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{_,_}={1,2}.</a:t>
            </a:r>
          </a:p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{_N,_N}={1,2}.</a:t>
            </a:r>
          </a:p>
          <a:p>
            <a:pPr marL="891540" lvl="2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14843"/>
                </a:solidFill>
                <a:latin typeface="Calibri" panose="020F0502020204030204" pitchFamily="34" charset="0"/>
              </a:rPr>
              <a:t>What is the difference between these commands?</a:t>
            </a:r>
          </a:p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f().</a:t>
            </a:r>
          </a:p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[{L,M} || L&lt;-[1,2,3], M&lt;-[1,2,3]].</a:t>
            </a:r>
          </a:p>
        </p:txBody>
      </p:sp>
    </p:spTree>
    <p:extLst>
      <p:ext uri="{BB962C8B-B14F-4D97-AF65-F5344CB8AC3E}">
        <p14:creationId xmlns:p14="http://schemas.microsoft.com/office/powerpoint/2010/main" val="26360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#2 Map Expressions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499"/>
            <a:ext cx="7486650" cy="407727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Map expression is a term, a structure of pairs of terms</a:t>
            </a:r>
          </a:p>
          <a:p>
            <a:pPr algn="l" rtl="0"/>
            <a:r>
              <a:rPr lang="en-US" dirty="0"/>
              <a:t>Each pair is treated as </a:t>
            </a:r>
            <a:r>
              <a:rPr lang="en-US" b="1" dirty="0"/>
              <a:t>key</a:t>
            </a:r>
            <a:r>
              <a:rPr lang="en-US" dirty="0"/>
              <a:t> and </a:t>
            </a:r>
            <a:r>
              <a:rPr lang="en-US" b="1" dirty="0"/>
              <a:t>value</a:t>
            </a:r>
            <a:endParaRPr lang="en-US" dirty="0"/>
          </a:p>
          <a:p>
            <a:pPr algn="l" rtl="0"/>
            <a:r>
              <a:rPr lang="en-US" dirty="0"/>
              <a:t>Can be used as a dictionary of state variable, small DB, etc.</a:t>
            </a:r>
          </a:p>
          <a:p>
            <a:pPr algn="l" rtl="0"/>
            <a:r>
              <a:rPr lang="en-US" dirty="0"/>
              <a:t>Expressions are evaluated </a:t>
            </a:r>
            <a:r>
              <a:rPr lang="en-US" u="sng" dirty="0"/>
              <a:t>before</a:t>
            </a:r>
            <a:r>
              <a:rPr lang="en-US" dirty="0"/>
              <a:t> the assignment</a:t>
            </a:r>
          </a:p>
          <a:p>
            <a:pPr algn="l" rtl="0"/>
            <a:r>
              <a:rPr lang="en-US" dirty="0"/>
              <a:t>If two matching keys are declared, the latter key will take precedence</a:t>
            </a:r>
          </a:p>
          <a:p>
            <a:pPr marL="0" indent="0" algn="l" rtl="0">
              <a:buNone/>
            </a:pPr>
            <a:r>
              <a:rPr lang="en-US" dirty="0"/>
              <a:t>(The equivalent of dictionary from python)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8665" y="3372136"/>
            <a:ext cx="7485512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M0 = #{},                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empty map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M1 = #{a =&gt; &lt;&lt;"hello"&gt;&gt;},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single association with literals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M2 = #{1 =&gt; 2, b =&gt; b},  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multiple associations with literals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M3 = #{k =&gt; {A,B}},      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single association with variables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M4 = #{{"w", 1} =&gt; f()}. 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compound key associated with an </a:t>
            </a:r>
            <a:r>
              <a:rPr lang="en-US" sz="1050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expression</a:t>
            </a:r>
            <a:endParaRPr lang="he-IL" sz="105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Map </a:t>
            </a:r>
            <a:r>
              <a:rPr lang="en-US" sz="2800" dirty="0"/>
              <a:t>Expressions –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5579" y="1058333"/>
            <a:ext cx="7897314" cy="4365744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/>
              <a:t>Put new value in map (</a:t>
            </a:r>
            <a:r>
              <a:rPr lang="en-US" sz="1600" dirty="0" err="1"/>
              <a:t>maps:put</a:t>
            </a:r>
            <a:r>
              <a:rPr lang="en-US" sz="1600" dirty="0"/>
              <a:t>/3)</a:t>
            </a:r>
            <a:br>
              <a:rPr lang="en-US" sz="1600" dirty="0"/>
            </a:br>
            <a:endParaRPr lang="en-US" sz="1600" dirty="0"/>
          </a:p>
          <a:p>
            <a:pPr algn="l" rtl="0"/>
            <a:endParaRPr lang="en-US" sz="1600" dirty="0"/>
          </a:p>
          <a:p>
            <a:pPr lvl="1" algn="l" rtl="0"/>
            <a:r>
              <a:rPr lang="en-US" sz="1600" dirty="0"/>
              <a:t>If K </a:t>
            </a:r>
            <a:r>
              <a:rPr lang="en-US" sz="1600" b="1" dirty="0">
                <a:solidFill>
                  <a:srgbClr val="FF0000"/>
                </a:solidFill>
              </a:rPr>
              <a:t>does not match any key </a:t>
            </a:r>
            <a:r>
              <a:rPr lang="en-US" sz="1600" dirty="0"/>
              <a:t>in M, a </a:t>
            </a:r>
            <a:r>
              <a:rPr lang="en-US" sz="1600" b="1" dirty="0">
                <a:solidFill>
                  <a:srgbClr val="FF0000"/>
                </a:solidFill>
              </a:rPr>
              <a:t>new association </a:t>
            </a:r>
            <a:r>
              <a:rPr lang="en-US" sz="1600" dirty="0"/>
              <a:t>will be </a:t>
            </a:r>
            <a:r>
              <a:rPr lang="en-US" sz="1600" b="1" dirty="0">
                <a:solidFill>
                  <a:srgbClr val="FF0000"/>
                </a:solidFill>
              </a:rPr>
              <a:t>created</a:t>
            </a:r>
          </a:p>
          <a:p>
            <a:pPr lvl="1" algn="l" rtl="0"/>
            <a:r>
              <a:rPr lang="en-US" sz="1600" dirty="0"/>
              <a:t>If K </a:t>
            </a:r>
            <a:r>
              <a:rPr lang="en-US" sz="1600" b="1" dirty="0">
                <a:solidFill>
                  <a:srgbClr val="FF0000"/>
                </a:solidFill>
              </a:rPr>
              <a:t>matches a key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dirty="0"/>
              <a:t>in M, its </a:t>
            </a:r>
            <a:r>
              <a:rPr lang="en-US" sz="1600" b="1" dirty="0">
                <a:solidFill>
                  <a:srgbClr val="FF0000"/>
                </a:solidFill>
              </a:rPr>
              <a:t>associated value will be updated </a:t>
            </a:r>
            <a:r>
              <a:rPr lang="en-US" sz="1600" dirty="0"/>
              <a:t>to V</a:t>
            </a:r>
          </a:p>
          <a:p>
            <a:pPr lvl="1" algn="l" rtl="0"/>
            <a:r>
              <a:rPr lang="en-US" sz="1600" dirty="0"/>
              <a:t>In both cases the evaluated map expression will return an updated map</a:t>
            </a:r>
          </a:p>
          <a:p>
            <a:pPr algn="l" rtl="0"/>
            <a:r>
              <a:rPr lang="en-US" sz="1600" dirty="0"/>
              <a:t>To </a:t>
            </a:r>
            <a:r>
              <a:rPr lang="en-US" sz="1600" b="1" dirty="0"/>
              <a:t>only </a:t>
            </a:r>
            <a:r>
              <a:rPr lang="en-US" sz="1600" b="1" u="sng" dirty="0"/>
              <a:t>update</a:t>
            </a:r>
            <a:r>
              <a:rPr lang="en-US" sz="1600" b="1" dirty="0"/>
              <a:t> </a:t>
            </a:r>
            <a:r>
              <a:rPr lang="en-US" sz="1600" dirty="0"/>
              <a:t>an </a:t>
            </a:r>
            <a:r>
              <a:rPr lang="en-US" sz="1600" b="1" dirty="0"/>
              <a:t>existing</a:t>
            </a:r>
            <a:r>
              <a:rPr lang="en-US" sz="1600" dirty="0"/>
              <a:t> value, use the following syntax (</a:t>
            </a:r>
            <a:r>
              <a:rPr lang="en-US" sz="1600" dirty="0" err="1"/>
              <a:t>maps:update</a:t>
            </a:r>
            <a:r>
              <a:rPr lang="en-US" sz="1600" dirty="0"/>
              <a:t>/3)</a:t>
            </a:r>
            <a:br>
              <a:rPr lang="en-US" sz="1600" dirty="0"/>
            </a:br>
            <a:endParaRPr lang="en-US" sz="4000" dirty="0"/>
          </a:p>
          <a:p>
            <a:pPr marL="0" indent="0" algn="l" rtl="0">
              <a:buNone/>
            </a:pPr>
            <a:endParaRPr lang="en-US" sz="1600" dirty="0"/>
          </a:p>
          <a:p>
            <a:pPr lvl="1" algn="l" rtl="0"/>
            <a:r>
              <a:rPr lang="en-US" sz="1600" dirty="0"/>
              <a:t>If K </a:t>
            </a:r>
            <a:r>
              <a:rPr lang="en-US" sz="1600" b="1" dirty="0">
                <a:solidFill>
                  <a:srgbClr val="FF0000"/>
                </a:solidFill>
              </a:rPr>
              <a:t>does not match any key</a:t>
            </a:r>
            <a:r>
              <a:rPr lang="en-US" sz="1600" dirty="0"/>
              <a:t> in M, a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badarg</a:t>
            </a:r>
            <a:r>
              <a:rPr lang="en-US" sz="1600" dirty="0"/>
              <a:t> will be triggered at runtime</a:t>
            </a:r>
          </a:p>
          <a:p>
            <a:pPr lvl="1" algn="l" rtl="0"/>
            <a:r>
              <a:rPr lang="en-US" sz="1600" dirty="0"/>
              <a:t>If </a:t>
            </a:r>
            <a:r>
              <a:rPr lang="en-US" sz="1600" b="1" dirty="0">
                <a:solidFill>
                  <a:srgbClr val="FF0000"/>
                </a:solidFill>
              </a:rPr>
              <a:t>K is present </a:t>
            </a:r>
            <a:r>
              <a:rPr lang="en-US" sz="1600" dirty="0"/>
              <a:t>in M, its </a:t>
            </a:r>
            <a:r>
              <a:rPr lang="en-US" sz="1600" b="1" dirty="0">
                <a:solidFill>
                  <a:srgbClr val="FF0000"/>
                </a:solidFill>
              </a:rPr>
              <a:t>associated value</a:t>
            </a:r>
            <a:r>
              <a:rPr lang="en-US" sz="1600" dirty="0"/>
              <a:t> will be </a:t>
            </a:r>
            <a:r>
              <a:rPr lang="en-US" sz="1600" b="1" dirty="0">
                <a:solidFill>
                  <a:srgbClr val="FF0000"/>
                </a:solidFill>
              </a:rPr>
              <a:t>replaced</a:t>
            </a:r>
            <a:r>
              <a:rPr lang="en-US" sz="1600" dirty="0"/>
              <a:t> by V</a:t>
            </a:r>
          </a:p>
          <a:p>
            <a:pPr lvl="1" algn="l" rtl="0"/>
            <a:r>
              <a:rPr lang="en-US" sz="1600" dirty="0"/>
              <a:t>The evaluated map expression returns a new map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381" y="1494569"/>
            <a:ext cx="748551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M#{ K =&gt; V }	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 is a term of type map and K and V are any expression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381" y="3619232"/>
            <a:ext cx="748551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M#{ K := V }	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 is the map, K evaluates to a key in M and V is an expression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Map </a:t>
            </a:r>
            <a:r>
              <a:rPr lang="en-US" sz="2800" dirty="0"/>
              <a:t>Expressions –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499"/>
            <a:ext cx="7486650" cy="407727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 Example – put and update operations on map: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498741" y="2044231"/>
            <a:ext cx="4466020" cy="2062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#{1 =&gt; a}.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#{1 =&gt; a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M#{1.0 =&gt; b}.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#{1 =&gt; a, 1.0 =&gt; b}.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M#{1 := b}.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#{1 =&gt; b}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M#{1.0 := b}.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 exception error: bad argument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Map </a:t>
            </a:r>
            <a:r>
              <a:rPr lang="en-US" sz="2800" dirty="0"/>
              <a:t>Expressions –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271910"/>
            <a:ext cx="7486650" cy="41388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Maps in patterns</a:t>
            </a:r>
          </a:p>
          <a:p>
            <a:pPr lvl="1" algn="l" rtl="0"/>
            <a:endParaRPr lang="en-US" sz="2000" dirty="0"/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Key K has to be an expression of bound variables or literals</a:t>
            </a:r>
          </a:p>
          <a:p>
            <a:pPr lvl="1" algn="l" rtl="0"/>
            <a:r>
              <a:rPr lang="en-US" dirty="0"/>
              <a:t>V can be any pattern of either bound or unbound variables</a:t>
            </a:r>
          </a:p>
          <a:p>
            <a:pPr lvl="2" algn="l" rtl="0"/>
            <a:r>
              <a:rPr lang="en-US" dirty="0"/>
              <a:t>If V is unbounded, it will be bounded to the value associated with K, that exist in M</a:t>
            </a:r>
          </a:p>
          <a:p>
            <a:pPr lvl="2" algn="l" rtl="0"/>
            <a:r>
              <a:rPr lang="en-US" dirty="0"/>
              <a:t>If the variable V is bounded, it has to match the value associated with K in M</a:t>
            </a:r>
          </a:p>
          <a:p>
            <a:pPr algn="l" rtl="0"/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675" y="3791265"/>
            <a:ext cx="7485512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#{"tuple" =&gt; {1,2}}.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#{"tuple" =&gt; {1,2}}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#{"tuple" := {1,B}} = M.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#{"tuple" =&gt; {1,2}}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675" y="1570577"/>
            <a:ext cx="7485512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 K := V } = M	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 is a term of type map and K and V are any expression</a:t>
            </a:r>
          </a:p>
          <a:p>
            <a:pPr lvl="0"/>
            <a:r>
              <a:rPr lang="en-US" sz="16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 K1 := V1, .., </a:t>
            </a:r>
            <a:r>
              <a:rPr lang="en-US" sz="1600" dirty="0" err="1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</a:t>
            </a:r>
            <a:r>
              <a:rPr lang="en-US" sz="16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6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M	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multiple values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Map </a:t>
            </a:r>
            <a:r>
              <a:rPr lang="en-US" sz="2800" dirty="0"/>
              <a:t>Expressions –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499"/>
            <a:ext cx="7486650" cy="407727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Example with literals in function heads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information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8675" y="1753457"/>
            <a:ext cx="7485512" cy="2215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1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only start if </a:t>
            </a:r>
            <a:r>
              <a:rPr lang="en-US" sz="105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not_started</a:t>
            </a:r>
            <a:endParaRPr lang="en-US" sz="105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From, #{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not_started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= S) -&gt;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{reply, ok, S#{ state := start }};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only change if started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From, #{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= S) -&gt;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{reply, ok, S#{ state := changed }};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8001" y="518896"/>
            <a:ext cx="6447501" cy="1100667"/>
          </a:xfrm>
        </p:spPr>
        <p:txBody>
          <a:bodyPr>
            <a:normAutofit/>
          </a:bodyPr>
          <a:lstStyle/>
          <a:p>
            <a:r>
              <a:rPr lang="en-US" dirty="0"/>
              <a:t>Records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37056" y="1240511"/>
            <a:ext cx="6447501" cy="32339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Another way to set new types is </a:t>
            </a:r>
            <a:r>
              <a:rPr lang="en-US" sz="2000" b="1" dirty="0"/>
              <a:t>record</a:t>
            </a:r>
            <a:r>
              <a:rPr lang="en-US" sz="2000" dirty="0"/>
              <a:t>s</a:t>
            </a:r>
          </a:p>
          <a:p>
            <a:pPr lvl="1" algn="l" rtl="0"/>
            <a:r>
              <a:rPr lang="en-US" sz="2000" dirty="0"/>
              <a:t>Similar to structures in other languages</a:t>
            </a:r>
          </a:p>
          <a:p>
            <a:pPr algn="l" rtl="0"/>
            <a:r>
              <a:rPr lang="en-US" sz="2000" dirty="0"/>
              <a:t>Example: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21" y="2690271"/>
            <a:ext cx="4043361" cy="2451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10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01783"/>
            <a:ext cx="6447501" cy="3832686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1800" dirty="0"/>
              <a:t>Understanding errors</a:t>
            </a:r>
          </a:p>
          <a:p>
            <a:pPr lvl="1" algn="l" rtl="0"/>
            <a:r>
              <a:rPr lang="en-US" sz="1800" dirty="0"/>
              <a:t>Compilation errors</a:t>
            </a:r>
          </a:p>
          <a:p>
            <a:pPr lvl="1" algn="l" rtl="0"/>
            <a:r>
              <a:rPr lang="en-US" sz="1800" dirty="0"/>
              <a:t>Run-time errors</a:t>
            </a:r>
          </a:p>
          <a:p>
            <a:pPr lvl="1" algn="l" rtl="0"/>
            <a:r>
              <a:rPr lang="en-US" sz="1800" dirty="0"/>
              <a:t>Example</a:t>
            </a:r>
          </a:p>
          <a:p>
            <a:pPr algn="l" rtl="0"/>
            <a:r>
              <a:rPr lang="en-US" sz="1800" dirty="0"/>
              <a:t>Map expressions</a:t>
            </a:r>
          </a:p>
          <a:p>
            <a:pPr algn="l" rtl="0"/>
            <a:r>
              <a:rPr lang="en-US" sz="1800" dirty="0"/>
              <a:t>Record</a:t>
            </a:r>
          </a:p>
          <a:p>
            <a:pPr algn="l" rtl="0"/>
            <a:r>
              <a:rPr lang="en-US" sz="1800" dirty="0"/>
              <a:t>Guards</a:t>
            </a:r>
          </a:p>
          <a:p>
            <a:pPr lvl="1" algn="l" rtl="0"/>
            <a:r>
              <a:rPr lang="en-US" sz="1800" dirty="0"/>
              <a:t>if</a:t>
            </a:r>
          </a:p>
          <a:p>
            <a:pPr lvl="1" algn="l" rtl="0"/>
            <a:r>
              <a:rPr lang="en-US" sz="1800" dirty="0"/>
              <a:t>case... of</a:t>
            </a:r>
          </a:p>
          <a:p>
            <a:pPr algn="l" rtl="0"/>
            <a:r>
              <a:rPr lang="en-US" sz="1800" dirty="0"/>
              <a:t>Recursions</a:t>
            </a:r>
          </a:p>
          <a:p>
            <a:pPr algn="l" rtl="0"/>
            <a:endParaRPr lang="en-US" sz="1800" dirty="0"/>
          </a:p>
          <a:p>
            <a:pPr algn="l" rtl="0"/>
            <a:r>
              <a:rPr lang="en-US" sz="1800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8001" y="518896"/>
            <a:ext cx="6447501" cy="1100667"/>
          </a:xfrm>
        </p:spPr>
        <p:txBody>
          <a:bodyPr>
            <a:normAutofit/>
          </a:bodyPr>
          <a:lstStyle/>
          <a:p>
            <a:r>
              <a:rPr lang="en-US" dirty="0"/>
              <a:t>Records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37056" y="1240511"/>
            <a:ext cx="6447501" cy="32339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Example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AE019-0A19-E270-CD41-AFCA8E6E94C3}"/>
              </a:ext>
            </a:extLst>
          </p:cNvPr>
          <p:cNvSpPr txBox="1"/>
          <p:nvPr/>
        </p:nvSpPr>
        <p:spPr>
          <a:xfrm>
            <a:off x="184012" y="1815919"/>
            <a:ext cx="8196508" cy="22467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record_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example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{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recorde_example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]).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record_example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-&gt;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#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”972555"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"123 Main St."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"name: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~p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phone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~p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address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~p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,[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]).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1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 Guards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94" y="1058333"/>
            <a:ext cx="7414346" cy="4548352"/>
          </a:xfrm>
        </p:spPr>
        <p:txBody>
          <a:bodyPr>
            <a:normAutofit/>
          </a:bodyPr>
          <a:lstStyle/>
          <a:p>
            <a:pPr algn="l" rtl="0"/>
            <a:r>
              <a:rPr lang="en-US" sz="1800" b="1" dirty="0"/>
              <a:t>Pattern matching </a:t>
            </a:r>
            <a:r>
              <a:rPr lang="en-US" sz="1800" dirty="0"/>
              <a:t>is somewhat limited since it can’t express some logics such as:</a:t>
            </a:r>
          </a:p>
          <a:p>
            <a:pPr lvl="1" algn="l" rtl="0"/>
            <a:r>
              <a:rPr lang="en-US" sz="1800" dirty="0"/>
              <a:t>Select range of value</a:t>
            </a:r>
          </a:p>
          <a:p>
            <a:pPr lvl="1" algn="l" rtl="0"/>
            <a:r>
              <a:rPr lang="en-US" sz="1800" dirty="0"/>
              <a:t>Apply constraints for certain types of data</a:t>
            </a:r>
          </a:p>
          <a:p>
            <a:pPr algn="l" rtl="0"/>
            <a:r>
              <a:rPr lang="en-US" sz="1800" dirty="0"/>
              <a:t>Guards are additional clauses that can go in a function's head to make pattern matching more expressive</a:t>
            </a:r>
          </a:p>
          <a:p>
            <a:pPr lvl="1" algn="l" rtl="0"/>
            <a:r>
              <a:rPr lang="en-US" sz="1800" dirty="0"/>
              <a:t>The comma </a:t>
            </a:r>
            <a:r>
              <a:rPr lang="en-US" sz="1800" dirty="0">
                <a:solidFill>
                  <a:srgbClr val="7030A0"/>
                </a:solidFill>
              </a:rPr>
              <a:t>“,”</a:t>
            </a:r>
            <a:r>
              <a:rPr lang="en-US" sz="1800" dirty="0"/>
              <a:t> acts in a similar way as the operator </a:t>
            </a:r>
            <a:r>
              <a:rPr lang="en-US" sz="1800" b="1" dirty="0">
                <a:solidFill>
                  <a:srgbClr val="7030A0"/>
                </a:solidFill>
              </a:rPr>
              <a:t>and</a:t>
            </a:r>
          </a:p>
          <a:p>
            <a:pPr lvl="1" algn="l" rtl="0"/>
            <a:r>
              <a:rPr lang="en-US" sz="1800" dirty="0"/>
              <a:t>The semicolon </a:t>
            </a:r>
            <a:r>
              <a:rPr lang="en-US" sz="1800" dirty="0">
                <a:solidFill>
                  <a:srgbClr val="7030A0"/>
                </a:solidFill>
              </a:rPr>
              <a:t>“;”</a:t>
            </a:r>
            <a:r>
              <a:rPr lang="en-US" sz="1800" dirty="0"/>
              <a:t> acts in a similar way as the operator </a:t>
            </a:r>
            <a:r>
              <a:rPr lang="en-US" sz="1800" b="1" dirty="0">
                <a:solidFill>
                  <a:srgbClr val="7030A0"/>
                </a:solidFill>
              </a:rPr>
              <a:t>or</a:t>
            </a:r>
          </a:p>
          <a:p>
            <a:pPr lvl="1" algn="l" rtl="0"/>
            <a:r>
              <a:rPr lang="en-US" sz="1800" dirty="0"/>
              <a:t>You can use math operations and functions on data types</a:t>
            </a:r>
          </a:p>
          <a:p>
            <a:pPr lvl="2" algn="l" rtl="0"/>
            <a:r>
              <a:rPr lang="en-US" sz="1400" b="1" dirty="0"/>
              <a:t>A*B/C &gt;= 0</a:t>
            </a:r>
          </a:p>
          <a:p>
            <a:pPr lvl="2" algn="l" rtl="0"/>
            <a:r>
              <a:rPr lang="en-US" sz="1400" b="1" dirty="0" err="1"/>
              <a:t>is_integer</a:t>
            </a:r>
            <a:r>
              <a:rPr lang="en-US" sz="1400" b="1" dirty="0"/>
              <a:t>/1</a:t>
            </a:r>
            <a:r>
              <a:rPr lang="en-US" sz="1400" dirty="0"/>
              <a:t> or </a:t>
            </a:r>
            <a:r>
              <a:rPr lang="en-US" sz="1400" b="1" dirty="0" err="1"/>
              <a:t>is_atom</a:t>
            </a:r>
            <a:r>
              <a:rPr lang="en-US" sz="1400" b="1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189187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 Guards - Motivation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6060" y="1032997"/>
            <a:ext cx="7404092" cy="3649006"/>
          </a:xfrm>
        </p:spPr>
        <p:txBody>
          <a:bodyPr>
            <a:normAutofit/>
          </a:bodyPr>
          <a:lstStyle/>
          <a:p>
            <a:pPr lvl="1" algn="l" rtl="0"/>
            <a:r>
              <a:rPr lang="en-US" sz="2000" dirty="0"/>
              <a:t>We would like to calculate a student’s grade in an exam, </a:t>
            </a:r>
            <a:br>
              <a:rPr lang="en-US" sz="2000" dirty="0"/>
            </a:br>
            <a:r>
              <a:rPr lang="en-US" sz="2000" dirty="0"/>
              <a:t>where a grade is factored if it’s higher than 56</a:t>
            </a:r>
          </a:p>
          <a:p>
            <a:pPr lvl="2" algn="l" rtl="0"/>
            <a:r>
              <a:rPr lang="en-US" sz="2000" dirty="0"/>
              <a:t>It appears that pattern matching is not the easiest way to do 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t="20743" r="80988" b="45554"/>
          <a:stretch/>
        </p:blipFill>
        <p:spPr bwMode="auto">
          <a:xfrm>
            <a:off x="22400" y="2576194"/>
            <a:ext cx="4064762" cy="2630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" t="20565" r="76500" b="63879"/>
          <a:stretch/>
        </p:blipFill>
        <p:spPr bwMode="auto">
          <a:xfrm>
            <a:off x="4116056" y="4079070"/>
            <a:ext cx="4972761" cy="120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right wrong check mark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" t="20255" r="49956" b="22103"/>
          <a:stretch/>
        </p:blipFill>
        <p:spPr bwMode="auto">
          <a:xfrm>
            <a:off x="7943586" y="4207925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right wrong check mark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0255" r="6721" b="22103"/>
          <a:stretch/>
        </p:blipFill>
        <p:spPr bwMode="auto">
          <a:xfrm>
            <a:off x="3050328" y="3545139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#3.1 if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1" y="1048407"/>
            <a:ext cx="6447501" cy="3986062"/>
          </a:xfrm>
        </p:spPr>
        <p:txBody>
          <a:bodyPr>
            <a:normAutofit/>
          </a:bodyPr>
          <a:lstStyle/>
          <a:p>
            <a:pPr algn="l" rtl="0"/>
            <a:r>
              <a:rPr lang="en-US" sz="2000" b="1" dirty="0"/>
              <a:t>If</a:t>
            </a:r>
            <a:r>
              <a:rPr lang="en-US" sz="2000" dirty="0"/>
              <a:t> act like guards and share guards' syntax, but outside of a function clause's head</a:t>
            </a:r>
          </a:p>
          <a:p>
            <a:pPr algn="l" rtl="0"/>
            <a:r>
              <a:rPr lang="en-US" sz="2000" dirty="0"/>
              <a:t>Let’s apply it to our problem: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" b="-1"/>
          <a:stretch/>
        </p:blipFill>
        <p:spPr bwMode="auto">
          <a:xfrm>
            <a:off x="1039248" y="2939294"/>
            <a:ext cx="3221583" cy="209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9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#3.2 Case… of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8014" y="969577"/>
            <a:ext cx="7086599" cy="344355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If the </a:t>
            </a:r>
            <a:r>
              <a:rPr lang="en-US" sz="2000" b="1" dirty="0"/>
              <a:t>if</a:t>
            </a:r>
            <a:r>
              <a:rPr lang="en-US" sz="2000" dirty="0"/>
              <a:t> expression is like a guard, a </a:t>
            </a:r>
            <a:r>
              <a:rPr lang="en-US" sz="2000" b="1" dirty="0"/>
              <a:t>case... of</a:t>
            </a:r>
            <a:r>
              <a:rPr lang="en-US" sz="2000" dirty="0"/>
              <a:t> expression is like the whole function head</a:t>
            </a:r>
          </a:p>
          <a:p>
            <a:pPr algn="l" rtl="0"/>
            <a:r>
              <a:rPr lang="en-US" sz="2000" dirty="0"/>
              <a:t>You can have the complex pattern matching you can use with each argument, </a:t>
            </a:r>
            <a:br>
              <a:rPr lang="en-US" sz="2000" dirty="0"/>
            </a:br>
            <a:r>
              <a:rPr lang="en-US" sz="2000" dirty="0"/>
              <a:t>and you can have guards on top of it!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9" y="2739075"/>
            <a:ext cx="3053691" cy="2836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26" y="2739075"/>
            <a:ext cx="4099940" cy="246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right wrong check mark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" t="20255" r="49956" b="22103"/>
          <a:stretch/>
        </p:blipFill>
        <p:spPr bwMode="auto">
          <a:xfrm>
            <a:off x="6711136" y="4494014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right wrong check mark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0255" r="6721" b="22103"/>
          <a:stretch/>
        </p:blipFill>
        <p:spPr bwMode="auto">
          <a:xfrm>
            <a:off x="2237147" y="4046546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 Recursions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752" y="1065706"/>
            <a:ext cx="4996545" cy="4094117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1800" dirty="0"/>
              <a:t>It’s important to know the difference between using </a:t>
            </a:r>
            <a:r>
              <a:rPr lang="en-US" sz="1800" b="1" dirty="0"/>
              <a:t>recursion</a:t>
            </a:r>
            <a:r>
              <a:rPr lang="en-US" sz="1800" dirty="0"/>
              <a:t> and </a:t>
            </a:r>
            <a:r>
              <a:rPr lang="en-US" sz="1800" b="1" dirty="0"/>
              <a:t>tail recursion</a:t>
            </a:r>
            <a:r>
              <a:rPr lang="en-US" sz="1800" dirty="0"/>
              <a:t>, in manner of required resources</a:t>
            </a:r>
          </a:p>
          <a:p>
            <a:pPr lvl="1" algn="l" rtl="0"/>
            <a:r>
              <a:rPr lang="en-US" sz="1800" dirty="0"/>
              <a:t>Think about the factorial of 10</a:t>
            </a:r>
            <a:r>
              <a:rPr lang="en-US" sz="1800" baseline="30000" dirty="0"/>
              <a:t>6</a:t>
            </a:r>
            <a:endParaRPr lang="en-US" sz="1800" dirty="0"/>
          </a:p>
          <a:p>
            <a:pPr algn="l" rtl="0"/>
            <a:r>
              <a:rPr lang="en-US" sz="1800" b="1" dirty="0"/>
              <a:t>Recursion</a:t>
            </a:r>
            <a:r>
              <a:rPr lang="en-US" sz="1800" dirty="0"/>
              <a:t> requires a chain of resources during evaluation</a:t>
            </a:r>
          </a:p>
          <a:p>
            <a:pPr algn="l" rtl="0"/>
            <a:r>
              <a:rPr lang="en-US" sz="1800" b="1" dirty="0"/>
              <a:t>Tail recursion </a:t>
            </a:r>
            <a:r>
              <a:rPr lang="en-US" sz="1800" dirty="0"/>
              <a:t>transforms the linear process of recursion into iterative one, by “carrying” the partial answers along the way</a:t>
            </a:r>
          </a:p>
          <a:p>
            <a:pPr algn="l" rtl="0"/>
            <a:endParaRPr lang="en-US" sz="1800" dirty="0"/>
          </a:p>
          <a:p>
            <a:pPr marL="0" indent="0" algn="l" rtl="0">
              <a:buNone/>
            </a:pPr>
            <a:r>
              <a:rPr lang="en-US" sz="1800" dirty="0">
                <a:hlinkClick r:id="rId2"/>
              </a:rPr>
              <a:t> https://stackoverflow.com/questions/33923/what-is-tail-recursion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97" y="1058333"/>
            <a:ext cx="3837092" cy="3162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89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/>
              <a:t>Only a single .</a:t>
            </a:r>
            <a:r>
              <a:rPr lang="en-US" sz="1600" dirty="0" err="1"/>
              <a:t>erl</a:t>
            </a:r>
            <a:r>
              <a:rPr lang="en-US" sz="1600" dirty="0"/>
              <a:t> file to be submitted</a:t>
            </a:r>
          </a:p>
          <a:p>
            <a:pPr algn="l" rtl="0"/>
            <a:r>
              <a:rPr lang="en-US" sz="1600" dirty="0"/>
              <a:t>Filename format: ex3_&lt;ID&gt;.</a:t>
            </a:r>
            <a:r>
              <a:rPr lang="en-US" sz="1600" dirty="0" err="1"/>
              <a:t>erl</a:t>
            </a:r>
            <a:endParaRPr lang="en-US" sz="1600" dirty="0"/>
          </a:p>
          <a:p>
            <a:pPr lvl="1" algn="l" rtl="0"/>
            <a:r>
              <a:rPr lang="en-US" sz="1600" dirty="0"/>
              <a:t>Where &lt;ID&gt; needs to be replaced with your ID number</a:t>
            </a:r>
          </a:p>
          <a:p>
            <a:pPr algn="l" rtl="0"/>
            <a:r>
              <a:rPr lang="en-US" sz="1600" dirty="0"/>
              <a:t>Your code MUST be well documented</a:t>
            </a:r>
          </a:p>
          <a:p>
            <a:pPr algn="l" rtl="0"/>
            <a:r>
              <a:rPr lang="en-US" sz="1600" dirty="0"/>
              <a:t>Functions’ names must be identical to the ones defined in exercise</a:t>
            </a:r>
          </a:p>
          <a:p>
            <a:pPr lvl="1" algn="l" rtl="0"/>
            <a:r>
              <a:rPr lang="en-US" sz="1600" dirty="0"/>
              <a:t>Same as for the arity</a:t>
            </a:r>
          </a:p>
          <a:p>
            <a:pPr lvl="1" algn="l" rtl="0"/>
            <a:r>
              <a:rPr lang="en-US" sz="1600" dirty="0"/>
              <a:t>Same as for the output format</a:t>
            </a:r>
          </a:p>
          <a:p>
            <a:pPr lvl="1" algn="l" rtl="0"/>
            <a:r>
              <a:rPr lang="en-US" sz="1600" dirty="0"/>
              <a:t>All names are case sensitive</a:t>
            </a:r>
          </a:p>
          <a:p>
            <a:pPr algn="l" rtl="0"/>
            <a:r>
              <a:rPr lang="en-US" sz="1600" dirty="0"/>
              <a:t>Only the tested functions needs to be exported</a:t>
            </a:r>
          </a:p>
          <a:p>
            <a:pPr lvl="1" algn="l" rtl="0"/>
            <a:r>
              <a:rPr lang="en-US" sz="1600" dirty="0"/>
              <a:t>Internal functions MUST NOT be exported</a:t>
            </a:r>
          </a:p>
          <a:p>
            <a:pPr algn="l" rtl="0"/>
            <a:r>
              <a:rPr lang="en-US" sz="1600" dirty="0"/>
              <a:t>Assignments will be tested </a:t>
            </a:r>
            <a:r>
              <a:rPr lang="en-US" sz="1600" b="1" dirty="0"/>
              <a:t>automatically</a:t>
            </a:r>
            <a:r>
              <a:rPr lang="en-US" sz="1600" dirty="0"/>
              <a:t> in using Erlang shell in Linux </a:t>
            </a:r>
          </a:p>
          <a:p>
            <a:pPr lvl="1" algn="l" rtl="0"/>
            <a:r>
              <a:rPr lang="en-US" sz="1600" dirty="0"/>
              <a:t>No excuses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5#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Relevant questions can be asked </a:t>
            </a:r>
            <a:r>
              <a:rPr lang="en-US" sz="1800" dirty="0">
                <a:solidFill>
                  <a:srgbClr val="FF0000"/>
                </a:solidFill>
              </a:rPr>
              <a:t>only</a:t>
            </a:r>
            <a:r>
              <a:rPr lang="en-US" sz="1800" dirty="0"/>
              <a:t> in the forum in </a:t>
            </a:r>
            <a:r>
              <a:rPr lang="en-US" sz="1800" dirty="0" err="1"/>
              <a:t>moodle</a:t>
            </a:r>
            <a:r>
              <a:rPr lang="en-US" sz="1800" dirty="0"/>
              <a:t> site </a:t>
            </a:r>
            <a:br>
              <a:rPr lang="en-US" sz="1800" dirty="0"/>
            </a:br>
            <a:r>
              <a:rPr lang="en-US" sz="1800" dirty="0"/>
              <a:t>or in reception hours. </a:t>
            </a:r>
          </a:p>
          <a:p>
            <a:pPr algn="l" rtl="0"/>
            <a:r>
              <a:rPr lang="en-US" sz="1800" dirty="0"/>
              <a:t>Uploading code to the forum is forbidden!!! </a:t>
            </a:r>
          </a:p>
        </p:txBody>
      </p:sp>
    </p:spTree>
    <p:extLst>
      <p:ext uri="{BB962C8B-B14F-4D97-AF65-F5344CB8AC3E}">
        <p14:creationId xmlns:p14="http://schemas.microsoft.com/office/powerpoint/2010/main" val="572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3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err="1"/>
              <a:t>sortRes</a:t>
            </a:r>
            <a:r>
              <a:rPr lang="en-US" b="1" dirty="0"/>
              <a:t>(List, Method)</a:t>
            </a:r>
          </a:p>
          <a:p>
            <a:pPr lvl="1" algn="l" rtl="0"/>
            <a:r>
              <a:rPr lang="en-US" dirty="0"/>
              <a:t>Sorts </a:t>
            </a:r>
            <a:r>
              <a:rPr lang="en-US" b="1" dirty="0"/>
              <a:t>List </a:t>
            </a:r>
            <a:r>
              <a:rPr lang="en-US" dirty="0"/>
              <a:t>according to the residue of division by 3</a:t>
            </a:r>
          </a:p>
          <a:p>
            <a:pPr lvl="1" algn="l" rtl="0"/>
            <a:r>
              <a:rPr lang="en-US" dirty="0"/>
              <a:t>Each modulo-grouped list should be sorted by remainder size</a:t>
            </a:r>
          </a:p>
          <a:p>
            <a:pPr lvl="1" algn="l" rtl="0"/>
            <a:r>
              <a:rPr lang="en-US" dirty="0"/>
              <a:t>Implement three different methods of sorting (export all of them):</a:t>
            </a:r>
          </a:p>
          <a:p>
            <a:pPr lvl="2" algn="l" rtl="0"/>
            <a:r>
              <a:rPr lang="en-US" dirty="0"/>
              <a:t>List comprehension – </a:t>
            </a:r>
            <a:r>
              <a:rPr lang="en-US" b="1" dirty="0" err="1"/>
              <a:t>sortResLC</a:t>
            </a:r>
            <a:r>
              <a:rPr lang="en-US" b="1" dirty="0"/>
              <a:t>(List)</a:t>
            </a:r>
          </a:p>
          <a:p>
            <a:pPr lvl="2" algn="l" rtl="0"/>
            <a:r>
              <a:rPr lang="en-US" dirty="0"/>
              <a:t>Pattern matching – </a:t>
            </a:r>
            <a:r>
              <a:rPr lang="en-US" b="1" dirty="0" err="1"/>
              <a:t>sortResPM</a:t>
            </a:r>
            <a:r>
              <a:rPr lang="en-US" b="1" dirty="0"/>
              <a:t>(List)</a:t>
            </a:r>
          </a:p>
          <a:p>
            <a:pPr lvl="2" algn="l" rtl="0"/>
            <a:r>
              <a:rPr lang="en-US" dirty="0"/>
              <a:t>By using lists module – </a:t>
            </a:r>
            <a:r>
              <a:rPr lang="en-US" b="1" dirty="0" err="1"/>
              <a:t>sortResLM</a:t>
            </a:r>
            <a:r>
              <a:rPr lang="en-US" b="1" dirty="0"/>
              <a:t>(List)</a:t>
            </a:r>
          </a:p>
          <a:p>
            <a:pPr lvl="1" algn="l" rtl="0"/>
            <a:r>
              <a:rPr lang="en-US" dirty="0"/>
              <a:t>Method is one of atoms: ‘lc’, ‘pm’ , ‘</a:t>
            </a:r>
            <a:r>
              <a:rPr lang="en-US" dirty="0" err="1"/>
              <a:t>lm</a:t>
            </a:r>
            <a:r>
              <a:rPr lang="en-US" dirty="0"/>
              <a:t>’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sortRes</a:t>
            </a:r>
            <a:r>
              <a:rPr lang="en-US" dirty="0"/>
              <a:t>([2,3,9,5,6,7,8,1,4,10], Method) </a:t>
            </a:r>
            <a:r>
              <a:rPr lang="en-US" dirty="0">
                <a:sym typeface="Wingdings" panose="05000000000000000000" pitchFamily="2" charset="2"/>
              </a:rPr>
              <a:t> [</a:t>
            </a:r>
            <a:r>
              <a:rPr lang="en-US" dirty="0">
                <a:cs typeface="Courier New" pitchFamily="49" charset="0"/>
              </a:rPr>
              <a:t>3,6,9,1,4,7,10,2,5,8]</a:t>
            </a:r>
            <a:endParaRPr lang="en-US" dirty="0"/>
          </a:p>
          <a:p>
            <a:pPr lvl="2" algn="l" rtl="0"/>
            <a:r>
              <a:rPr lang="en-US" dirty="0" err="1"/>
              <a:t>sortRes</a:t>
            </a:r>
            <a:r>
              <a:rPr lang="en-US" dirty="0"/>
              <a:t>([])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8447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err="1"/>
              <a:t>mSort</a:t>
            </a:r>
            <a:r>
              <a:rPr lang="en-US" b="1" dirty="0"/>
              <a:t>(List)</a:t>
            </a:r>
          </a:p>
          <a:p>
            <a:pPr lvl="1" algn="l" rtl="0"/>
            <a:r>
              <a:rPr lang="en-US" dirty="0"/>
              <a:t>Returns a sorted </a:t>
            </a:r>
            <a:r>
              <a:rPr lang="en-US" b="1" dirty="0"/>
              <a:t>List</a:t>
            </a:r>
            <a:endParaRPr lang="en-US" dirty="0"/>
          </a:p>
          <a:p>
            <a:pPr lvl="1" algn="l" rtl="0"/>
            <a:r>
              <a:rPr lang="en-US" dirty="0"/>
              <a:t>Implement it to work as merge sort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mSort</a:t>
            </a:r>
            <a:r>
              <a:rPr lang="en-US" dirty="0"/>
              <a:t>([1,2,3,1,3,4,7,4]) </a:t>
            </a:r>
            <a:r>
              <a:rPr lang="en-US" dirty="0">
                <a:sym typeface="Wingdings" panose="05000000000000000000" pitchFamily="2" charset="2"/>
              </a:rPr>
              <a:t> [1,1,2,3,3,4,4,7]</a:t>
            </a:r>
          </a:p>
          <a:p>
            <a:pPr algn="l" rtl="0"/>
            <a:r>
              <a:rPr lang="en-US" b="1" dirty="0" err="1"/>
              <a:t>qSort</a:t>
            </a:r>
            <a:r>
              <a:rPr lang="en-US" b="1" dirty="0"/>
              <a:t>(List)</a:t>
            </a:r>
          </a:p>
          <a:p>
            <a:pPr lvl="1" algn="l" rtl="0"/>
            <a:r>
              <a:rPr lang="en-US" dirty="0"/>
              <a:t>Returns a sorted </a:t>
            </a:r>
            <a:r>
              <a:rPr lang="en-US" b="1" dirty="0"/>
              <a:t>List</a:t>
            </a:r>
            <a:endParaRPr lang="en-US" dirty="0"/>
          </a:p>
          <a:p>
            <a:pPr lvl="1" algn="l" rtl="0"/>
            <a:r>
              <a:rPr lang="en-US" dirty="0"/>
              <a:t>Implement it to work as quick sort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qSort</a:t>
            </a:r>
            <a:r>
              <a:rPr lang="en-US" dirty="0"/>
              <a:t>([1,2,3,1,3,4,7,4]) </a:t>
            </a:r>
            <a:r>
              <a:rPr lang="en-US" dirty="0">
                <a:sym typeface="Wingdings" panose="05000000000000000000" pitchFamily="2" charset="2"/>
              </a:rPr>
              <a:t> [1,1,2,3,3,4,4,7]</a:t>
            </a:r>
          </a:p>
          <a:p>
            <a:pPr algn="l" rtl="0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Compilation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Compile-time errors are often syntactic mistakes</a:t>
            </a:r>
          </a:p>
          <a:p>
            <a:pPr lvl="1" algn="l" rtl="0"/>
            <a:r>
              <a:rPr lang="en-US" sz="2000" dirty="0"/>
              <a:t>Check your function names</a:t>
            </a:r>
          </a:p>
          <a:p>
            <a:pPr lvl="1" algn="l" rtl="0"/>
            <a:r>
              <a:rPr lang="en-US" sz="2000" dirty="0"/>
              <a:t>Check the tokens in the language (brackets, parentheses, periods, commas)</a:t>
            </a:r>
          </a:p>
          <a:p>
            <a:pPr lvl="1" algn="l" rtl="0"/>
            <a:r>
              <a:rPr lang="en-US" sz="2000" dirty="0"/>
              <a:t>Check the arity of your functions, etc.</a:t>
            </a:r>
          </a:p>
        </p:txBody>
      </p:sp>
    </p:spTree>
    <p:extLst>
      <p:ext uri="{BB962C8B-B14F-4D97-AF65-F5344CB8AC3E}">
        <p14:creationId xmlns:p14="http://schemas.microsoft.com/office/powerpoint/2010/main" val="34396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28675" y="1144693"/>
                <a:ext cx="7486650" cy="4450079"/>
              </a:xfrm>
            </p:spPr>
            <p:txBody>
              <a:bodyPr>
                <a:normAutofit fontScale="85000" lnSpcReduction="20000"/>
              </a:bodyPr>
              <a:lstStyle/>
              <a:p>
                <a:pPr lvl="0" algn="l" rtl="0"/>
                <a:r>
                  <a:rPr lang="en-US" b="1" dirty="0">
                    <a:solidFill>
                      <a:srgbClr val="514843"/>
                    </a:solidFill>
                  </a:rPr>
                  <a:t>matElemMult(</a:t>
                </a:r>
                <a:r>
                  <a:rPr lang="en-US" b="1" dirty="0" err="1">
                    <a:solidFill>
                      <a:srgbClr val="514843"/>
                    </a:solidFill>
                  </a:rPr>
                  <a:t>MatA,MatB</a:t>
                </a:r>
                <a:r>
                  <a:rPr lang="en-US" b="1" dirty="0">
                    <a:solidFill>
                      <a:srgbClr val="514843"/>
                    </a:solidFill>
                  </a:rPr>
                  <a:t>) -&gt;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51484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51484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514843"/>
                                </a:solidFill>
                                <a:latin typeface="Cambria Math" panose="02040503050406030204" pitchFamily="18" charset="0"/>
                              </a:rPr>
                              <m:t>𝒓𝒐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51484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514843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514843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51484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51484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514843"/>
                                </a:solidFill>
                                <a:latin typeface="Cambria Math" panose="02040503050406030204" pitchFamily="18" charset="0"/>
                              </a:rPr>
                              <m:t>𝒓𝒐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51484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514843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514843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514843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51484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514843"/>
                                </a:solidFill>
                                <a:latin typeface="Cambria Math" panose="02040503050406030204" pitchFamily="18" charset="0"/>
                              </a:rPr>
                              <m:t>𝒓𝒐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51484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514843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514843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rgbClr val="514843"/>
                  </a:solidFill>
                </a:endParaRPr>
              </a:p>
              <a:p>
                <a:pPr lvl="1" algn="l" rtl="0"/>
                <a:r>
                  <a:rPr lang="en-US" dirty="0">
                    <a:solidFill>
                      <a:srgbClr val="514843"/>
                    </a:solidFill>
                  </a:rPr>
                  <a:t>Input: Squares matrices </a:t>
                </a:r>
                <a:r>
                  <a:rPr lang="en-US" b="1" dirty="0" err="1">
                    <a:solidFill>
                      <a:srgbClr val="514843"/>
                    </a:solidFill>
                  </a:rPr>
                  <a:t>MatA,MatB</a:t>
                </a:r>
                <a:endParaRPr lang="en-US" b="1" dirty="0">
                  <a:solidFill>
                    <a:srgbClr val="514843"/>
                  </a:solidFill>
                </a:endParaRPr>
              </a:p>
              <a:p>
                <a:pPr lvl="1" algn="l" rtl="0"/>
                <a:r>
                  <a:rPr lang="en-US" dirty="0">
                    <a:solidFill>
                      <a:srgbClr val="514843"/>
                    </a:solidFill>
                  </a:rPr>
                  <a:t>Output: Element by element multiplication result. </a:t>
                </a:r>
              </a:p>
              <a:p>
                <a:pPr lvl="1" algn="l" rtl="0"/>
                <a:r>
                  <a:rPr lang="en-US" dirty="0"/>
                  <a:t>Optional, Implement it with </a:t>
                </a:r>
                <a:r>
                  <a:rPr lang="en-US" b="1" dirty="0"/>
                  <a:t>list comprehension</a:t>
                </a:r>
                <a:endParaRPr lang="en-US" dirty="0"/>
              </a:p>
              <a:p>
                <a:pPr lvl="1" algn="l" rtl="0"/>
                <a:r>
                  <a:rPr lang="en-US" dirty="0">
                    <a:solidFill>
                      <a:srgbClr val="514843"/>
                    </a:solidFill>
                  </a:rPr>
                  <a:t>Example:</a:t>
                </a:r>
                <a:br>
                  <a:rPr lang="en-US" dirty="0">
                    <a:solidFill>
                      <a:srgbClr val="514843"/>
                    </a:solidFill>
                  </a:rPr>
                </a:br>
                <a:br>
                  <a:rPr lang="en-US" dirty="0">
                    <a:solidFill>
                      <a:srgbClr val="514843"/>
                    </a:solidFill>
                  </a:rPr>
                </a:br>
                <a:br>
                  <a:rPr lang="en-US" dirty="0">
                    <a:solidFill>
                      <a:srgbClr val="514843"/>
                    </a:solidFill>
                  </a:rPr>
                </a:br>
                <a:br>
                  <a:rPr lang="en-US" dirty="0">
                    <a:solidFill>
                      <a:srgbClr val="514843"/>
                    </a:solidFill>
                  </a:rPr>
                </a:br>
                <a:br>
                  <a:rPr lang="en-US" dirty="0">
                    <a:solidFill>
                      <a:srgbClr val="514843"/>
                    </a:solidFill>
                  </a:rPr>
                </a:br>
                <a:endParaRPr lang="en-US" dirty="0">
                  <a:solidFill>
                    <a:srgbClr val="514843"/>
                  </a:solidFill>
                </a:endParaRPr>
              </a:p>
              <a:p>
                <a:pPr lvl="1" algn="l" rtl="0"/>
                <a:r>
                  <a:rPr lang="en-US" b="1" dirty="0">
                    <a:solidFill>
                      <a:srgbClr val="FF0000"/>
                    </a:solidFill>
                  </a:rPr>
                  <a:t>Result matrix elements should be of type float</a:t>
                </a:r>
                <a:r>
                  <a:rPr lang="en-US" b="1">
                    <a:solidFill>
                      <a:srgbClr val="FF0000"/>
                    </a:solidFill>
                  </a:rPr>
                  <a:t>. 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algn="l" rtl="0"/>
                <a:r>
                  <a:rPr lang="en-US" b="1" dirty="0" err="1"/>
                  <a:t>filter_g</a:t>
                </a:r>
                <a:r>
                  <a:rPr lang="en-US" b="1" dirty="0"/>
                  <a:t>(</a:t>
                </a:r>
                <a:r>
                  <a:rPr lang="en-US" b="1" dirty="0" err="1"/>
                  <a:t>List,Filter</a:t>
                </a:r>
                <a:r>
                  <a:rPr lang="en-US" b="1" dirty="0"/>
                  <a:t>)</a:t>
                </a:r>
              </a:p>
              <a:p>
                <a:pPr lvl="1" algn="l" rtl="0"/>
                <a:r>
                  <a:rPr lang="en-US" dirty="0"/>
                  <a:t>If Filter is the atom ‘numbers’ than remove all numbers from list</a:t>
                </a:r>
              </a:p>
              <a:p>
                <a:pPr lvl="1" algn="l" rtl="0"/>
                <a:r>
                  <a:rPr lang="en-US" dirty="0"/>
                  <a:t>If Filter is the atom ‘atoms’ than remove all atoms from list</a:t>
                </a:r>
              </a:p>
              <a:p>
                <a:pPr lvl="1" algn="l" rtl="0"/>
                <a:r>
                  <a:rPr lang="en-US" dirty="0"/>
                  <a:t>Implement it using </a:t>
                </a:r>
                <a:r>
                  <a:rPr lang="en-US" b="1" dirty="0"/>
                  <a:t>Guards</a:t>
                </a:r>
              </a:p>
              <a:p>
                <a:pPr algn="l" rtl="0"/>
                <a:r>
                  <a:rPr lang="en-US" b="1" dirty="0" err="1"/>
                  <a:t>filter_p</a:t>
                </a:r>
                <a:r>
                  <a:rPr lang="en-US" b="1" dirty="0"/>
                  <a:t>(</a:t>
                </a:r>
                <a:r>
                  <a:rPr lang="en-US" b="1" dirty="0" err="1"/>
                  <a:t>List,Filter</a:t>
                </a:r>
                <a:r>
                  <a:rPr lang="en-US" b="1" dirty="0"/>
                  <a:t>)</a:t>
                </a:r>
              </a:p>
              <a:p>
                <a:pPr lvl="1" algn="l" rtl="0"/>
                <a:r>
                  <a:rPr lang="en-US" dirty="0"/>
                  <a:t>Implement the same functionality of </a:t>
                </a:r>
                <a:r>
                  <a:rPr lang="en-US" dirty="0" err="1"/>
                  <a:t>filter_g</a:t>
                </a:r>
                <a:r>
                  <a:rPr lang="en-US" dirty="0"/>
                  <a:t> by using pattern matching approach (without guards)</a:t>
                </a:r>
              </a:p>
              <a:p>
                <a:pPr lvl="1" algn="l" rtl="0"/>
                <a:r>
                  <a:rPr lang="en-US" dirty="0"/>
                  <a:t>Examples (</a:t>
                </a:r>
                <a:r>
                  <a:rPr lang="en-US" dirty="0" err="1"/>
                  <a:t>filter_p</a:t>
                </a:r>
                <a:r>
                  <a:rPr lang="en-US" dirty="0"/>
                  <a:t> should do the same)</a:t>
                </a:r>
              </a:p>
              <a:p>
                <a:pPr lvl="2" algn="l" rtl="0"/>
                <a:r>
                  <a:rPr lang="en-US" dirty="0" err="1"/>
                  <a:t>filter_g</a:t>
                </a:r>
                <a:r>
                  <a:rPr lang="en-US" dirty="0"/>
                  <a:t>([1,a,2,b,c,3,4,5],numbers) </a:t>
                </a:r>
                <a:r>
                  <a:rPr lang="en-US" dirty="0">
                    <a:sym typeface="Wingdings" panose="05000000000000000000" pitchFamily="2" charset="2"/>
                  </a:rPr>
                  <a:t> [</a:t>
                </a:r>
                <a:r>
                  <a:rPr lang="en-US" dirty="0" err="1">
                    <a:sym typeface="Wingdings" panose="05000000000000000000" pitchFamily="2" charset="2"/>
                  </a:rPr>
                  <a:t>a,b,c</a:t>
                </a:r>
                <a:r>
                  <a:rPr lang="en-US" dirty="0">
                    <a:sym typeface="Wingdings" panose="05000000000000000000" pitchFamily="2" charset="2"/>
                  </a:rPr>
                  <a:t>]</a:t>
                </a:r>
              </a:p>
              <a:p>
                <a:pPr lvl="2" algn="l" rtl="0"/>
                <a:r>
                  <a:rPr lang="en-US" dirty="0" err="1"/>
                  <a:t>filter_g</a:t>
                </a:r>
                <a:r>
                  <a:rPr lang="en-US" dirty="0"/>
                  <a:t>([1,elem,elem,c,b,a,2,3,4,5],atoms) </a:t>
                </a:r>
                <a:r>
                  <a:rPr lang="en-US" dirty="0">
                    <a:sym typeface="Wingdings" panose="05000000000000000000" pitchFamily="2" charset="2"/>
                  </a:rPr>
                  <a:t> [1,2,3,4,5]</a:t>
                </a:r>
              </a:p>
              <a:p>
                <a:pPr lvl="2" algn="l" rtl="0"/>
                <a:r>
                  <a:rPr lang="en-US" dirty="0" err="1"/>
                  <a:t>filter_g</a:t>
                </a:r>
                <a:r>
                  <a:rPr lang="en-US" dirty="0"/>
                  <a:t>([1.0,elem,1.5,1.789,5], numbers) </a:t>
                </a:r>
                <a:r>
                  <a:rPr lang="en-US" dirty="0">
                    <a:sym typeface="Wingdings" panose="05000000000000000000" pitchFamily="2" charset="2"/>
                  </a:rPr>
                  <a:t> [</a:t>
                </a:r>
                <a:r>
                  <a:rPr lang="en-US" dirty="0" err="1">
                    <a:sym typeface="Wingdings" panose="05000000000000000000" pitchFamily="2" charset="2"/>
                  </a:rPr>
                  <a:t>elem</a:t>
                </a:r>
                <a:r>
                  <a:rPr lang="en-US" dirty="0">
                    <a:sym typeface="Wingdings" panose="05000000000000000000" pitchFamily="2" charset="2"/>
                  </a:rPr>
                  <a:t>]</a:t>
                </a:r>
                <a:endParaRPr lang="en-US" b="1" dirty="0"/>
              </a:p>
              <a:p>
                <a:pPr lvl="1" algn="l" rtl="0"/>
                <a:endParaRPr lang="en-US" b="1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144693"/>
                <a:ext cx="7486650" cy="4450079"/>
              </a:xfrm>
              <a:blipFill>
                <a:blip r:embed="rId2"/>
                <a:stretch>
                  <a:fillRect t="-54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A48A0C9-A8B1-4307-9B19-438F1CE975FC}"/>
                  </a:ext>
                </a:extLst>
              </p:cNvPr>
              <p:cNvSpPr/>
              <p:nvPr/>
            </p:nvSpPr>
            <p:spPr>
              <a:xfrm>
                <a:off x="2059093" y="2129366"/>
                <a:ext cx="5912972" cy="877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𝑀𝑎𝑡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e>
                                <m:r>
                                  <a:rPr lang="en-IL">
                                    <a:latin typeface="Cambria Math" panose="02040503050406030204" pitchFamily="18" charset="0"/>
                                  </a:rPr>
                                  <m:t>112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A48A0C9-A8B1-4307-9B19-438F1CE97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093" y="2129366"/>
                <a:ext cx="5912972" cy="877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even(List)</a:t>
            </a:r>
          </a:p>
          <a:p>
            <a:pPr lvl="1" algn="l" rtl="0"/>
            <a:r>
              <a:rPr lang="en-US" dirty="0"/>
              <a:t>Returns a list of all even members of </a:t>
            </a:r>
            <a:r>
              <a:rPr lang="en-US" b="1" dirty="0"/>
              <a:t>List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in the same order as appeared in it</a:t>
            </a:r>
          </a:p>
          <a:p>
            <a:pPr lvl="1" algn="l" rtl="0"/>
            <a:r>
              <a:rPr lang="en-US" dirty="0"/>
              <a:t>Implement it using a recursion without using </a:t>
            </a:r>
            <a:r>
              <a:rPr lang="en-US" b="1" dirty="0"/>
              <a:t>reverse()</a:t>
            </a:r>
          </a:p>
          <a:p>
            <a:pPr lvl="1" algn="l" rtl="0"/>
            <a:r>
              <a:rPr lang="en-US" dirty="0"/>
              <a:t>Hint: use guards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/>
              <a:t>even([1,2,3,4,5,6,7,8,9]) </a:t>
            </a:r>
            <a:r>
              <a:rPr lang="en-US" dirty="0">
                <a:sym typeface="Wingdings" panose="05000000000000000000" pitchFamily="2" charset="2"/>
              </a:rPr>
              <a:t> [2,4,6,8]</a:t>
            </a:r>
          </a:p>
          <a:p>
            <a:pPr lvl="2" algn="l" rtl="0"/>
            <a:r>
              <a:rPr lang="en-US" dirty="0">
                <a:sym typeface="Wingdings" panose="05000000000000000000" pitchFamily="2" charset="2"/>
              </a:rPr>
              <a:t>even([1,3,4,2,6,5,1])  [4,2,6]</a:t>
            </a:r>
          </a:p>
          <a:p>
            <a:pPr lvl="2" algn="l" rtl="0"/>
            <a:r>
              <a:rPr lang="en-US" dirty="0"/>
              <a:t>even([1]) </a:t>
            </a:r>
            <a:r>
              <a:rPr lang="en-US" dirty="0">
                <a:sym typeface="Wingdings" panose="05000000000000000000" pitchFamily="2" charset="2"/>
              </a:rPr>
              <a:t> []</a:t>
            </a:r>
          </a:p>
          <a:p>
            <a:pPr lvl="2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b="1" dirty="0" err="1"/>
              <a:t>fiboR</a:t>
            </a:r>
            <a:r>
              <a:rPr lang="en-US" b="1" dirty="0"/>
              <a:t>(N)</a:t>
            </a:r>
          </a:p>
          <a:p>
            <a:pPr lvl="1" algn="l" rtl="0"/>
            <a:r>
              <a:rPr lang="en-US" dirty="0"/>
              <a:t>Returns the </a:t>
            </a:r>
            <a:r>
              <a:rPr lang="en-US" b="1" dirty="0" err="1"/>
              <a:t>N</a:t>
            </a:r>
            <a:r>
              <a:rPr lang="en-US" dirty="0" err="1"/>
              <a:t>’th</a:t>
            </a:r>
            <a:r>
              <a:rPr lang="en-US" dirty="0"/>
              <a:t> Fibonacci number (1,1,2,3,5,…)</a:t>
            </a:r>
          </a:p>
          <a:p>
            <a:pPr lvl="1" algn="l" rtl="0"/>
            <a:r>
              <a:rPr lang="en-US" dirty="0"/>
              <a:t>Implement it using a recursion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fiboR</a:t>
            </a:r>
            <a:r>
              <a:rPr lang="en-US" dirty="0"/>
              <a:t>(4) </a:t>
            </a:r>
            <a:r>
              <a:rPr lang="en-US" dirty="0">
                <a:sym typeface="Wingdings" panose="05000000000000000000" pitchFamily="2" charset="2"/>
              </a:rPr>
              <a:t> 3</a:t>
            </a:r>
          </a:p>
          <a:p>
            <a:pPr algn="l" rtl="0"/>
            <a:r>
              <a:rPr lang="en-US" b="1" dirty="0" err="1"/>
              <a:t>fiboT</a:t>
            </a:r>
            <a:r>
              <a:rPr lang="en-US" b="1" dirty="0"/>
              <a:t>(N)</a:t>
            </a:r>
          </a:p>
          <a:p>
            <a:pPr lvl="1" algn="l" rtl="0"/>
            <a:r>
              <a:rPr lang="en-US" dirty="0"/>
              <a:t>Returns the </a:t>
            </a:r>
            <a:r>
              <a:rPr lang="en-US" b="1" dirty="0" err="1"/>
              <a:t>N</a:t>
            </a:r>
            <a:r>
              <a:rPr lang="en-US" dirty="0" err="1"/>
              <a:t>’th</a:t>
            </a:r>
            <a:r>
              <a:rPr lang="en-US" dirty="0"/>
              <a:t> Fibonacci number (1,1,2,3,5,…)</a:t>
            </a:r>
          </a:p>
          <a:p>
            <a:pPr lvl="1" algn="l" rtl="0"/>
            <a:r>
              <a:rPr lang="en-US" dirty="0"/>
              <a:t>Implement it using a tail recursion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fiboT</a:t>
            </a:r>
            <a:r>
              <a:rPr lang="en-US" dirty="0"/>
              <a:t>(4) </a:t>
            </a:r>
            <a:r>
              <a:rPr lang="en-US" dirty="0">
                <a:sym typeface="Wingdings" panose="05000000000000000000" pitchFamily="2" charset="2"/>
              </a:rPr>
              <a:t> 3</a:t>
            </a:r>
          </a:p>
          <a:p>
            <a:pPr algn="l" rtl="0"/>
            <a:r>
              <a:rPr lang="en-US" dirty="0">
                <a:sym typeface="Wingdings" panose="05000000000000000000" pitchFamily="2" charset="2"/>
              </a:rPr>
              <a:t>Find which of the last two functions evaluates faster. Write the conclusions as comments inside the .</a:t>
            </a:r>
            <a:r>
              <a:rPr lang="en-US" dirty="0" err="1">
                <a:sym typeface="Wingdings" panose="05000000000000000000" pitchFamily="2" charset="2"/>
              </a:rPr>
              <a:t>erl</a:t>
            </a:r>
            <a:r>
              <a:rPr lang="en-US" dirty="0">
                <a:sym typeface="Wingdings" panose="05000000000000000000" pitchFamily="2" charset="2"/>
              </a:rPr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35799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3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No submission is </a:t>
            </a:r>
            <a:r>
              <a:rPr lang="en-US" b="1"/>
              <a:t>required for </a:t>
            </a:r>
            <a:r>
              <a:rPr lang="en-US" b="1" dirty="0"/>
              <a:t>this part. </a:t>
            </a:r>
          </a:p>
          <a:p>
            <a:pPr algn="l" rtl="0"/>
            <a:r>
              <a:rPr lang="en-US" b="1" dirty="0" err="1"/>
              <a:t>zeroDiag</a:t>
            </a:r>
            <a:r>
              <a:rPr lang="en-US" b="1" dirty="0"/>
              <a:t>(N)</a:t>
            </a:r>
            <a:endParaRPr lang="en-US" dirty="0"/>
          </a:p>
          <a:p>
            <a:pPr lvl="1" algn="l" rtl="0"/>
            <a:r>
              <a:rPr lang="en-US" dirty="0"/>
              <a:t>Prints a </a:t>
            </a:r>
            <a:r>
              <a:rPr lang="en-US" b="1" dirty="0"/>
              <a:t>N</a:t>
            </a:r>
            <a:r>
              <a:rPr lang="en-US" dirty="0"/>
              <a:t>*</a:t>
            </a:r>
            <a:r>
              <a:rPr lang="en-US" b="1" dirty="0"/>
              <a:t>N</a:t>
            </a:r>
            <a:r>
              <a:rPr lang="en-US" dirty="0"/>
              <a:t> matrix that its diagonals are all ones and the rest are tuples that represent their positions. Returns the matrix represented as a </a:t>
            </a:r>
            <a:r>
              <a:rPr lang="en-US" u="sng" dirty="0"/>
              <a:t>list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Implement it using </a:t>
            </a:r>
            <a:r>
              <a:rPr lang="en-US" b="1" dirty="0"/>
              <a:t>list comprehension</a:t>
            </a:r>
            <a:endParaRPr lang="en-US" dirty="0"/>
          </a:p>
          <a:p>
            <a:pPr lvl="1" algn="l" rtl="0"/>
            <a:r>
              <a:rPr lang="en-US" dirty="0"/>
              <a:t>Use </a:t>
            </a:r>
            <a:r>
              <a:rPr lang="en-US" b="1" dirty="0" err="1"/>
              <a:t>io</a:t>
            </a:r>
            <a:r>
              <a:rPr lang="en-US" dirty="0"/>
              <a:t> module for printing: </a:t>
            </a:r>
            <a:r>
              <a:rPr lang="en-US" i="1" dirty="0" err="1"/>
              <a:t>io:fwrite</a:t>
            </a:r>
            <a:r>
              <a:rPr lang="en-US" i="1" dirty="0"/>
              <a:t>(“Number: ~</a:t>
            </a:r>
            <a:r>
              <a:rPr lang="en-US" i="1" dirty="0" err="1"/>
              <a:t>p~n</a:t>
            </a:r>
            <a:r>
              <a:rPr lang="en-US" i="1" dirty="0"/>
              <a:t>”, [N]).</a:t>
            </a:r>
            <a:endParaRPr lang="en-US" dirty="0"/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zeroDiag</a:t>
            </a:r>
            <a:r>
              <a:rPr lang="en-US" dirty="0"/>
              <a:t>(3)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514843"/>
                </a:solidFill>
              </a:rPr>
              <a:t> [[1,{1,2},1],[{2,1},1,{2,3}],[1,{3,2},1]]</a:t>
            </a:r>
            <a:endParaRPr lang="en-US" dirty="0"/>
          </a:p>
          <a:p>
            <a:pPr marL="356616" lvl="1" indent="0" algn="l" rtl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1   | {1,2} |  1</a:t>
            </a:r>
          </a:p>
          <a:p>
            <a:pPr marL="356616" lvl="1" indent="0" algn="l" rtl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{2,1} |   1   | {2,3}</a:t>
            </a:r>
          </a:p>
          <a:p>
            <a:pPr marL="356616" lvl="1" indent="0" algn="l" rtl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1   | {3,2} |  1</a:t>
            </a:r>
          </a:p>
        </p:txBody>
      </p:sp>
    </p:spTree>
    <p:extLst>
      <p:ext uri="{BB962C8B-B14F-4D97-AF65-F5344CB8AC3E}">
        <p14:creationId xmlns:p14="http://schemas.microsoft.com/office/powerpoint/2010/main" val="42555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Compilation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30630"/>
            <a:ext cx="7583805" cy="3810000"/>
          </a:xfrm>
        </p:spPr>
        <p:txBody>
          <a:bodyPr>
            <a:normAutofit/>
          </a:bodyPr>
          <a:lstStyle/>
          <a:p>
            <a:pPr algn="l" rtl="0"/>
            <a:r>
              <a:rPr lang="en-US" b="1" dirty="0" err="1"/>
              <a:t>module.beam</a:t>
            </a:r>
            <a:r>
              <a:rPr lang="en-US" b="1" dirty="0"/>
              <a:t>: Module name '</a:t>
            </a:r>
            <a:r>
              <a:rPr lang="en-US" b="1" dirty="0" err="1"/>
              <a:t>madule</a:t>
            </a:r>
            <a:r>
              <a:rPr lang="en-US" b="1" dirty="0"/>
              <a:t>' does not match file name 'module'</a:t>
            </a:r>
          </a:p>
          <a:p>
            <a:pPr marL="356616" lvl="1" indent="0" algn="l" rtl="0">
              <a:buNone/>
            </a:pPr>
            <a:r>
              <a:rPr lang="en-US" dirty="0"/>
              <a:t>The module name you've entered in the -module attribute doesn't match the filename.</a:t>
            </a:r>
          </a:p>
          <a:p>
            <a:pPr algn="l" rtl="0"/>
            <a:r>
              <a:rPr lang="en-US" b="1" dirty="0"/>
              <a:t>./module.erl:2: Warning: function </a:t>
            </a:r>
            <a:r>
              <a:rPr lang="en-US" b="1" dirty="0" err="1"/>
              <a:t>some_function</a:t>
            </a:r>
            <a:r>
              <a:rPr lang="en-US" b="1" dirty="0"/>
              <a:t>/0 is unused</a:t>
            </a:r>
          </a:p>
          <a:p>
            <a:pPr marL="356616" lvl="1" indent="0" algn="l" rtl="0">
              <a:buNone/>
            </a:pPr>
            <a:r>
              <a:rPr lang="en-US" dirty="0"/>
              <a:t>You have not exported a function, or the place where it's used has the wrong name or arity. It's also possible that you've written a function that is no longer needed.</a:t>
            </a:r>
          </a:p>
          <a:p>
            <a:pPr algn="l" rtl="0"/>
            <a:r>
              <a:rPr lang="en-US" b="1" dirty="0"/>
              <a:t>./module.erl:2: function </a:t>
            </a:r>
            <a:r>
              <a:rPr lang="en-US" b="1" dirty="0" err="1"/>
              <a:t>some_function</a:t>
            </a:r>
            <a:r>
              <a:rPr lang="en-US" b="1" dirty="0"/>
              <a:t>/1 undefined</a:t>
            </a:r>
          </a:p>
          <a:p>
            <a:pPr marL="356616" lvl="1" indent="0" algn="l" rtl="0">
              <a:buNone/>
            </a:pPr>
            <a:r>
              <a:rPr lang="en-US" dirty="0"/>
              <a:t>The function does not exist. You've written the wrong name or arity either in the -export attribute or when declaring the function. This error is also output when the given function could not be compiled, usually because of a syntax error like forgetting to end a function with a period.</a:t>
            </a:r>
          </a:p>
          <a:p>
            <a:pPr algn="l" rtl="0"/>
            <a:r>
              <a:rPr lang="en-US" b="1" dirty="0"/>
              <a:t>./module.erl:5: syntax error before: '</a:t>
            </a:r>
            <a:r>
              <a:rPr lang="en-US" b="1" dirty="0" err="1"/>
              <a:t>SomeCharacterOrWord</a:t>
            </a:r>
            <a:r>
              <a:rPr lang="en-US" b="1" dirty="0"/>
              <a:t>'</a:t>
            </a:r>
          </a:p>
          <a:p>
            <a:pPr marL="356616" lvl="1" indent="0" algn="l" rtl="0">
              <a:buNone/>
            </a:pPr>
            <a:r>
              <a:rPr lang="en-US" dirty="0"/>
              <a:t>This happens for a variety of reasons, namely unclosed parentheses, tuples or wrong expression termination (like closing the last branch of a case with a comma). It might be the use of a reserved atom in your code.</a:t>
            </a:r>
          </a:p>
        </p:txBody>
      </p:sp>
    </p:spTree>
    <p:extLst>
      <p:ext uri="{BB962C8B-B14F-4D97-AF65-F5344CB8AC3E}">
        <p14:creationId xmlns:p14="http://schemas.microsoft.com/office/powerpoint/2010/main" val="37599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Compilation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./module.erl:5: syntax error before:</a:t>
            </a:r>
          </a:p>
          <a:p>
            <a:pPr marL="356616" lvl="1" indent="0" algn="l" rtl="0">
              <a:buNone/>
            </a:pPr>
            <a:r>
              <a:rPr lang="en-US" dirty="0"/>
              <a:t>This usually comes up when your line termination is not correct.</a:t>
            </a:r>
          </a:p>
          <a:p>
            <a:pPr algn="l" rtl="0"/>
            <a:r>
              <a:rPr lang="en-US" b="1" dirty="0"/>
              <a:t>./module.erl:5: Warning: this expression will fail with a '</a:t>
            </a:r>
            <a:r>
              <a:rPr lang="en-US" b="1" dirty="0" err="1"/>
              <a:t>badarith</a:t>
            </a:r>
            <a:r>
              <a:rPr lang="en-US" b="1" dirty="0"/>
              <a:t>' exception</a:t>
            </a:r>
          </a:p>
          <a:p>
            <a:pPr marL="356616" lvl="1" indent="0" algn="l" rtl="0">
              <a:buNone/>
            </a:pPr>
            <a:r>
              <a:rPr lang="en-US" dirty="0"/>
              <a:t>In this case, the compiler is smart enough to find that one of your arithmetic expressions will fail (say, llama + 5). It won't find type errors much more complex than that, though.</a:t>
            </a:r>
          </a:p>
          <a:p>
            <a:pPr algn="l" rtl="0"/>
            <a:r>
              <a:rPr lang="en-US" b="1" dirty="0"/>
              <a:t>./module.erl:5: Warning: variable '</a:t>
            </a:r>
            <a:r>
              <a:rPr lang="en-US" b="1" dirty="0" err="1"/>
              <a:t>Var</a:t>
            </a:r>
            <a:r>
              <a:rPr lang="en-US" b="1" dirty="0"/>
              <a:t>' is unused</a:t>
            </a:r>
          </a:p>
          <a:p>
            <a:pPr marL="356616" lvl="1" indent="0" algn="l" rtl="0">
              <a:buNone/>
            </a:pPr>
            <a:r>
              <a:rPr lang="en-US" dirty="0"/>
              <a:t>You declared a variable and never use it afterwards. You might want to switch the variable name to _ or just prefix it with an underscore (something like _</a:t>
            </a:r>
            <a:r>
              <a:rPr lang="en-US" dirty="0" err="1"/>
              <a:t>Var</a:t>
            </a:r>
            <a:r>
              <a:rPr lang="en-US" dirty="0"/>
              <a:t>) if you feel the name helps make the code readable.</a:t>
            </a:r>
          </a:p>
        </p:txBody>
      </p:sp>
    </p:spTree>
    <p:extLst>
      <p:ext uri="{BB962C8B-B14F-4D97-AF65-F5344CB8AC3E}">
        <p14:creationId xmlns:p14="http://schemas.microsoft.com/office/powerpoint/2010/main" val="30458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Compilation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10640"/>
            <a:ext cx="7486650" cy="3901440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./module.erl:5: Warning: a term is constructed, but never used</a:t>
            </a:r>
          </a:p>
          <a:p>
            <a:pPr marL="356616" lvl="1" indent="0" algn="l" rtl="0">
              <a:buNone/>
            </a:pPr>
            <a:r>
              <a:rPr lang="en-US" dirty="0"/>
              <a:t>This warning tells you you're doing something useless: you're doing something such as building a list, declaring a tuple or an anonymous function without ever binding it to a variable or returning it.</a:t>
            </a:r>
          </a:p>
          <a:p>
            <a:pPr algn="l" rtl="0"/>
            <a:r>
              <a:rPr lang="en-US" b="1" dirty="0"/>
              <a:t>./module.erl:5: head mismatch</a:t>
            </a:r>
          </a:p>
          <a:p>
            <a:pPr marL="356616" lvl="1" indent="0" algn="l" rtl="0">
              <a:buNone/>
            </a:pPr>
            <a:r>
              <a:rPr lang="en-US" dirty="0"/>
              <a:t>It's possible your function has more than one head, and each of them has a different arity (different arity means different functions!). This error is also raised when you insert a function definition between the head clauses of another function.</a:t>
            </a:r>
          </a:p>
          <a:p>
            <a:pPr algn="l" rtl="0"/>
            <a:r>
              <a:rPr lang="en-US" b="1" dirty="0"/>
              <a:t>./module.erl:5: Warning: this clause cannot match because a previous clause at line 4 always matches</a:t>
            </a:r>
          </a:p>
          <a:p>
            <a:pPr marL="356616" lvl="1" indent="0" algn="l" rtl="0">
              <a:buNone/>
            </a:pPr>
            <a:r>
              <a:rPr lang="en-US" dirty="0"/>
              <a:t>The compiler warns you that you'll never even need to go to the other branch.</a:t>
            </a:r>
          </a:p>
          <a:p>
            <a:pPr algn="l" rtl="0"/>
            <a:r>
              <a:rPr lang="en-US" b="1" dirty="0"/>
              <a:t>./module.erl:9: variable 'A' unsafe in 'case' (line 5)</a:t>
            </a:r>
          </a:p>
          <a:p>
            <a:pPr marL="356616" lvl="1" indent="0" algn="l" rtl="0">
              <a:buNone/>
            </a:pPr>
            <a:r>
              <a:rPr lang="en-US" dirty="0"/>
              <a:t>You're using a variable declared within one of the branches of a </a:t>
            </a:r>
            <a:r>
              <a:rPr lang="en-US" b="1" dirty="0"/>
              <a:t>case ... of </a:t>
            </a:r>
            <a:r>
              <a:rPr lang="en-US" dirty="0"/>
              <a:t>outside of it. This is considered </a:t>
            </a:r>
            <a:r>
              <a:rPr lang="en-US" u="sng" dirty="0"/>
              <a:t>unsafe</a:t>
            </a:r>
            <a:r>
              <a:rPr lang="en-US" dirty="0"/>
              <a:t>. If you want to use such variables, you'd be better of doing </a:t>
            </a:r>
            <a:r>
              <a:rPr lang="en-US" b="1" dirty="0" err="1"/>
              <a:t>MyVar</a:t>
            </a:r>
            <a:r>
              <a:rPr lang="en-US" b="1" dirty="0"/>
              <a:t> = case ... of...</a:t>
            </a:r>
          </a:p>
        </p:txBody>
      </p:sp>
    </p:spTree>
    <p:extLst>
      <p:ext uri="{BB962C8B-B14F-4D97-AF65-F5344CB8AC3E}">
        <p14:creationId xmlns:p14="http://schemas.microsoft.com/office/powerpoint/2010/main" val="31830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Run-time errors are pretty destructive in the sense that they crash your code. While </a:t>
            </a:r>
            <a:r>
              <a:rPr lang="en-US" sz="2400" dirty="0" err="1"/>
              <a:t>Erlang</a:t>
            </a:r>
            <a:r>
              <a:rPr lang="en-US" sz="2400" dirty="0"/>
              <a:t> has ways to deal with them, recognizing these errors is always helpful.</a:t>
            </a:r>
          </a:p>
        </p:txBody>
      </p:sp>
    </p:spTree>
    <p:extLst>
      <p:ext uri="{BB962C8B-B14F-4D97-AF65-F5344CB8AC3E}">
        <p14:creationId xmlns:p14="http://schemas.microsoft.com/office/powerpoint/2010/main" val="20918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61" y="966101"/>
            <a:ext cx="6447501" cy="3233978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endParaRPr lang="en-US" sz="1100" dirty="0"/>
          </a:p>
          <a:p>
            <a:pPr algn="l" rtl="0"/>
            <a:r>
              <a:rPr lang="en-US" dirty="0"/>
              <a:t>All the guard clauses of a function failed, or none of the function clauses' patterns matched.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You have forgotten a specific pattern in the </a:t>
            </a:r>
            <a:r>
              <a:rPr lang="en-US" b="1" dirty="0"/>
              <a:t>case…</a:t>
            </a:r>
            <a:r>
              <a:rPr lang="en-US" dirty="0"/>
              <a:t>, sent in the wrong kind of data, or needed a catch-all clause!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8" y="2130056"/>
            <a:ext cx="7200900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8" y="3882540"/>
            <a:ext cx="7172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1" y="828941"/>
            <a:ext cx="6447501" cy="3233978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endParaRPr lang="en-US" sz="700" dirty="0"/>
          </a:p>
          <a:p>
            <a:pPr algn="l" rtl="0"/>
            <a:r>
              <a:rPr lang="en-US" dirty="0"/>
              <a:t>it can not find a branch that evaluates to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pPr algn="l" rtl="0"/>
            <a:endParaRPr lang="he-IL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i="1" dirty="0" err="1"/>
              <a:t>Badmatch</a:t>
            </a:r>
            <a:r>
              <a:rPr lang="en-US" dirty="0"/>
              <a:t> errors happen whenever pattern matching fails.</a:t>
            </a:r>
          </a:p>
          <a:p>
            <a:pPr marL="356616" lvl="1" indent="0" algn="l" rtl="0">
              <a:buNone/>
            </a:pPr>
            <a:r>
              <a:rPr lang="en-US" dirty="0"/>
              <a:t>Note that this error sometimes happens because the programmer believes that a variable of the form</a:t>
            </a:r>
            <a:r>
              <a:rPr lang="en-US" b="1" dirty="0"/>
              <a:t> _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is not the same as </a:t>
            </a:r>
            <a:r>
              <a:rPr lang="en-US" b="1" dirty="0"/>
              <a:t>_</a:t>
            </a:r>
            <a:r>
              <a:rPr lang="en-US" dirty="0"/>
              <a:t>. Variables with an underscore are normal variables, except the compiler won't complain if they're not used. It is not possible to bind them more than once.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1" y="1673966"/>
            <a:ext cx="714375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8" y="3783033"/>
            <a:ext cx="71818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2764</Words>
  <Application>Microsoft Macintosh PowerPoint</Application>
  <PresentationFormat>On-screen Show (16:10)</PresentationFormat>
  <Paragraphs>301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Euphemia</vt:lpstr>
      <vt:lpstr>Menlo</vt:lpstr>
      <vt:lpstr>Trebuchet MS</vt:lpstr>
      <vt:lpstr>Wingdings</vt:lpstr>
      <vt:lpstr>Wingdings 3</vt:lpstr>
      <vt:lpstr>פיאה</vt:lpstr>
      <vt:lpstr>Functional programming in concurrent and distributed systems</vt:lpstr>
      <vt:lpstr>Outline</vt:lpstr>
      <vt:lpstr>#1.1 Compilation Errors</vt:lpstr>
      <vt:lpstr>#1.1 Compilation Errors</vt:lpstr>
      <vt:lpstr>#1.1 Compilation Errors</vt:lpstr>
      <vt:lpstr>#1.1 Compilation Errors</vt:lpstr>
      <vt:lpstr>#1.2 Run-time Errors</vt:lpstr>
      <vt:lpstr>#1.2 Run-time Errors</vt:lpstr>
      <vt:lpstr>#1.2 Run-time Errors</vt:lpstr>
      <vt:lpstr>#1.2 Run-time Errors</vt:lpstr>
      <vt:lpstr>#1.2 Run-time Errors</vt:lpstr>
      <vt:lpstr>#1.2 Run-time Errors</vt:lpstr>
      <vt:lpstr>#1.3 Understanding Errors</vt:lpstr>
      <vt:lpstr>#2 Map Expressions</vt:lpstr>
      <vt:lpstr>#2 Map Expressions – Cont.</vt:lpstr>
      <vt:lpstr>#2 Map Expressions – Cont.</vt:lpstr>
      <vt:lpstr>#2 Map Expressions – Cont.</vt:lpstr>
      <vt:lpstr>#2 Map Expressions – Cont.</vt:lpstr>
      <vt:lpstr>Records</vt:lpstr>
      <vt:lpstr>Records</vt:lpstr>
      <vt:lpstr>#3 Guards</vt:lpstr>
      <vt:lpstr>#3 Guards - Motivation</vt:lpstr>
      <vt:lpstr>#3.1 if</vt:lpstr>
      <vt:lpstr>#3.2 Case… of</vt:lpstr>
      <vt:lpstr>#4 Recursions</vt:lpstr>
      <vt:lpstr>#5 Submission Procedures</vt:lpstr>
      <vt:lpstr>5# Submission Procedures</vt:lpstr>
      <vt:lpstr>Exercise 3</vt:lpstr>
      <vt:lpstr>Exercise 3</vt:lpstr>
      <vt:lpstr>Exercise 3</vt:lpstr>
      <vt:lpstr>Exercise 3</vt:lpstr>
      <vt:lpstr>Exercise 3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2023-03-31T16:37:37Z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