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2"/>
  </p:sldMasterIdLst>
  <p:notesMasterIdLst>
    <p:notesMasterId r:id="rId34"/>
  </p:notesMasterIdLst>
  <p:handoutMasterIdLst>
    <p:handoutMasterId r:id="rId35"/>
  </p:handoutMasterIdLst>
  <p:sldIdLst>
    <p:sldId id="256" r:id="rId3"/>
    <p:sldId id="298" r:id="rId4"/>
    <p:sldId id="324" r:id="rId5"/>
    <p:sldId id="317" r:id="rId6"/>
    <p:sldId id="316" r:id="rId7"/>
    <p:sldId id="328" r:id="rId8"/>
    <p:sldId id="329" r:id="rId9"/>
    <p:sldId id="323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20" r:id="rId24"/>
    <p:sldId id="321" r:id="rId25"/>
    <p:sldId id="318" r:id="rId26"/>
    <p:sldId id="319" r:id="rId27"/>
    <p:sldId id="312" r:id="rId28"/>
    <p:sldId id="322" r:id="rId29"/>
    <p:sldId id="313" r:id="rId30"/>
    <p:sldId id="314" r:id="rId31"/>
    <p:sldId id="315" r:id="rId32"/>
    <p:sldId id="325" r:id="rId3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72CFB-8EEF-7E4E-9AFA-3515E33D80DB}" v="15" dt="2023-03-04T02:16:37.153"/>
    <p1510:client id="{AA425DC9-6F9E-4BDD-8053-43A9FEA7AEFB}" v="2" dt="2023-03-04T02:24:53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3586" autoAdjust="0"/>
  </p:normalViewPr>
  <p:slideViewPr>
    <p:cSldViewPr snapToGrid="0" showGuides="1">
      <p:cViewPr varScale="1">
        <p:scale>
          <a:sx n="121" d="100"/>
          <a:sy n="121" d="100"/>
        </p:scale>
        <p:origin x="2844" y="96"/>
      </p:cViewPr>
      <p:guideLst>
        <p:guide orient="horz" pos="2160"/>
        <p:guide pos="384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04-Mar-23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04-Mar-23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564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ההשמה בלפני אחרון מצליחה כי</a:t>
            </a:r>
            <a:r>
              <a:rPr lang="he-IL" baseline="0" dirty="0"/>
              <a:t> זה משתנה!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9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901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1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10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93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9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7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59820"/>
            <a:ext cx="4300538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092213"/>
            <a:ext cx="3908203" cy="3507170"/>
          </a:xfrm>
          <a:solidFill>
            <a:schemeClr val="tx1">
              <a:lumMod val="20000"/>
              <a:lumOff val="80000"/>
            </a:schemeClr>
          </a:solidFill>
        </p:spPr>
        <p:txBody>
          <a:bodyPr tIns="784555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4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2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6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1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04-Mar-23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rlang.org/doc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putty.html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docs.aws.amazon.com/AWSEC2/latest/UserGuide/AccessingInstancesLinu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tecadmin.net/install-erlang-on-ubunt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rlang.org/doc/installation_guide/INSTAL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lang/rebar3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1drv.ms/u/s!AspbPfHg88EEgfNBDCYQhm-J9FU1eg?e=0lTr4K" TargetMode="External"/><Relationship Id="rId4" Type="http://schemas.openxmlformats.org/officeDocument/2006/relationships/hyperlink" Target="https://1drv.ms/u/s!AspbPfHg88EEgfNCFcim8lbi8NsAqQ?e=otE5S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b="1" dirty="0"/>
              <a:t>Functional programming in concurrent and distributed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381-1-0112 | SM B 201</a:t>
            </a:r>
            <a:r>
              <a:rPr lang="he-IL" dirty="0"/>
              <a:t>7</a:t>
            </a:r>
            <a:r>
              <a:rPr lang="en-US" dirty="0"/>
              <a:t> | Tutorial 2</a:t>
            </a:r>
          </a:p>
          <a:p>
            <a:pPr rtl="0"/>
            <a:r>
              <a:rPr lang="en-US" dirty="0"/>
              <a:t>David Leon</a:t>
            </a:r>
          </a:p>
          <a:p>
            <a:pPr rtl="0"/>
            <a:r>
              <a:rPr lang="en-US" dirty="0"/>
              <a:t>Credit to Yehiel Zohar.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2" y="2143567"/>
            <a:ext cx="1685676" cy="14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math.bgu.ac.il/~yairgl/Conferences/Around_T/BG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0" y="500932"/>
            <a:ext cx="603418" cy="90768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1.1# Erlang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89" y="1755177"/>
            <a:ext cx="6447501" cy="3233978"/>
          </a:xfrm>
        </p:spPr>
        <p:txBody>
          <a:bodyPr>
            <a:normAutofit/>
          </a:bodyPr>
          <a:lstStyle/>
          <a:p>
            <a:r>
              <a:rPr lang="en-US" sz="1400" dirty="0"/>
              <a:t>Representing </a:t>
            </a:r>
            <a:r>
              <a:rPr lang="en-US" sz="1400" b="1" dirty="0"/>
              <a:t>numbers</a:t>
            </a:r>
            <a:r>
              <a:rPr lang="en-US" sz="1400" dirty="0"/>
              <a:t> is intuitive</a:t>
            </a:r>
          </a:p>
          <a:p>
            <a:pPr marL="356616" lvl="1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1 + 54.</a:t>
            </a:r>
          </a:p>
          <a:p>
            <a:pPr marL="356616" lvl="1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22 * 2.</a:t>
            </a:r>
          </a:p>
          <a:p>
            <a:pPr marL="356616" lvl="1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15 - 8.</a:t>
            </a:r>
          </a:p>
          <a:p>
            <a:pPr marL="356616" lvl="1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8 / 5.</a:t>
            </a:r>
          </a:p>
          <a:p>
            <a:pPr marL="356616" lvl="1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8 div 5.</a:t>
            </a:r>
          </a:p>
          <a:p>
            <a:pPr marL="356616" lvl="1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8 rem 5.</a:t>
            </a:r>
          </a:p>
        </p:txBody>
      </p:sp>
      <p:pic>
        <p:nvPicPr>
          <p:cNvPr id="3074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8" y="2041468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45" y="2407005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72" y="2735442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45" y="3090165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46" y="337959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9" y="3668057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48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1.2#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300384"/>
          </a:xfrm>
        </p:spPr>
        <p:txBody>
          <a:bodyPr>
            <a:normAutofit/>
          </a:bodyPr>
          <a:lstStyle/>
          <a:p>
            <a:r>
              <a:rPr lang="en-US" b="1" dirty="0"/>
              <a:t>Variables</a:t>
            </a:r>
            <a:r>
              <a:rPr lang="en-US" dirty="0"/>
              <a:t> begin with an uppercase letter or underscore (_)</a:t>
            </a:r>
          </a:p>
          <a:p>
            <a:r>
              <a:rPr lang="en-US" dirty="0"/>
              <a:t>As long as you do not change its assigned value, you will be fine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One.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One = 1.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Uno = One = 1.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Two = One + One.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Two = 2.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Two = Two + 1.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_Two = Two + 1.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two = 2.</a:t>
            </a:r>
          </a:p>
          <a:p>
            <a:r>
              <a:rPr lang="en-US" dirty="0"/>
              <a:t>Why did the two commands return an error?</a:t>
            </a:r>
            <a:endParaRPr lang="he-IL" dirty="0"/>
          </a:p>
          <a:p>
            <a:r>
              <a:rPr lang="en-US" dirty="0"/>
              <a:t>What about the before last one? Was it a successful assignment? What is the value, then?</a:t>
            </a:r>
          </a:p>
        </p:txBody>
      </p:sp>
      <p:pic>
        <p:nvPicPr>
          <p:cNvPr id="5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73" y="2247479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72" y="2528343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71" y="2809207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70" y="309007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dns2.freepik.com/free-photo/_17-1106090017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76" y="3370935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cdns2.freepik.com/free-photo/_17-1106090017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84" y="3945049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70" y="3664184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cdns2.freepik.com/free-photo/_17-1106090017.jpg">
            <a:extLst>
              <a:ext uri="{FF2B5EF4-FFF2-40B4-BE49-F238E27FC236}">
                <a16:creationId xmlns:a16="http://schemas.microsoft.com/office/drawing/2014/main" id="{B8ABB95E-EB70-4B85-A581-6DC615FE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84" y="1960422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7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1.3# Erlang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Atoms</a:t>
            </a:r>
            <a:r>
              <a:rPr lang="en-US" dirty="0"/>
              <a:t> are constants with their own name for value</a:t>
            </a:r>
          </a:p>
          <a:p>
            <a:r>
              <a:rPr lang="en-US" dirty="0"/>
              <a:t>An atom starts with a lowercase letter if it contains only alphanumeric characters, underscore (_), or @. Otherwise, it should be enclosed in single quotes (')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atom.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atom_1.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atom_1@bgu.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‘Atom are great!’.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atom = ‘atom’.</a:t>
            </a:r>
          </a:p>
        </p:txBody>
      </p:sp>
      <p:pic>
        <p:nvPicPr>
          <p:cNvPr id="4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5" y="2863690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9" y="3168490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8" y="3473290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7" y="3778090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6" y="4082890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7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05831"/>
            <a:ext cx="6447501" cy="1100667"/>
          </a:xfrm>
        </p:spPr>
        <p:txBody>
          <a:bodyPr/>
          <a:lstStyle/>
          <a:p>
            <a:r>
              <a:rPr lang="en-US" dirty="0"/>
              <a:t>1.4# Erlang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Boolean</a:t>
            </a:r>
            <a:r>
              <a:rPr lang="en-US" dirty="0"/>
              <a:t> expressions and operators are used to compare items, and are similar to other languages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true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false.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false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true.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true </a:t>
            </a:r>
            <a:r>
              <a:rPr lang="en-US" b="1" dirty="0" err="1">
                <a:solidFill>
                  <a:srgbClr val="C00000"/>
                </a:solidFill>
              </a:rPr>
              <a:t>xor</a:t>
            </a:r>
            <a:r>
              <a:rPr lang="en-US" dirty="0">
                <a:solidFill>
                  <a:srgbClr val="C00000"/>
                </a:solidFill>
              </a:rPr>
              <a:t> false.</a:t>
            </a:r>
          </a:p>
          <a:p>
            <a:pPr marL="356616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false.</a:t>
            </a:r>
          </a:p>
          <a:p>
            <a:pPr marL="356616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(true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false).</a:t>
            </a:r>
          </a:p>
        </p:txBody>
      </p:sp>
      <p:pic>
        <p:nvPicPr>
          <p:cNvPr id="4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2" y="2295456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6" y="2600256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5" y="2905056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4" y="3209856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3" y="3514656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5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1.5# Erlang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</a:t>
            </a:r>
            <a:r>
              <a:rPr lang="en-US" b="1" dirty="0"/>
              <a:t>equality</a:t>
            </a:r>
            <a:r>
              <a:rPr lang="en-US" dirty="0"/>
              <a:t> is simple, but slightly different than other languages</a:t>
            </a:r>
          </a:p>
          <a:p>
            <a:pPr lvl="1"/>
            <a:r>
              <a:rPr lang="en-US" dirty="0"/>
              <a:t>“==“ in Erlang is “=:=“</a:t>
            </a:r>
          </a:p>
          <a:p>
            <a:pPr lvl="1"/>
            <a:r>
              <a:rPr lang="en-US" dirty="0"/>
              <a:t>“!=“ in Erlang is “=/=“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5 =:= 5.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1 =:= 0.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1 =/= 0.</a:t>
            </a:r>
          </a:p>
          <a:p>
            <a:pPr lvl="1"/>
            <a:r>
              <a:rPr lang="en-US" dirty="0">
                <a:solidFill>
                  <a:srgbClr val="514843"/>
                </a:solidFill>
              </a:rPr>
              <a:t>“==“ and “/=“ in Erlang are used for numerical comparison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5 =:= 5.0.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5 == 5.0.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5 /= 5.0.</a:t>
            </a:r>
          </a:p>
          <a:p>
            <a:r>
              <a:rPr lang="en-US" dirty="0"/>
              <a:t>Operators “&gt;”, “&lt;“, “&gt;=“, “=&lt;“ are same as in other languages</a:t>
            </a:r>
          </a:p>
        </p:txBody>
      </p:sp>
      <p:pic>
        <p:nvPicPr>
          <p:cNvPr id="5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11" y="2707189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11" y="3306672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21" y="4128018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cdns2.freepik.com/free-photo/_17-1106090017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26" y="2976760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cdns2.freepik.com/free-photo/_17-1106090017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26" y="3817025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cdns2.freepik.com/free-photo/_17-1106090017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26" y="4426625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03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1.6# Erlang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tuple</a:t>
            </a:r>
            <a:r>
              <a:rPr lang="en-US" dirty="0"/>
              <a:t> is a way to organize data by grouping together many terms when you know how many there are.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Point = {4,5}.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{X,Y} = Point.</a:t>
            </a:r>
          </a:p>
          <a:p>
            <a:pPr lvl="1"/>
            <a:r>
              <a:rPr lang="en-US" dirty="0"/>
              <a:t>What would be the values of X and Y at that point?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{X,4} = Point.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{X,_} = Point.</a:t>
            </a:r>
          </a:p>
          <a:p>
            <a:pPr lvl="1"/>
            <a:r>
              <a:rPr lang="en-US" dirty="0"/>
              <a:t>Can you explain the last result?</a:t>
            </a:r>
          </a:p>
        </p:txBody>
      </p:sp>
      <p:pic>
        <p:nvPicPr>
          <p:cNvPr id="5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21" y="2652572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36" y="3504653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cdns2.freepik.com/free-photo/_17-1106090017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36" y="3188649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22" y="2391249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1.7#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236720"/>
          </a:xfrm>
        </p:spPr>
        <p:txBody>
          <a:bodyPr>
            <a:normAutofit/>
          </a:bodyPr>
          <a:lstStyle/>
          <a:p>
            <a:r>
              <a:rPr lang="en-US" b="1" dirty="0"/>
              <a:t>Lists</a:t>
            </a:r>
            <a:r>
              <a:rPr lang="en-US" dirty="0"/>
              <a:t> can contain anything! (including nothing)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[1, 2, 3, numbers, [4,5,6], 5.34, {4,5}].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[97, 98, 99].</a:t>
            </a:r>
          </a:p>
          <a:p>
            <a:pPr lvl="1"/>
            <a:r>
              <a:rPr lang="en-US" dirty="0">
                <a:solidFill>
                  <a:srgbClr val="514843"/>
                </a:solidFill>
              </a:rPr>
              <a:t>Can you explain the last result?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514843"/>
                </a:solidFill>
              </a:rPr>
              <a:t>    Strings are lists and the notation is absolutely the exact same!</a:t>
            </a:r>
          </a:p>
          <a:p>
            <a:pPr lvl="1"/>
            <a:r>
              <a:rPr lang="en-US" dirty="0">
                <a:solidFill>
                  <a:srgbClr val="514843"/>
                </a:solidFill>
              </a:rPr>
              <a:t>Erlang will print lists of numbers as numbers only when at least one of them could not also represent a letter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[1,2,3] ++ [4,5].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[1,2,3,4,5] -- [1,2,3].</a:t>
            </a:r>
          </a:p>
          <a:p>
            <a:pPr marL="356616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hd</a:t>
            </a:r>
            <a:r>
              <a:rPr lang="en-US" dirty="0">
                <a:solidFill>
                  <a:srgbClr val="C00000"/>
                </a:solidFill>
              </a:rPr>
              <a:t>([1,2,3,4]).</a:t>
            </a:r>
          </a:p>
          <a:p>
            <a:pPr marL="356616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tl</a:t>
            </a:r>
            <a:r>
              <a:rPr lang="en-US" dirty="0">
                <a:solidFill>
                  <a:srgbClr val="C00000"/>
                </a:solidFill>
              </a:rPr>
              <a:t>([1,2,3,4]).</a:t>
            </a:r>
          </a:p>
          <a:p>
            <a:pPr marL="356616" lvl="1" indent="0">
              <a:buNone/>
            </a:pP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Head|Tail</a:t>
            </a:r>
            <a:r>
              <a:rPr lang="en-US" dirty="0">
                <a:solidFill>
                  <a:srgbClr val="C00000"/>
                </a:solidFill>
              </a:rPr>
              <a:t>] = [1,2,3,4].</a:t>
            </a:r>
          </a:p>
          <a:p>
            <a:pPr lvl="1"/>
            <a:r>
              <a:rPr lang="en-US" dirty="0">
                <a:solidFill>
                  <a:srgbClr val="514843"/>
                </a:solidFill>
              </a:rPr>
              <a:t>What are the values of “Head” and “Tail” now?</a:t>
            </a:r>
          </a:p>
        </p:txBody>
      </p:sp>
      <p:pic>
        <p:nvPicPr>
          <p:cNvPr id="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623" y="1751568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4428" y="2081611"/>
            <a:ext cx="223200" cy="223200"/>
          </a:xfrm>
          <a:prstGeom prst="rect">
            <a:avLst/>
          </a:prstGeom>
        </p:spPr>
      </p:pic>
      <p:pic>
        <p:nvPicPr>
          <p:cNvPr id="17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24" y="322344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28" y="352824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27" y="383304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26" y="413784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icons.iconarchive.com/icons/tatice/cristal-intense/256/ok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24" y="4442641"/>
            <a:ext cx="221615" cy="22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2# 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47503"/>
            <a:ext cx="6447501" cy="3786966"/>
          </a:xfrm>
        </p:spPr>
        <p:txBody>
          <a:bodyPr/>
          <a:lstStyle/>
          <a:p>
            <a:r>
              <a:rPr lang="en-US" sz="1600" dirty="0"/>
              <a:t>What is a module?</a:t>
            </a:r>
          </a:p>
          <a:p>
            <a:pPr lvl="1"/>
            <a:r>
              <a:rPr lang="en-US" sz="1600" dirty="0"/>
              <a:t>Module is a group of functions in a single </a:t>
            </a:r>
            <a:r>
              <a:rPr lang="en-US" sz="1600" b="1" dirty="0"/>
              <a:t>file</a:t>
            </a:r>
            <a:r>
              <a:rPr lang="en-US" sz="1600" dirty="0"/>
              <a:t>, under a single </a:t>
            </a:r>
            <a:r>
              <a:rPr lang="en-US" sz="1600" b="1" i="1" dirty="0"/>
              <a:t>module name</a:t>
            </a:r>
            <a:endParaRPr lang="en-US" sz="1600" dirty="0"/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A module name must start with a lowercase letter and must be the same as the name of the file that contains it</a:t>
            </a:r>
          </a:p>
          <a:p>
            <a:pPr lvl="1"/>
            <a:r>
              <a:rPr lang="en-US" sz="1600" dirty="0"/>
              <a:t>A module name must be unique</a:t>
            </a:r>
          </a:p>
          <a:p>
            <a:r>
              <a:rPr lang="en-US" sz="1600" dirty="0"/>
              <a:t>Erlang provides some modules that contain common operations</a:t>
            </a:r>
          </a:p>
          <a:p>
            <a:pPr lvl="1"/>
            <a:r>
              <a:rPr lang="en-US" sz="1600" dirty="0"/>
              <a:t>lists, </a:t>
            </a:r>
            <a:r>
              <a:rPr lang="en-US" sz="1600" dirty="0" err="1"/>
              <a:t>io</a:t>
            </a:r>
            <a:r>
              <a:rPr lang="en-US" sz="1600" dirty="0"/>
              <a:t>, </a:t>
            </a:r>
            <a:r>
              <a:rPr lang="en-US" sz="1600" dirty="0" err="1"/>
              <a:t>erlang</a:t>
            </a:r>
            <a:r>
              <a:rPr lang="en-US" sz="1600" dirty="0"/>
              <a:t>, etc.</a:t>
            </a:r>
          </a:p>
          <a:p>
            <a:pPr lvl="1"/>
            <a:r>
              <a:rPr lang="en-US" sz="1600" dirty="0"/>
              <a:t>All these modules are documented in </a:t>
            </a:r>
            <a:r>
              <a:rPr lang="en-US" sz="1600" dirty="0">
                <a:hlinkClick r:id="rId2"/>
              </a:rPr>
              <a:t>http://www.erlang.org/doc.html</a:t>
            </a:r>
            <a:endParaRPr lang="en-US" sz="1600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070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2# 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5512" cy="3810000"/>
          </a:xfrm>
        </p:spPr>
        <p:txBody>
          <a:bodyPr/>
          <a:lstStyle/>
          <a:p>
            <a:r>
              <a:rPr lang="en-US" dirty="0"/>
              <a:t>Let’s write a new module, step by step</a:t>
            </a:r>
          </a:p>
          <a:p>
            <a:pPr lvl="1"/>
            <a:r>
              <a:rPr lang="en-US" dirty="0"/>
              <a:t>Open a new file named “</a:t>
            </a:r>
            <a:r>
              <a:rPr lang="en-US" dirty="0" err="1"/>
              <a:t>myModule.erl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Declare the module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Declare the list of functions that that can be called from the outside world and their arity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Write the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3224"/>
          <a:stretch/>
        </p:blipFill>
        <p:spPr>
          <a:xfrm>
            <a:off x="1369551" y="2199323"/>
            <a:ext cx="4724400" cy="292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1913" b="51311"/>
          <a:stretch/>
        </p:blipFill>
        <p:spPr>
          <a:xfrm>
            <a:off x="1369551" y="2763640"/>
            <a:ext cx="4724400" cy="292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2057"/>
          <a:stretch/>
        </p:blipFill>
        <p:spPr>
          <a:xfrm>
            <a:off x="1369551" y="3388723"/>
            <a:ext cx="472440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906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2# 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49" y="1058333"/>
            <a:ext cx="7485512" cy="3810000"/>
          </a:xfrm>
        </p:spPr>
        <p:txBody>
          <a:bodyPr>
            <a:noAutofit/>
          </a:bodyPr>
          <a:lstStyle/>
          <a:p>
            <a:r>
              <a:rPr lang="en-US" sz="1600" dirty="0"/>
              <a:t>Now compile and call the function we implemented</a:t>
            </a:r>
          </a:p>
          <a:p>
            <a:pPr lvl="1"/>
            <a:r>
              <a:rPr lang="en-US" sz="1600" dirty="0"/>
              <a:t>Open a new terminal window (</a:t>
            </a:r>
            <a:r>
              <a:rPr lang="en-US" sz="1600" dirty="0" err="1"/>
              <a:t>Alt+Ctrl+T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Start Erlang shell By typing “</a:t>
            </a:r>
            <a:r>
              <a:rPr lang="en-US" sz="1600" dirty="0" err="1"/>
              <a:t>erl</a:t>
            </a:r>
            <a:r>
              <a:rPr lang="en-US" sz="1600" dirty="0"/>
              <a:t>”</a:t>
            </a:r>
          </a:p>
          <a:p>
            <a:pPr lvl="1"/>
            <a:r>
              <a:rPr lang="en-US" sz="1600" dirty="0"/>
              <a:t>Change the directory to where you have saved the module file using function </a:t>
            </a:r>
            <a:r>
              <a:rPr lang="en-US" sz="1600" b="1" dirty="0"/>
              <a:t>cd/1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Compile the module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Call function </a:t>
            </a:r>
            <a:r>
              <a:rPr lang="en-US" sz="1600" b="1" dirty="0"/>
              <a:t>hello/0</a:t>
            </a:r>
            <a:br>
              <a:rPr lang="en-US" sz="1600" b="1" dirty="0"/>
            </a:br>
            <a:br>
              <a:rPr lang="en-US" sz="1600" b="1" dirty="0"/>
            </a:br>
            <a:endParaRPr lang="en-US" sz="1600" b="1" dirty="0"/>
          </a:p>
          <a:p>
            <a:pPr lvl="1"/>
            <a:r>
              <a:rPr lang="en-US" sz="1600" dirty="0"/>
              <a:t>Compilation of multiple modules in current directory </a:t>
            </a:r>
            <a:br>
              <a:rPr lang="en-US" sz="1600" dirty="0"/>
            </a:br>
            <a:r>
              <a:rPr lang="en-US" sz="1600" dirty="0"/>
              <a:t>in erlang shell type: </a:t>
            </a:r>
            <a:r>
              <a:rPr lang="en-US" sz="1600" b="1" dirty="0" err="1">
                <a:solidFill>
                  <a:srgbClr val="0070C0"/>
                </a:solidFill>
                <a:latin typeface="Arial Narrow" panose="020B0606020202030204" pitchFamily="34" charset="0"/>
              </a:rPr>
              <a:t>cover:compile_directory</a:t>
            </a:r>
            <a:r>
              <a:rPr lang="en-US" sz="1600" b="1" dirty="0">
                <a:solidFill>
                  <a:srgbClr val="0070C0"/>
                </a:solidFill>
                <a:latin typeface="Arial Narrow" panose="020B0606020202030204" pitchFamily="34" charset="0"/>
              </a:rPr>
              <a:t>().</a:t>
            </a:r>
          </a:p>
          <a:p>
            <a:pPr lvl="1"/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77" y="2709862"/>
            <a:ext cx="4619625" cy="295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2258"/>
          <a:stretch/>
        </p:blipFill>
        <p:spPr>
          <a:xfrm>
            <a:off x="1175582" y="3394640"/>
            <a:ext cx="4617720" cy="31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2880"/>
          <a:stretch/>
        </p:blipFill>
        <p:spPr>
          <a:xfrm>
            <a:off x="1167962" y="4130455"/>
            <a:ext cx="4625340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00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07733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000" dirty="0"/>
              <a:t>Functional programming laboratory</a:t>
            </a:r>
          </a:p>
          <a:p>
            <a:pPr lvl="1"/>
            <a:r>
              <a:rPr lang="en-US" sz="1600" dirty="0"/>
              <a:t>Functional language – </a:t>
            </a:r>
            <a:r>
              <a:rPr lang="en-US" sz="1600" dirty="0" err="1"/>
              <a:t>Erlang</a:t>
            </a:r>
            <a:endParaRPr lang="en-US" sz="1600" dirty="0"/>
          </a:p>
          <a:p>
            <a:pPr lvl="2"/>
            <a:r>
              <a:rPr lang="en-US" sz="1600" dirty="0"/>
              <a:t>No need to take care of mutual exclusion</a:t>
            </a:r>
          </a:p>
          <a:p>
            <a:pPr lvl="2"/>
            <a:r>
              <a:rPr lang="en-US" sz="1600" dirty="0"/>
              <a:t>Message passing based communication</a:t>
            </a:r>
          </a:p>
          <a:p>
            <a:pPr lvl="2"/>
            <a:r>
              <a:rPr lang="en-US" sz="1600" b="1" u="sng" dirty="0"/>
              <a:t>Immutable</a:t>
            </a:r>
            <a:r>
              <a:rPr lang="en-US" sz="1600" dirty="0"/>
              <a:t> (Unchangeable) variables</a:t>
            </a:r>
            <a:endParaRPr lang="en-US" sz="2400" dirty="0"/>
          </a:p>
          <a:p>
            <a:pPr algn="l" rtl="0"/>
            <a:r>
              <a:rPr lang="en-US" sz="2000" dirty="0"/>
              <a:t>Development environment</a:t>
            </a:r>
          </a:p>
          <a:p>
            <a:pPr lvl="1"/>
            <a:r>
              <a:rPr lang="en-US" sz="1600" dirty="0"/>
              <a:t>Linux OS (Ubuntu)</a:t>
            </a:r>
          </a:p>
          <a:p>
            <a:pPr lvl="1" algn="l" rtl="0"/>
            <a:r>
              <a:rPr lang="en-US" sz="1600" dirty="0"/>
              <a:t>Windows (Not supported) </a:t>
            </a:r>
          </a:p>
          <a:p>
            <a:pPr lvl="1" algn="l" rtl="0"/>
            <a:r>
              <a:rPr lang="en-US" sz="1600" dirty="0"/>
              <a:t>Mac OS</a:t>
            </a:r>
          </a:p>
          <a:p>
            <a:r>
              <a:rPr lang="en-US" sz="2150" dirty="0"/>
              <a:t>Development environment on cloud</a:t>
            </a:r>
          </a:p>
          <a:p>
            <a:pPr lvl="1"/>
            <a:r>
              <a:rPr lang="en-US" sz="2000" dirty="0"/>
              <a:t>Azure (Microsoft) - Ubuntu</a:t>
            </a:r>
          </a:p>
          <a:p>
            <a:pPr lvl="1"/>
            <a:r>
              <a:rPr lang="en-US" sz="2000" dirty="0"/>
              <a:t>E2C AWS (Amazon) - Ubuntu AMI</a:t>
            </a:r>
          </a:p>
        </p:txBody>
      </p:sp>
    </p:spTree>
    <p:extLst>
      <p:ext uri="{BB962C8B-B14F-4D97-AF65-F5344CB8AC3E}">
        <p14:creationId xmlns:p14="http://schemas.microsoft.com/office/powerpoint/2010/main" val="38491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3#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Pattern matching</a:t>
            </a:r>
            <a:r>
              <a:rPr lang="en-US" dirty="0"/>
              <a:t> is also used when writing functions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Calling </a:t>
            </a:r>
            <a:r>
              <a:rPr lang="en-US" b="1" dirty="0"/>
              <a:t>greet/2 </a:t>
            </a:r>
            <a:r>
              <a:rPr lang="en-US" dirty="0"/>
              <a:t>with different arguments may execute different code</a:t>
            </a:r>
          </a:p>
          <a:p>
            <a:r>
              <a:rPr lang="en-US" dirty="0"/>
              <a:t>Different implementations for the same </a:t>
            </a:r>
            <a:r>
              <a:rPr lang="en-US" b="1" dirty="0"/>
              <a:t>function</a:t>
            </a:r>
            <a:r>
              <a:rPr lang="en-US" dirty="0"/>
              <a:t> and </a:t>
            </a:r>
            <a:r>
              <a:rPr lang="en-US" b="1" dirty="0"/>
              <a:t>arity</a:t>
            </a:r>
            <a:r>
              <a:rPr lang="en-US" dirty="0"/>
              <a:t> are separated with semi-colon (;)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38" y="2114005"/>
            <a:ext cx="5457825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711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4# Erlang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Erlang uses two types of files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erl</a:t>
            </a:r>
            <a:r>
              <a:rPr lang="en-US" dirty="0"/>
              <a:t>	code file, contains modules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hrl</a:t>
            </a:r>
            <a:r>
              <a:rPr lang="en-US" dirty="0"/>
              <a:t>	header file, contains defines, constants, declarations</a:t>
            </a:r>
          </a:p>
          <a:p>
            <a:r>
              <a:rPr lang="en-US" dirty="0"/>
              <a:t>Two ways to mark a comment in Erlang</a:t>
            </a:r>
          </a:p>
          <a:p>
            <a:pPr lvl="1"/>
            <a:r>
              <a:rPr lang="en-US" dirty="0"/>
              <a:t>%		line comment</a:t>
            </a:r>
          </a:p>
          <a:p>
            <a:pPr lvl="1"/>
            <a:r>
              <a:rPr lang="en-US" dirty="0"/>
              <a:t>%%	file/function comment</a:t>
            </a:r>
          </a:p>
        </p:txBody>
      </p:sp>
    </p:spTree>
    <p:extLst>
      <p:ext uri="{BB962C8B-B14F-4D97-AF65-F5344CB8AC3E}">
        <p14:creationId xmlns:p14="http://schemas.microsoft.com/office/powerpoint/2010/main" val="30884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Erlang</a:t>
            </a:r>
            <a:r>
              <a:rPr lang="en-US" dirty="0"/>
              <a:t> Header Files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in C/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en-US" dirty="0" err="1"/>
              <a:t>Erlang</a:t>
            </a:r>
            <a:r>
              <a:rPr lang="en-US" dirty="0"/>
              <a:t> also supports in headers. </a:t>
            </a:r>
          </a:p>
          <a:p>
            <a:pPr lvl="1"/>
            <a:r>
              <a:rPr lang="en-US" dirty="0"/>
              <a:t>Assuming that there is a header file called “</a:t>
            </a:r>
            <a:r>
              <a:rPr lang="en-US" dirty="0" err="1"/>
              <a:t>usr.hrl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erl</a:t>
            </a:r>
            <a:r>
              <a:rPr lang="en-US" dirty="0"/>
              <a:t> file use: </a:t>
            </a:r>
            <a:r>
              <a:rPr lang="en-US" b="1" i="1" dirty="0"/>
              <a:t>-include(“</a:t>
            </a:r>
            <a:r>
              <a:rPr lang="en-US" b="1" i="1" dirty="0" err="1"/>
              <a:t>usr.hrl</a:t>
            </a:r>
            <a:r>
              <a:rPr lang="en-US" b="1" i="1" dirty="0"/>
              <a:t>”).</a:t>
            </a:r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marL="342900" lvl="1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1585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in </a:t>
            </a:r>
            <a:r>
              <a:rPr lang="en-US" dirty="0" err="1"/>
              <a:t>Erlang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Like #define in </a:t>
            </a:r>
            <a:r>
              <a:rPr lang="en-US" dirty="0" err="1"/>
              <a:t>cpp</a:t>
            </a:r>
            <a:r>
              <a:rPr lang="en-US" dirty="0"/>
              <a:t> we are able to use macros in </a:t>
            </a:r>
            <a:r>
              <a:rPr lang="en-US" dirty="0" err="1"/>
              <a:t>erlang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-define(Pi, 3.14).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Then in code use “?” to refer to a pre defined macro: </a:t>
            </a:r>
          </a:p>
          <a:p>
            <a:pPr marL="0" indent="0">
              <a:buNone/>
            </a:pPr>
            <a:r>
              <a:rPr lang="en-US" b="1" i="1" dirty="0"/>
              <a:t>A = ?Pi.</a:t>
            </a:r>
          </a:p>
          <a:p>
            <a:pPr marL="0" indent="0">
              <a:buNone/>
            </a:pPr>
            <a:r>
              <a:rPr lang="en-US" b="1" i="1" dirty="0"/>
              <a:t>A =:= 3.14  (It will be true)</a:t>
            </a:r>
            <a:endParaRPr lang="he-IL" b="1" i="1" dirty="0"/>
          </a:p>
        </p:txBody>
      </p:sp>
    </p:spTree>
    <p:extLst>
      <p:ext uri="{BB962C8B-B14F-4D97-AF65-F5344CB8AC3E}">
        <p14:creationId xmlns:p14="http://schemas.microsoft.com/office/powerpoint/2010/main" val="1230663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practice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8001" y="1227909"/>
            <a:ext cx="6447501" cy="3806560"/>
          </a:xfrm>
        </p:spPr>
        <p:txBody>
          <a:bodyPr/>
          <a:lstStyle/>
          <a:p>
            <a:r>
              <a:rPr lang="en-US" dirty="0"/>
              <a:t>No submission is needed for this exercise.</a:t>
            </a:r>
          </a:p>
          <a:p>
            <a:r>
              <a:rPr lang="en-US" dirty="0"/>
              <a:t>Open Ubuntu and create a new </a:t>
            </a:r>
            <a:r>
              <a:rPr lang="en-US" dirty="0" err="1"/>
              <a:t>erl</a:t>
            </a:r>
            <a:r>
              <a:rPr lang="en-US" dirty="0"/>
              <a:t> file by </a:t>
            </a:r>
            <a:r>
              <a:rPr lang="en-US" dirty="0" err="1"/>
              <a:t>gedit</a:t>
            </a:r>
            <a:r>
              <a:rPr lang="en-US" dirty="0"/>
              <a:t>. </a:t>
            </a:r>
          </a:p>
          <a:p>
            <a:r>
              <a:rPr lang="en-US" dirty="0"/>
              <a:t>Create new module in erlang and call it calc. </a:t>
            </a:r>
          </a:p>
          <a:p>
            <a:r>
              <a:rPr lang="en-US" dirty="0"/>
              <a:t>Implement the following functions: </a:t>
            </a:r>
          </a:p>
          <a:p>
            <a:pPr marL="0" indent="0">
              <a:buNone/>
            </a:pPr>
            <a:r>
              <a:rPr lang="en-US" i="1" dirty="0" err="1"/>
              <a:t>calc</a:t>
            </a:r>
            <a:r>
              <a:rPr lang="en-US" i="1" dirty="0"/>
              <a:t>(</a:t>
            </a:r>
            <a:r>
              <a:rPr lang="en-US" i="1" dirty="0" err="1"/>
              <a:t>plus,A,B</a:t>
            </a:r>
            <a:r>
              <a:rPr lang="en-US" i="1" dirty="0"/>
              <a:t>) -&gt; </a:t>
            </a:r>
          </a:p>
          <a:p>
            <a:pPr marL="0" indent="0">
              <a:buNone/>
            </a:pPr>
            <a:r>
              <a:rPr lang="en-US" i="1" dirty="0" err="1"/>
              <a:t>calc</a:t>
            </a:r>
            <a:r>
              <a:rPr lang="en-US" i="1" dirty="0"/>
              <a:t>(</a:t>
            </a:r>
            <a:r>
              <a:rPr lang="en-US" i="1" dirty="0" err="1"/>
              <a:t>substraction,A,B</a:t>
            </a:r>
            <a:r>
              <a:rPr lang="en-US" i="1" dirty="0"/>
              <a:t>)-&gt;</a:t>
            </a:r>
          </a:p>
          <a:p>
            <a:pPr marL="0" indent="0">
              <a:buNone/>
            </a:pPr>
            <a:r>
              <a:rPr lang="en-US" i="1" dirty="0" err="1"/>
              <a:t>calc</a:t>
            </a:r>
            <a:r>
              <a:rPr lang="en-US" i="1" dirty="0"/>
              <a:t>(</a:t>
            </a:r>
            <a:r>
              <a:rPr lang="en-US" i="1" dirty="0" err="1"/>
              <a:t>multiply,A,B</a:t>
            </a:r>
            <a:r>
              <a:rPr lang="en-US" i="1" dirty="0"/>
              <a:t>)-&gt;</a:t>
            </a:r>
          </a:p>
          <a:p>
            <a:pPr marL="0" indent="0">
              <a:buNone/>
            </a:pPr>
            <a:r>
              <a:rPr lang="en-US" i="1" dirty="0" err="1"/>
              <a:t>calc</a:t>
            </a:r>
            <a:r>
              <a:rPr lang="en-US" i="1" dirty="0"/>
              <a:t>(division,_,0)-&gt;</a:t>
            </a:r>
          </a:p>
          <a:p>
            <a:pPr marL="0" indent="0">
              <a:buNone/>
            </a:pPr>
            <a:r>
              <a:rPr lang="en-US" i="1" dirty="0" err="1"/>
              <a:t>calc</a:t>
            </a:r>
            <a:r>
              <a:rPr lang="en-US" i="1" dirty="0"/>
              <a:t>(</a:t>
            </a:r>
            <a:r>
              <a:rPr lang="en-US" i="1" dirty="0" err="1"/>
              <a:t>division,A,B</a:t>
            </a:r>
            <a:r>
              <a:rPr lang="en-US" i="1" dirty="0"/>
              <a:t>)-&gt;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Export the function and test this module on erlang shell. </a:t>
            </a:r>
          </a:p>
          <a:p>
            <a:pPr marL="0" indent="0">
              <a:buNone/>
            </a:pPr>
            <a:r>
              <a:rPr lang="en-US" i="1" dirty="0"/>
              <a:t>Good Luck</a:t>
            </a:r>
          </a:p>
        </p:txBody>
      </p:sp>
    </p:spTree>
    <p:extLst>
      <p:ext uri="{BB962C8B-B14F-4D97-AF65-F5344CB8AC3E}">
        <p14:creationId xmlns:p14="http://schemas.microsoft.com/office/powerpoint/2010/main" val="449633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practice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8001" y="1227909"/>
            <a:ext cx="6447501" cy="3806560"/>
          </a:xfrm>
        </p:spPr>
        <p:txBody>
          <a:bodyPr/>
          <a:lstStyle/>
          <a:p>
            <a:r>
              <a:rPr lang="en-US" dirty="0"/>
              <a:t>Now implement pow on integers only</a:t>
            </a:r>
          </a:p>
          <a:p>
            <a:pPr marL="0" indent="0">
              <a:buNone/>
            </a:pPr>
            <a:r>
              <a:rPr lang="en-US" i="1" dirty="0" err="1"/>
              <a:t>calc</a:t>
            </a:r>
            <a:r>
              <a:rPr lang="en-US" i="1" dirty="0"/>
              <a:t>(</a:t>
            </a:r>
            <a:r>
              <a:rPr lang="en-US" i="1" dirty="0" err="1"/>
              <a:t>pow,A,B</a:t>
            </a:r>
            <a:r>
              <a:rPr lang="en-US" i="1" dirty="0"/>
              <a:t>)-&gt;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If you need multiplication operator you must use your own which means:</a:t>
            </a:r>
          </a:p>
          <a:p>
            <a:pPr marL="0" indent="0">
              <a:buNone/>
            </a:pPr>
            <a:r>
              <a:rPr lang="en-US" i="1" dirty="0"/>
              <a:t>Don’t use “ * ” but call the function </a:t>
            </a:r>
            <a:r>
              <a:rPr lang="en-US" i="1" dirty="0" err="1"/>
              <a:t>calc</a:t>
            </a:r>
            <a:r>
              <a:rPr lang="en-US" i="1" dirty="0"/>
              <a:t>(</a:t>
            </a:r>
            <a:r>
              <a:rPr lang="en-US" i="1" dirty="0" err="1"/>
              <a:t>multiply,A,B</a:t>
            </a:r>
            <a:r>
              <a:rPr lang="en-US" i="1" dirty="0"/>
              <a:t>).</a:t>
            </a:r>
          </a:p>
          <a:p>
            <a:pPr marL="0" indent="0">
              <a:buNone/>
            </a:pPr>
            <a:r>
              <a:rPr lang="en-US" dirty="0"/>
              <a:t>Export the function and test this module on erlang shell again</a:t>
            </a:r>
          </a:p>
        </p:txBody>
      </p:sp>
    </p:spTree>
    <p:extLst>
      <p:ext uri="{BB962C8B-B14F-4D97-AF65-F5344CB8AC3E}">
        <p14:creationId xmlns:p14="http://schemas.microsoft.com/office/powerpoint/2010/main" val="119384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5#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r>
              <a:rPr lang="en-US" dirty="0"/>
              <a:t>Only a single .</a:t>
            </a:r>
            <a:r>
              <a:rPr lang="en-US" dirty="0" err="1"/>
              <a:t>erl</a:t>
            </a:r>
            <a:r>
              <a:rPr lang="en-US" dirty="0"/>
              <a:t> file to be submitted</a:t>
            </a:r>
          </a:p>
          <a:p>
            <a:r>
              <a:rPr lang="en-US" dirty="0"/>
              <a:t>Filename format: ex2_&lt;ID&gt;.</a:t>
            </a:r>
            <a:r>
              <a:rPr lang="en-US" dirty="0" err="1"/>
              <a:t>erl</a:t>
            </a:r>
            <a:endParaRPr lang="en-US" dirty="0"/>
          </a:p>
          <a:p>
            <a:pPr lvl="1"/>
            <a:r>
              <a:rPr lang="en-US" dirty="0"/>
              <a:t>Where &lt;ID&gt; needs to be replaced with your ID number</a:t>
            </a:r>
          </a:p>
          <a:p>
            <a:r>
              <a:rPr lang="en-US" b="1" dirty="0">
                <a:solidFill>
                  <a:srgbClr val="FF0000"/>
                </a:solidFill>
              </a:rPr>
              <a:t>Your code MUST be well documented (you will lose some points if not)</a:t>
            </a:r>
          </a:p>
          <a:p>
            <a:r>
              <a:rPr lang="en-US" b="1" dirty="0">
                <a:solidFill>
                  <a:srgbClr val="FF0000"/>
                </a:solidFill>
              </a:rPr>
              <a:t>Functions’ names must be identical to the ones defined in exercise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Same as for the arity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Same as for the output format</a:t>
            </a:r>
          </a:p>
          <a:p>
            <a:r>
              <a:rPr lang="en-US" dirty="0">
                <a:solidFill>
                  <a:srgbClr val="FF0000"/>
                </a:solidFill>
              </a:rPr>
              <a:t>Only the tested functions needs to be exported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Internal functions MUST NOT be exported</a:t>
            </a:r>
          </a:p>
          <a:p>
            <a:r>
              <a:rPr lang="en-US" dirty="0">
                <a:solidFill>
                  <a:srgbClr val="FF0000"/>
                </a:solidFill>
              </a:rPr>
              <a:t>Assignments will be tested </a:t>
            </a:r>
            <a:r>
              <a:rPr lang="en-US" b="1" dirty="0">
                <a:solidFill>
                  <a:srgbClr val="FF0000"/>
                </a:solidFill>
              </a:rPr>
              <a:t>automatically</a:t>
            </a:r>
            <a:r>
              <a:rPr lang="en-US" dirty="0">
                <a:solidFill>
                  <a:srgbClr val="FF0000"/>
                </a:solidFill>
              </a:rPr>
              <a:t> in Erlang shell in Linux </a:t>
            </a:r>
          </a:p>
          <a:p>
            <a:pPr lvl="1"/>
            <a:r>
              <a:rPr lang="en-US" dirty="0"/>
              <a:t>Do yourself a favor and test this assignment 1000 times before submitting</a:t>
            </a:r>
            <a:br>
              <a:rPr lang="en-US" dirty="0"/>
            </a:br>
            <a:r>
              <a:rPr lang="en-US" dirty="0"/>
              <a:t>and pay big attention that the output of your program is exactly the same as</a:t>
            </a:r>
            <a:br>
              <a:rPr lang="en-US" dirty="0"/>
            </a:br>
            <a:r>
              <a:rPr lang="en-US" dirty="0"/>
              <a:t>you have been asked for.  </a:t>
            </a:r>
          </a:p>
          <a:p>
            <a:pPr lvl="1"/>
            <a:r>
              <a:rPr lang="en-US" dirty="0"/>
              <a:t>The grade is final and unfortunately no appeals. </a:t>
            </a:r>
          </a:p>
        </p:txBody>
      </p:sp>
    </p:spTree>
    <p:extLst>
      <p:ext uri="{BB962C8B-B14F-4D97-AF65-F5344CB8AC3E}">
        <p14:creationId xmlns:p14="http://schemas.microsoft.com/office/powerpoint/2010/main" val="821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5#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r>
              <a:rPr lang="en-US" dirty="0"/>
              <a:t>Relevant questions can be asked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in the forum in </a:t>
            </a:r>
            <a:r>
              <a:rPr lang="en-US" dirty="0" err="1"/>
              <a:t>moodle</a:t>
            </a:r>
            <a:r>
              <a:rPr lang="en-US" dirty="0"/>
              <a:t> site </a:t>
            </a:r>
            <a:br>
              <a:rPr lang="en-US" dirty="0"/>
            </a:br>
            <a:r>
              <a:rPr lang="en-US" dirty="0"/>
              <a:t>or in reception hours. </a:t>
            </a:r>
          </a:p>
          <a:p>
            <a:r>
              <a:rPr lang="en-US" dirty="0"/>
              <a:t>Uploading code to the forum is forbidden!!! </a:t>
            </a:r>
          </a:p>
        </p:txBody>
      </p:sp>
    </p:spTree>
    <p:extLst>
      <p:ext uri="{BB962C8B-B14F-4D97-AF65-F5344CB8AC3E}">
        <p14:creationId xmlns:p14="http://schemas.microsoft.com/office/powerpoint/2010/main" val="28297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8001" y="1530773"/>
            <a:ext cx="6495626" cy="3503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 the following functions, </a:t>
            </a:r>
            <a:r>
              <a:rPr lang="en-US" b="1" dirty="0"/>
              <a:t>without</a:t>
            </a:r>
            <a:r>
              <a:rPr lang="en-US" dirty="0"/>
              <a:t> using module </a:t>
            </a:r>
            <a:r>
              <a:rPr lang="en-US" b="1" dirty="0"/>
              <a:t>lists</a:t>
            </a:r>
            <a:r>
              <a:rPr lang="en-US" dirty="0"/>
              <a:t> or using </a:t>
            </a:r>
            <a:r>
              <a:rPr lang="en-US" b="1" dirty="0"/>
              <a:t>guards, if/case</a:t>
            </a:r>
            <a:r>
              <a:rPr lang="en-US" dirty="0"/>
              <a:t>,</a:t>
            </a:r>
            <a:r>
              <a:rPr lang="en-US" b="1" dirty="0"/>
              <a:t> ++ </a:t>
            </a:r>
            <a:r>
              <a:rPr lang="en-US" dirty="0"/>
              <a:t>or</a:t>
            </a:r>
            <a:r>
              <a:rPr lang="en-US" b="1" dirty="0"/>
              <a:t> --</a:t>
            </a:r>
            <a:endParaRPr lang="en-US" dirty="0"/>
          </a:p>
          <a:p>
            <a:pPr algn="l" rtl="0"/>
            <a:r>
              <a:rPr lang="en-US" b="1" dirty="0" err="1"/>
              <a:t>findKelem</a:t>
            </a:r>
            <a:r>
              <a:rPr lang="en-US" b="1" dirty="0"/>
              <a:t>(</a:t>
            </a:r>
            <a:r>
              <a:rPr lang="en-US" b="1" dirty="0" err="1"/>
              <a:t>List,K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Returns the </a:t>
            </a:r>
            <a:r>
              <a:rPr lang="en-US" b="1" dirty="0" err="1"/>
              <a:t>K</a:t>
            </a:r>
            <a:r>
              <a:rPr lang="en-US" dirty="0" err="1"/>
              <a:t>’th</a:t>
            </a:r>
            <a:r>
              <a:rPr lang="en-US" dirty="0"/>
              <a:t> element of </a:t>
            </a:r>
            <a:r>
              <a:rPr lang="en-US" b="1" dirty="0"/>
              <a:t>List</a:t>
            </a:r>
            <a:r>
              <a:rPr lang="en-US" dirty="0"/>
              <a:t>. In case of an error, it should return an atom, </a:t>
            </a:r>
            <a:r>
              <a:rPr lang="en-US" b="1" dirty="0" err="1"/>
              <a:t>notFound</a:t>
            </a:r>
            <a:endParaRPr lang="en-US" b="1" dirty="0"/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 err="1"/>
              <a:t>findKelem</a:t>
            </a:r>
            <a:r>
              <a:rPr lang="en-US" dirty="0"/>
              <a:t>([1,2,3,4,5],5) </a:t>
            </a:r>
            <a:r>
              <a:rPr lang="en-US" dirty="0">
                <a:sym typeface="Wingdings" panose="05000000000000000000" pitchFamily="2" charset="2"/>
              </a:rPr>
              <a:t> 5</a:t>
            </a:r>
          </a:p>
          <a:p>
            <a:pPr lvl="2"/>
            <a:r>
              <a:rPr lang="en-US" dirty="0" err="1"/>
              <a:t>findKelem</a:t>
            </a:r>
            <a:r>
              <a:rPr lang="en-US" dirty="0"/>
              <a:t>([1,2,3,4,5],6)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notFound</a:t>
            </a:r>
            <a:endParaRPr lang="en-US" dirty="0"/>
          </a:p>
          <a:p>
            <a:pPr lvl="2"/>
            <a:r>
              <a:rPr lang="en-US" dirty="0" err="1"/>
              <a:t>findKelem</a:t>
            </a:r>
            <a:r>
              <a:rPr lang="en-US" dirty="0"/>
              <a:t>([],1)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notFound</a:t>
            </a:r>
            <a:endParaRPr lang="en-US" dirty="0"/>
          </a:p>
          <a:p>
            <a:pPr algn="l" rtl="0"/>
            <a:r>
              <a:rPr lang="en-US" b="1" dirty="0"/>
              <a:t>reverse(List)</a:t>
            </a:r>
          </a:p>
          <a:p>
            <a:pPr lvl="1"/>
            <a:r>
              <a:rPr lang="en-US" dirty="0"/>
              <a:t>Reverse </a:t>
            </a:r>
            <a:r>
              <a:rPr lang="en-US" b="1" dirty="0"/>
              <a:t>List</a:t>
            </a:r>
            <a:r>
              <a:rPr lang="en-US" dirty="0"/>
              <a:t>’s items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reverse([1,2,3,4,5]) </a:t>
            </a:r>
            <a:r>
              <a:rPr lang="en-US" dirty="0">
                <a:sym typeface="Wingdings" panose="05000000000000000000" pitchFamily="2" charset="2"/>
              </a:rPr>
              <a:t> [5,4,3,2,1]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reverse([])  []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deleteKelem</a:t>
            </a:r>
            <a:r>
              <a:rPr lang="en-US" b="1" dirty="0"/>
              <a:t>(</a:t>
            </a:r>
            <a:r>
              <a:rPr lang="en-US" b="1" dirty="0" err="1"/>
              <a:t>List,Elem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Deletes all instances of </a:t>
            </a:r>
            <a:r>
              <a:rPr lang="en-US" b="1" dirty="0"/>
              <a:t>Elem</a:t>
            </a:r>
            <a:r>
              <a:rPr lang="en-US" dirty="0"/>
              <a:t> from </a:t>
            </a:r>
            <a:r>
              <a:rPr lang="en-US" b="1" dirty="0"/>
              <a:t>List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 err="1"/>
              <a:t>deleteKelem</a:t>
            </a:r>
            <a:r>
              <a:rPr lang="en-US" dirty="0"/>
              <a:t>([1,2,1,2,1],1) </a:t>
            </a:r>
            <a:r>
              <a:rPr lang="en-US" dirty="0">
                <a:sym typeface="Wingdings" panose="05000000000000000000" pitchFamily="2" charset="2"/>
              </a:rPr>
              <a:t> [2,2]</a:t>
            </a:r>
          </a:p>
          <a:p>
            <a:pPr lvl="2"/>
            <a:r>
              <a:rPr lang="en-US" dirty="0" err="1"/>
              <a:t>deleteKelem</a:t>
            </a:r>
            <a:r>
              <a:rPr lang="en-US" dirty="0"/>
              <a:t>([1,2,1,2,1],3) </a:t>
            </a:r>
            <a:r>
              <a:rPr lang="en-US" dirty="0">
                <a:sym typeface="Wingdings" panose="05000000000000000000" pitchFamily="2" charset="2"/>
              </a:rPr>
              <a:t> [1,2,1,2,1]</a:t>
            </a:r>
          </a:p>
          <a:p>
            <a:pPr lvl="2"/>
            <a:r>
              <a:rPr lang="en-US" dirty="0" err="1"/>
              <a:t>deleteKelem</a:t>
            </a:r>
            <a:r>
              <a:rPr lang="en-US" dirty="0"/>
              <a:t>([],1) </a:t>
            </a:r>
            <a:r>
              <a:rPr lang="en-US" dirty="0">
                <a:sym typeface="Wingdings" panose="05000000000000000000" pitchFamily="2" charset="2"/>
              </a:rPr>
              <a:t> []</a:t>
            </a:r>
            <a:endParaRPr lang="en-US" dirty="0"/>
          </a:p>
          <a:p>
            <a:r>
              <a:rPr lang="en-US" b="1" dirty="0" err="1"/>
              <a:t>addKelem</a:t>
            </a:r>
            <a:r>
              <a:rPr lang="en-US" b="1" dirty="0"/>
              <a:t>(</a:t>
            </a:r>
            <a:r>
              <a:rPr lang="en-US" b="1" dirty="0" err="1"/>
              <a:t>List,K,Elem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Adds </a:t>
            </a:r>
            <a:r>
              <a:rPr lang="en-US" b="1" dirty="0"/>
              <a:t>Elem</a:t>
            </a:r>
            <a:r>
              <a:rPr lang="en-US" dirty="0"/>
              <a:t> to </a:t>
            </a:r>
            <a:r>
              <a:rPr lang="en-US" b="1" dirty="0"/>
              <a:t>List</a:t>
            </a:r>
            <a:r>
              <a:rPr lang="en-US" dirty="0"/>
              <a:t> in </a:t>
            </a:r>
            <a:r>
              <a:rPr lang="en-US" b="1" dirty="0" err="1"/>
              <a:t>K</a:t>
            </a:r>
            <a:r>
              <a:rPr lang="en-US" dirty="0" err="1"/>
              <a:t>’th</a:t>
            </a:r>
            <a:r>
              <a:rPr lang="en-US" dirty="0"/>
              <a:t> place. Assume valid input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 err="1"/>
              <a:t>addKelem</a:t>
            </a:r>
            <a:r>
              <a:rPr lang="en-US" dirty="0"/>
              <a:t>([1,2,3,4,5],3,new) </a:t>
            </a:r>
            <a:r>
              <a:rPr lang="en-US" dirty="0">
                <a:sym typeface="Wingdings" panose="05000000000000000000" pitchFamily="2" charset="2"/>
              </a:rPr>
              <a:t> [1,2,new,3,4,5]</a:t>
            </a:r>
          </a:p>
          <a:p>
            <a:pPr lvl="2"/>
            <a:r>
              <a:rPr lang="en-US" dirty="0" err="1"/>
              <a:t>addKelem</a:t>
            </a:r>
            <a:r>
              <a:rPr lang="en-US" dirty="0"/>
              <a:t>([1,2,3,4,5],6,new) </a:t>
            </a:r>
            <a:r>
              <a:rPr lang="en-US" dirty="0">
                <a:sym typeface="Wingdings" panose="05000000000000000000" pitchFamily="2" charset="2"/>
              </a:rPr>
              <a:t> [1,2,3,4,5,new]</a:t>
            </a:r>
          </a:p>
          <a:p>
            <a:pPr lvl="2"/>
            <a:r>
              <a:rPr lang="en-US" dirty="0" err="1"/>
              <a:t>addKelem</a:t>
            </a:r>
            <a:r>
              <a:rPr lang="en-US" dirty="0"/>
              <a:t>([],1,new) </a:t>
            </a:r>
            <a:r>
              <a:rPr lang="en-US" dirty="0">
                <a:sym typeface="Wingdings" panose="05000000000000000000" pitchFamily="2" charset="2"/>
              </a:rPr>
              <a:t> [new]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7C1-39DE-4D6D-9C30-DCC3C074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Erlang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B638-CE60-46EB-BAF1-8BEDB135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 err="1"/>
              <a:t>Github</a:t>
            </a:r>
            <a:r>
              <a:rPr lang="en-US" dirty="0"/>
              <a:t> repository: </a:t>
            </a:r>
          </a:p>
          <a:p>
            <a:pPr lvl="1"/>
            <a:r>
              <a:rPr lang="en-US" dirty="0"/>
              <a:t>65.9% of erlang is written by erlang. </a:t>
            </a:r>
          </a:p>
          <a:p>
            <a:pPr lvl="1"/>
            <a:r>
              <a:rPr lang="en-US" dirty="0"/>
              <a:t>13.4% of erlang is written in xml. </a:t>
            </a:r>
          </a:p>
          <a:p>
            <a:pPr lvl="1"/>
            <a:r>
              <a:rPr lang="en-US" dirty="0"/>
              <a:t>13.6% of erlang is written in c. </a:t>
            </a:r>
          </a:p>
          <a:p>
            <a:pPr lvl="1"/>
            <a:r>
              <a:rPr lang="en-US" dirty="0"/>
              <a:t>1.4% of erlang is written in </a:t>
            </a:r>
            <a:r>
              <a:rPr lang="en-US" dirty="0" err="1"/>
              <a:t>cpp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rest some of other languages. </a:t>
            </a:r>
          </a:p>
        </p:txBody>
      </p:sp>
    </p:spTree>
    <p:extLst>
      <p:ext uri="{BB962C8B-B14F-4D97-AF65-F5344CB8AC3E}">
        <p14:creationId xmlns:p14="http://schemas.microsoft.com/office/powerpoint/2010/main" val="3895306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2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union(List1,List2)</a:t>
            </a:r>
          </a:p>
          <a:p>
            <a:pPr lvl="1"/>
            <a:r>
              <a:rPr lang="en-US" dirty="0"/>
              <a:t>Returns the union of these two lists and removes multiple instances from both lists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union([],[]) </a:t>
            </a:r>
            <a:r>
              <a:rPr lang="en-US" dirty="0">
                <a:sym typeface="Wingdings" panose="05000000000000000000" pitchFamily="2" charset="2"/>
              </a:rPr>
              <a:t> []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union([1,2,3],[2,3,4])  [1,2,3,4]</a:t>
            </a:r>
            <a:endParaRPr lang="he-IL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union([1,2,2,5],[1,2,3])  </a:t>
            </a:r>
            <a:r>
              <a:rPr lang="en-US">
                <a:sym typeface="Wingdings" panose="05000000000000000000" pitchFamily="2" charset="2"/>
              </a:rPr>
              <a:t>[1,2,5,3]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1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540E-54E8-4B55-A212-4F4E778A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Amazon Cloud Service </a:t>
            </a:r>
            <a:br>
              <a:rPr lang="en-US" dirty="0"/>
            </a:br>
            <a:r>
              <a:rPr lang="en-US" dirty="0"/>
              <a:t>(Optional)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FBF7-D717-49EA-A92D-2A1D8DE9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800491"/>
            <a:ext cx="6447501" cy="35775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a free tier instance for free.</a:t>
            </a:r>
          </a:p>
          <a:p>
            <a:r>
              <a:rPr lang="en-US" dirty="0"/>
              <a:t>Connect through SSH </a:t>
            </a:r>
            <a:br>
              <a:rPr lang="en-US" dirty="0"/>
            </a:br>
            <a:r>
              <a:rPr lang="en-US" dirty="0"/>
              <a:t>Useful links: </a:t>
            </a:r>
            <a:br>
              <a:rPr lang="en-US" dirty="0"/>
            </a:br>
            <a:r>
              <a:rPr lang="en-US" dirty="0"/>
              <a:t>Linux - </a:t>
            </a:r>
            <a:r>
              <a:rPr lang="en-US" dirty="0">
                <a:hlinkClick r:id="rId2"/>
              </a:rPr>
              <a:t>https://docs.aws.amazon.com/AWSEC2/latest/UserGuide/AccessingInstancesLinux.html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Windows (Putty) - </a:t>
            </a:r>
            <a:r>
              <a:rPr lang="en-US" dirty="0">
                <a:hlinkClick r:id="rId3"/>
              </a:rPr>
              <a:t>https://docs.aws.amazon.com/AWSEC2/latest/UserGuide/putty.html</a:t>
            </a:r>
            <a:r>
              <a:rPr lang="en-US" dirty="0"/>
              <a:t> </a:t>
            </a:r>
          </a:p>
          <a:p>
            <a:r>
              <a:rPr lang="en-US" dirty="0"/>
              <a:t>Launch an instance of Ubuntu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Remember to select the free tier t2.micro. </a:t>
            </a:r>
            <a:br>
              <a:rPr lang="en-US" dirty="0"/>
            </a:br>
            <a:r>
              <a:rPr lang="en-US" dirty="0"/>
              <a:t>Free tier is available for limited time, pay attention to avoid </a:t>
            </a:r>
            <a:br>
              <a:rPr lang="en-US" dirty="0"/>
            </a:br>
            <a:r>
              <a:rPr lang="en-US" dirty="0"/>
              <a:t>Unintentional expenses. </a:t>
            </a:r>
          </a:p>
          <a:p>
            <a:r>
              <a:rPr lang="en-US" dirty="0"/>
              <a:t>Install Erlang: </a:t>
            </a:r>
            <a:r>
              <a:rPr lang="en-US" dirty="0">
                <a:hlinkClick r:id="rId4"/>
              </a:rPr>
              <a:t>https://tecadmin.net/install-erlang-on-ubuntu/</a:t>
            </a:r>
            <a:r>
              <a:rPr lang="en-US" dirty="0"/>
              <a:t> </a:t>
            </a:r>
            <a:br>
              <a:rPr lang="en-US" dirty="0"/>
            </a:b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44BC0-2148-4611-92F6-EBC9205FB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1" y="981529"/>
            <a:ext cx="4991946" cy="1637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4494C4-22E0-4610-8148-84F47B1C9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946" y="2946399"/>
            <a:ext cx="2756361" cy="2634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59E9D-F692-46A7-8DC9-C5C229F528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702" y="3687933"/>
            <a:ext cx="3846928" cy="37937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94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erlang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8001" y="1800491"/>
            <a:ext cx="7801112" cy="32339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Erlang site: </a:t>
            </a:r>
            <a:r>
              <a:rPr lang="en-US" dirty="0">
                <a:hlinkClick r:id="rId3"/>
              </a:rPr>
              <a:t>http://erlang.org/doc/installation_guide/INSTALL.html</a:t>
            </a:r>
            <a:r>
              <a:rPr lang="en-US" dirty="0"/>
              <a:t> </a:t>
            </a:r>
          </a:p>
          <a:p>
            <a:r>
              <a:rPr lang="en-US" dirty="0"/>
              <a:t>Type the following commands in terminal (CTRL+ALT+T):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$ </a:t>
            </a:r>
            <a:r>
              <a:rPr lang="en-US" i="1" dirty="0" err="1"/>
              <a:t>wget</a:t>
            </a:r>
            <a:r>
              <a:rPr lang="en-US" i="1" dirty="0"/>
              <a:t> -O- https://packages.erlang-solutions.com/ubuntu/erlang_solutions.asc | </a:t>
            </a:r>
            <a:r>
              <a:rPr lang="en-US" i="1" dirty="0" err="1"/>
              <a:t>sudo</a:t>
            </a:r>
            <a:r>
              <a:rPr lang="en-US" i="1" dirty="0"/>
              <a:t> apt-key add –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$ echo "deb https://packages.erlang-solutions.com/ubuntu focal </a:t>
            </a:r>
            <a:r>
              <a:rPr lang="en-US" i="1" dirty="0" err="1"/>
              <a:t>contrib</a:t>
            </a:r>
            <a:r>
              <a:rPr lang="en-US" i="1" dirty="0"/>
              <a:t>" | </a:t>
            </a:r>
            <a:r>
              <a:rPr lang="en-US" i="1" dirty="0" err="1"/>
              <a:t>sudo</a:t>
            </a:r>
            <a:r>
              <a:rPr lang="en-US" i="1" dirty="0"/>
              <a:t> tee /</a:t>
            </a:r>
            <a:r>
              <a:rPr lang="en-US" i="1" dirty="0" err="1"/>
              <a:t>etc</a:t>
            </a:r>
            <a:r>
              <a:rPr lang="en-US" i="1" dirty="0"/>
              <a:t>/apt/</a:t>
            </a:r>
            <a:r>
              <a:rPr lang="en-US" i="1" dirty="0" err="1"/>
              <a:t>sources.list.d</a:t>
            </a:r>
            <a:r>
              <a:rPr lang="en-US" i="1" dirty="0"/>
              <a:t>/</a:t>
            </a:r>
            <a:r>
              <a:rPr lang="en-US" i="1" dirty="0" err="1"/>
              <a:t>rabbitmq.list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$ </a:t>
            </a:r>
            <a:r>
              <a:rPr lang="en-US" i="1" dirty="0" err="1"/>
              <a:t>sudo</a:t>
            </a:r>
            <a:r>
              <a:rPr lang="en-US" i="1" dirty="0"/>
              <a:t> apt update</a:t>
            </a:r>
            <a:br>
              <a:rPr lang="en-US" i="1" dirty="0"/>
            </a:br>
            <a:r>
              <a:rPr lang="en-US" i="1" dirty="0"/>
              <a:t>$ </a:t>
            </a:r>
            <a:r>
              <a:rPr lang="en-US" i="1" dirty="0" err="1"/>
              <a:t>sudo</a:t>
            </a:r>
            <a:r>
              <a:rPr lang="en-US" i="1" dirty="0"/>
              <a:t> apt install erlang</a:t>
            </a:r>
            <a:br>
              <a:rPr lang="en-US" i="1" dirty="0"/>
            </a:br>
            <a:r>
              <a:rPr lang="en-US" i="1" dirty="0"/>
              <a:t>$ </a:t>
            </a:r>
            <a:r>
              <a:rPr lang="en-US" i="1" dirty="0" err="1"/>
              <a:t>sudo</a:t>
            </a:r>
            <a:r>
              <a:rPr lang="en-US" i="1" dirty="0"/>
              <a:t> apt-get install build-essential</a:t>
            </a:r>
          </a:p>
          <a:p>
            <a:r>
              <a:rPr lang="en-US" i="1" dirty="0"/>
              <a:t>On Windows (just a setup wizard). </a:t>
            </a:r>
          </a:p>
          <a:p>
            <a:endParaRPr lang="en-US" i="1" dirty="0"/>
          </a:p>
          <a:p>
            <a:r>
              <a:rPr lang="en-US" i="1" dirty="0"/>
              <a:t>To start an erlang shell run in terminal: </a:t>
            </a:r>
            <a:r>
              <a:rPr lang="en-US" b="1" i="1" dirty="0" err="1"/>
              <a:t>erl</a:t>
            </a:r>
            <a:endParaRPr lang="en-US" b="1" i="1" dirty="0"/>
          </a:p>
          <a:p>
            <a:r>
              <a:rPr lang="en-US" i="1" dirty="0"/>
              <a:t>To execute the compiler run: </a:t>
            </a:r>
            <a:r>
              <a:rPr lang="en-US" b="1" i="1" dirty="0" err="1"/>
              <a:t>erlc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154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Development environment - </a:t>
            </a:r>
            <a:r>
              <a:rPr lang="en-US" sz="2800" dirty="0" err="1"/>
              <a:t>VSCode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8001" y="1214846"/>
            <a:ext cx="6447501" cy="43351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Recommended IDE for this course is </a:t>
            </a:r>
            <a:r>
              <a:rPr lang="en-US" dirty="0" err="1"/>
              <a:t>VSCode</a:t>
            </a:r>
            <a:r>
              <a:rPr lang="en-US" dirty="0"/>
              <a:t> + Rebar3.</a:t>
            </a:r>
          </a:p>
          <a:p>
            <a:pPr marL="0" indent="0">
              <a:buNone/>
            </a:pPr>
            <a:r>
              <a:rPr lang="en-US" dirty="0"/>
              <a:t>How to debug and develop Erlang using </a:t>
            </a:r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Instructions for Ubuntu 22.04 installation:</a:t>
            </a:r>
          </a:p>
          <a:p>
            <a:r>
              <a:rPr lang="en-US" dirty="0"/>
              <a:t>Install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https://code.visualstudio.com/</a:t>
            </a:r>
            <a:r>
              <a:rPr lang="en-US" dirty="0"/>
              <a:t> </a:t>
            </a:r>
          </a:p>
          <a:p>
            <a:r>
              <a:rPr lang="en-US" dirty="0"/>
              <a:t>Install git:  $ </a:t>
            </a:r>
            <a:r>
              <a:rPr lang="en-US" i="1" dirty="0" err="1"/>
              <a:t>sudo</a:t>
            </a:r>
            <a:r>
              <a:rPr lang="en-US" i="1" dirty="0"/>
              <a:t> apt install git</a:t>
            </a:r>
          </a:p>
          <a:p>
            <a:r>
              <a:rPr lang="en-US" dirty="0"/>
              <a:t>Install Rebar3 </a:t>
            </a:r>
            <a:r>
              <a:rPr lang="en-US" dirty="0">
                <a:hlinkClick r:id="rId3"/>
              </a:rPr>
              <a:t>https://github.com/erlang/rebar3</a:t>
            </a:r>
            <a:r>
              <a:rPr lang="en-US" dirty="0"/>
              <a:t> </a:t>
            </a:r>
          </a:p>
          <a:p>
            <a:r>
              <a:rPr lang="en-US" dirty="0"/>
              <a:t>Create a new rebar project, E.g., “</a:t>
            </a:r>
            <a:r>
              <a:rPr lang="en-US" dirty="0" err="1"/>
              <a:t>erl_ide</a:t>
            </a:r>
            <a:r>
              <a:rPr lang="en-US" dirty="0"/>
              <a:t>”:</a:t>
            </a:r>
          </a:p>
          <a:p>
            <a:pPr lvl="1"/>
            <a:r>
              <a:rPr lang="en-US" dirty="0"/>
              <a:t>$ rebar3 new app </a:t>
            </a:r>
            <a:r>
              <a:rPr lang="en-US" dirty="0" err="1"/>
              <a:t>erl_ide</a:t>
            </a:r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open </a:t>
            </a:r>
            <a:r>
              <a:rPr lang="en-US" dirty="0" err="1"/>
              <a:t>erl_ide</a:t>
            </a:r>
            <a:r>
              <a:rPr lang="en-US" dirty="0"/>
              <a:t> directory. </a:t>
            </a:r>
          </a:p>
          <a:p>
            <a:r>
              <a:rPr lang="en-US" dirty="0"/>
              <a:t>Install the following extension: </a:t>
            </a:r>
            <a:r>
              <a:rPr lang="en-US" dirty="0" err="1"/>
              <a:t>pgourlain.erlang</a:t>
            </a:r>
            <a:endParaRPr lang="en-US" dirty="0"/>
          </a:p>
          <a:p>
            <a:r>
              <a:rPr lang="en-US" dirty="0"/>
              <a:t>Create in </a:t>
            </a:r>
            <a:r>
              <a:rPr lang="en-US" dirty="0" err="1"/>
              <a:t>vscode</a:t>
            </a:r>
            <a:r>
              <a:rPr lang="en-US" dirty="0"/>
              <a:t> explorer the following directory:</a:t>
            </a:r>
          </a:p>
          <a:p>
            <a:pPr lvl="1"/>
            <a:r>
              <a:rPr lang="en-US" dirty="0"/>
              <a:t>“.</a:t>
            </a:r>
            <a:r>
              <a:rPr lang="en-US" dirty="0" err="1"/>
              <a:t>vscode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Copy into .</a:t>
            </a:r>
            <a:r>
              <a:rPr lang="en-US" dirty="0" err="1"/>
              <a:t>vscode</a:t>
            </a:r>
            <a:r>
              <a:rPr lang="en-US" dirty="0"/>
              <a:t> directory the following </a:t>
            </a:r>
            <a:r>
              <a:rPr lang="en-US" dirty="0" err="1"/>
              <a:t>json</a:t>
            </a:r>
            <a:r>
              <a:rPr lang="en-US" dirty="0"/>
              <a:t> files:</a:t>
            </a:r>
          </a:p>
          <a:p>
            <a:pPr lvl="2"/>
            <a:r>
              <a:rPr lang="en-US" dirty="0">
                <a:hlinkClick r:id="rId4"/>
              </a:rPr>
              <a:t>launch.json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tasks.json</a:t>
            </a:r>
            <a:endParaRPr lang="en-US" dirty="0"/>
          </a:p>
          <a:p>
            <a:r>
              <a:rPr lang="en-US" dirty="0"/>
              <a:t>Under </a:t>
            </a:r>
            <a:r>
              <a:rPr lang="en-US" dirty="0" err="1"/>
              <a:t>src</a:t>
            </a:r>
            <a:r>
              <a:rPr lang="en-US" dirty="0"/>
              <a:t> directory add you source code files.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BF5BDF-3406-3E3C-91FC-6866F3D03D27}"/>
              </a:ext>
            </a:extLst>
          </p:cNvPr>
          <p:cNvGrpSpPr/>
          <p:nvPr/>
        </p:nvGrpSpPr>
        <p:grpSpPr>
          <a:xfrm>
            <a:off x="4511039" y="1506219"/>
            <a:ext cx="4415636" cy="3478953"/>
            <a:chOff x="4511039" y="1506219"/>
            <a:chExt cx="4415636" cy="3478953"/>
          </a:xfrm>
        </p:grpSpPr>
        <p:pic>
          <p:nvPicPr>
            <p:cNvPr id="6" name="Picture 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684C7235-8BB9-58E1-17DD-B81FCFE2F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586" y="1506219"/>
              <a:ext cx="4402089" cy="347895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ADD7EB-A22C-CAAF-1A96-7A562CC8120A}"/>
                </a:ext>
              </a:extLst>
            </p:cNvPr>
            <p:cNvSpPr/>
            <p:nvPr/>
          </p:nvSpPr>
          <p:spPr>
            <a:xfrm>
              <a:off x="4511039" y="2410460"/>
              <a:ext cx="216747" cy="1964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89B2E7-736D-7812-26ED-AD6186A8492B}"/>
                </a:ext>
              </a:extLst>
            </p:cNvPr>
            <p:cNvSpPr/>
            <p:nvPr/>
          </p:nvSpPr>
          <p:spPr>
            <a:xfrm>
              <a:off x="4727786" y="1813137"/>
              <a:ext cx="894081" cy="1964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D0C7E2-8F72-31AA-22B7-3395E1E886E4}"/>
                </a:ext>
              </a:extLst>
            </p:cNvPr>
            <p:cNvSpPr/>
            <p:nvPr/>
          </p:nvSpPr>
          <p:spPr>
            <a:xfrm>
              <a:off x="6048588" y="1911349"/>
              <a:ext cx="1767840" cy="5541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76564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DC0EA49-C698-EB84-55E7-F0E6343D2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90" y="1800224"/>
            <a:ext cx="6593313" cy="3686175"/>
          </a:xfr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E9AAA2-9CFD-22B0-F3F5-20643DBBF8F8}"/>
              </a:ext>
            </a:extLst>
          </p:cNvPr>
          <p:cNvSpPr txBox="1"/>
          <p:nvPr/>
        </p:nvSpPr>
        <p:spPr>
          <a:xfrm>
            <a:off x="839390" y="969227"/>
            <a:ext cx="53092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Edit </a:t>
            </a:r>
            <a:r>
              <a:rPr lang="en-US" sz="1200" dirty="0" err="1"/>
              <a:t>erl_ide_app</a:t>
            </a:r>
            <a:r>
              <a:rPr lang="en-US" sz="1200" dirty="0"/>
              <a:t> as follows to call a function for debugging.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this example the debugged function is main in module </a:t>
            </a:r>
            <a:r>
              <a:rPr lang="en-US" sz="1200" dirty="0" err="1"/>
              <a:t>my_app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Remember! You should not submit a rebar3 project but a single source code erlang file!</a:t>
            </a:r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id="{0F1EED12-A28A-6ADA-1B47-EA44B0B0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1" y="284058"/>
            <a:ext cx="6447501" cy="1100667"/>
          </a:xfrm>
        </p:spPr>
        <p:txBody>
          <a:bodyPr/>
          <a:lstStyle/>
          <a:p>
            <a:r>
              <a:rPr lang="en-US" sz="2800" dirty="0"/>
              <a:t>Development environment - </a:t>
            </a:r>
            <a:r>
              <a:rPr lang="en-US" sz="2800" dirty="0" err="1"/>
              <a:t>VSCode</a:t>
            </a:r>
            <a:br>
              <a:rPr lang="en-US" sz="2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5DC1301-46F9-7D57-8056-AE11BBEFC28D}"/>
              </a:ext>
            </a:extLst>
          </p:cNvPr>
          <p:cNvGrpSpPr/>
          <p:nvPr/>
        </p:nvGrpSpPr>
        <p:grpSpPr>
          <a:xfrm>
            <a:off x="329813" y="69521"/>
            <a:ext cx="7772400" cy="5575957"/>
            <a:chOff x="284093" y="0"/>
            <a:chExt cx="7772400" cy="5575957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89F12E5-3F73-377C-BA6D-161627058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93" y="0"/>
              <a:ext cx="7772400" cy="557595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C5B3D8-05EF-1419-B4D8-62A48662E124}"/>
                </a:ext>
              </a:extLst>
            </p:cNvPr>
            <p:cNvSpPr/>
            <p:nvPr/>
          </p:nvSpPr>
          <p:spPr>
            <a:xfrm>
              <a:off x="510540" y="579120"/>
              <a:ext cx="1485900" cy="6248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E1650D-FF5F-0373-584B-C5FF19F7AFC6}"/>
                </a:ext>
              </a:extLst>
            </p:cNvPr>
            <p:cNvSpPr txBox="1"/>
            <p:nvPr/>
          </p:nvSpPr>
          <p:spPr>
            <a:xfrm>
              <a:off x="667432" y="1203960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sz="1000" dirty="0">
                  <a:solidFill>
                    <a:srgbClr val="FF0000"/>
                  </a:solidFill>
                </a:rPr>
                <a:t>Watch Local Vars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2E6454-D6B1-7ACE-05FE-D407B2000E7C}"/>
                </a:ext>
              </a:extLst>
            </p:cNvPr>
            <p:cNvSpPr txBox="1"/>
            <p:nvPr/>
          </p:nvSpPr>
          <p:spPr>
            <a:xfrm>
              <a:off x="3285212" y="796230"/>
              <a:ext cx="2239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sz="1000" dirty="0">
                  <a:solidFill>
                    <a:srgbClr val="FF0000"/>
                  </a:solidFill>
                </a:rPr>
                <a:t>Hit Launch to start </a:t>
              </a:r>
            </a:p>
            <a:p>
              <a:r>
                <a:rPr lang="en-US" sz="1000" dirty="0">
                  <a:solidFill>
                    <a:srgbClr val="FF0000"/>
                  </a:solidFill>
                </a:rPr>
                <a:t>D</a:t>
              </a:r>
              <a:r>
                <a:rPr lang="en-IL" sz="1000" dirty="0">
                  <a:solidFill>
                    <a:srgbClr val="FF0000"/>
                  </a:solidFill>
                </a:rPr>
                <a:t>ebuging after setting a breakpoint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24A8E9-BC74-0C4E-9BB2-E6756E68E599}"/>
                </a:ext>
              </a:extLst>
            </p:cNvPr>
            <p:cNvSpPr/>
            <p:nvPr/>
          </p:nvSpPr>
          <p:spPr>
            <a:xfrm>
              <a:off x="1150620" y="245405"/>
              <a:ext cx="2286000" cy="524215"/>
            </a:xfrm>
            <a:custGeom>
              <a:avLst/>
              <a:gdLst>
                <a:gd name="connsiteX0" fmla="*/ 2286000 w 2286000"/>
                <a:gd name="connsiteY0" fmla="*/ 524215 h 524215"/>
                <a:gd name="connsiteX1" fmla="*/ 1051560 w 2286000"/>
                <a:gd name="connsiteY1" fmla="*/ 13675 h 524215"/>
                <a:gd name="connsiteX2" fmla="*/ 0 w 2286000"/>
                <a:gd name="connsiteY2" fmla="*/ 196555 h 524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524215">
                  <a:moveTo>
                    <a:pt x="2286000" y="524215"/>
                  </a:moveTo>
                  <a:cubicBezTo>
                    <a:pt x="1859280" y="296250"/>
                    <a:pt x="1432560" y="68285"/>
                    <a:pt x="1051560" y="13675"/>
                  </a:cubicBezTo>
                  <a:cubicBezTo>
                    <a:pt x="670560" y="-40935"/>
                    <a:pt x="335280" y="77810"/>
                    <a:pt x="0" y="19655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4440A7-77EA-FA4E-D066-9B06204777BF}"/>
                </a:ext>
              </a:extLst>
            </p:cNvPr>
            <p:cNvSpPr/>
            <p:nvPr/>
          </p:nvSpPr>
          <p:spPr>
            <a:xfrm>
              <a:off x="998220" y="404642"/>
              <a:ext cx="224790" cy="2057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55046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334C-9E7A-42A6-9432-FA7697A5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80160"/>
            <a:ext cx="6735637" cy="3754309"/>
          </a:xfrm>
        </p:spPr>
        <p:txBody>
          <a:bodyPr>
            <a:normAutofit/>
          </a:bodyPr>
          <a:lstStyle/>
          <a:p>
            <a:r>
              <a:rPr lang="en-US" sz="1800" dirty="0"/>
              <a:t>Pay attention that </a:t>
            </a:r>
            <a:r>
              <a:rPr lang="en-US" sz="1800" b="1" dirty="0">
                <a:solidFill>
                  <a:srgbClr val="FF0000"/>
                </a:solidFill>
              </a:rPr>
              <a:t>running program on IDE console will free resources </a:t>
            </a:r>
            <a:r>
              <a:rPr lang="en-US" sz="1800" dirty="0"/>
              <a:t>at the end of the running </a:t>
            </a:r>
            <a:r>
              <a:rPr lang="en-US" sz="1800" b="1" dirty="0">
                <a:solidFill>
                  <a:srgbClr val="FF0000"/>
                </a:solidFill>
              </a:rPr>
              <a:t>while running the program on erlang shell won’t free resources automatically</a:t>
            </a:r>
            <a:r>
              <a:rPr lang="en-US" sz="1800" dirty="0"/>
              <a:t>. </a:t>
            </a:r>
          </a:p>
          <a:p>
            <a:r>
              <a:rPr lang="en-US" sz="1800" dirty="0"/>
              <a:t>The exercises in this course will be tested on Linux – Ubuntu only (the same versions of Linux and erlang that are installed on computers in lab). </a:t>
            </a:r>
            <a:br>
              <a:rPr lang="en-US" sz="1800" b="1" dirty="0"/>
            </a:br>
            <a:r>
              <a:rPr lang="en-US" sz="1800" b="1" dirty="0"/>
              <a:t>No consideration for those student who didn’t check their exercises on Linux Ubuntu.  </a:t>
            </a:r>
          </a:p>
          <a:p>
            <a:r>
              <a:rPr lang="en-US" sz="1800" dirty="0"/>
              <a:t>The computers in lab are the best for quality check before submission. 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30DF9FA-46B9-0199-9400-527DF644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Development environment - </a:t>
            </a:r>
            <a:r>
              <a:rPr lang="en-US" sz="2800" dirty="0" err="1"/>
              <a:t>VSCode</a:t>
            </a:r>
            <a:br>
              <a:rPr lang="en-US" sz="2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3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1# Erlang Shell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097280"/>
            <a:ext cx="6727686" cy="4428877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Modern languages, for example Erlang and Python contain shell for simple command testing without compiling </a:t>
            </a:r>
            <a:r>
              <a:rPr lang="en-US" sz="1600" dirty="0" err="1"/>
              <a:t>erl</a:t>
            </a:r>
            <a:r>
              <a:rPr lang="en-US" sz="1600" dirty="0"/>
              <a:t>/</a:t>
            </a:r>
            <a:r>
              <a:rPr lang="en-US" sz="1600" dirty="0" err="1"/>
              <a:t>py</a:t>
            </a:r>
            <a:r>
              <a:rPr lang="en-US" sz="1600" dirty="0"/>
              <a:t> files and then running. </a:t>
            </a:r>
          </a:p>
          <a:p>
            <a:r>
              <a:rPr lang="en-US" sz="1600" dirty="0"/>
              <a:t>Erlang establishes a VM that allows you to run your scripts and commands</a:t>
            </a:r>
          </a:p>
          <a:p>
            <a:r>
              <a:rPr lang="en-US" sz="1600" dirty="0"/>
              <a:t>To start the shell in Linux, open a terminal (CTRL+ALT+T) by just typing in </a:t>
            </a:r>
            <a:r>
              <a:rPr lang="en-US" sz="1600" dirty="0" err="1">
                <a:solidFill>
                  <a:srgbClr val="C00000"/>
                </a:solidFill>
              </a:rPr>
              <a:t>erl</a:t>
            </a:r>
            <a:endParaRPr lang="en-US" sz="1600" dirty="0">
              <a:solidFill>
                <a:srgbClr val="C00000"/>
              </a:solidFill>
            </a:endParaRPr>
          </a:p>
          <a:p>
            <a:pPr lvl="1"/>
            <a:r>
              <a:rPr lang="en-US" sz="1600" dirty="0"/>
              <a:t>Expected result: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/>
              <a:t>An expression is executed once you hit the “enter” key</a:t>
            </a:r>
          </a:p>
          <a:p>
            <a:r>
              <a:rPr lang="en-US" sz="1600" dirty="0"/>
              <a:t>Expressions can be separated with commas: “,”</a:t>
            </a:r>
          </a:p>
          <a:p>
            <a:pPr lvl="1"/>
            <a:r>
              <a:rPr lang="en-US" sz="1600" dirty="0"/>
              <a:t>Only the last result will be shown</a:t>
            </a:r>
          </a:p>
          <a:p>
            <a:r>
              <a:rPr lang="en-US" sz="1600" dirty="0"/>
              <a:t>Expressions are ended with “.”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5787" y="2975647"/>
            <a:ext cx="6819900" cy="1036638"/>
            <a:chOff x="1009015" y="2270442"/>
            <a:chExt cx="6819900" cy="1036638"/>
          </a:xfrm>
        </p:grpSpPr>
        <p:pic>
          <p:nvPicPr>
            <p:cNvPr id="1028" name="Picture 4" descr="http://www.codingdrama.com/images/hello-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305"/>
            <a:stretch/>
          </p:blipFill>
          <p:spPr bwMode="auto">
            <a:xfrm>
              <a:off x="1009015" y="2270442"/>
              <a:ext cx="6819900" cy="10366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234440" y="3116580"/>
              <a:ext cx="1501140" cy="190500"/>
            </a:xfrm>
            <a:prstGeom prst="rect">
              <a:avLst/>
            </a:prstGeom>
            <a:solidFill>
              <a:srgbClr val="300A24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2239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2216</Words>
  <Application>Microsoft Office PowerPoint</Application>
  <PresentationFormat>On-screen Show (16:10)</PresentationFormat>
  <Paragraphs>277</Paragraphs>
  <Slides>31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Euphemia</vt:lpstr>
      <vt:lpstr>Trebuchet MS</vt:lpstr>
      <vt:lpstr>Wingdings 3</vt:lpstr>
      <vt:lpstr>פיאה</vt:lpstr>
      <vt:lpstr>Functional programming in concurrent and distributed systems</vt:lpstr>
      <vt:lpstr>Introduction</vt:lpstr>
      <vt:lpstr>Erlang Development</vt:lpstr>
      <vt:lpstr>Install erlang</vt:lpstr>
      <vt:lpstr>Development environment - VSCode </vt:lpstr>
      <vt:lpstr>Development environment - VSCode </vt:lpstr>
      <vt:lpstr>PowerPoint Presentation</vt:lpstr>
      <vt:lpstr>Development environment - VSCode </vt:lpstr>
      <vt:lpstr>1# Erlang Shell</vt:lpstr>
      <vt:lpstr>1.1# Erlang Shell</vt:lpstr>
      <vt:lpstr>1.2# Shell</vt:lpstr>
      <vt:lpstr>1.3# Erlang Shell</vt:lpstr>
      <vt:lpstr>1.4# Erlang Shell</vt:lpstr>
      <vt:lpstr>1.5# Erlang Shell</vt:lpstr>
      <vt:lpstr>1.6# Erlang Shell</vt:lpstr>
      <vt:lpstr>1.7# Shell</vt:lpstr>
      <vt:lpstr>2# Modules</vt:lpstr>
      <vt:lpstr>2# Modules</vt:lpstr>
      <vt:lpstr>2# Modules</vt:lpstr>
      <vt:lpstr>3# Functions</vt:lpstr>
      <vt:lpstr>4# Erlang Code</vt:lpstr>
      <vt:lpstr>Erlang Header Files</vt:lpstr>
      <vt:lpstr>Macros in Erlang</vt:lpstr>
      <vt:lpstr>Lets practice</vt:lpstr>
      <vt:lpstr>Lets practice</vt:lpstr>
      <vt:lpstr>5# Submission Procedures</vt:lpstr>
      <vt:lpstr>5# Submission Procedures</vt:lpstr>
      <vt:lpstr>Exercise 2</vt:lpstr>
      <vt:lpstr>Exercise 2</vt:lpstr>
      <vt:lpstr>Exercise 2</vt:lpstr>
      <vt:lpstr>Working on Amazon Cloud Service 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2014-03-10T10:59:29Z</dcterms:created>
  <dcterms:modified xsi:type="dcterms:W3CDTF">2023-03-04T02:25:04Z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