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7" r:id="rId2"/>
  </p:sldMasterIdLst>
  <p:notesMasterIdLst>
    <p:notesMasterId r:id="rId16"/>
  </p:notesMasterIdLst>
  <p:handoutMasterIdLst>
    <p:handoutMasterId r:id="rId17"/>
  </p:handoutMasterIdLst>
  <p:sldIdLst>
    <p:sldId id="256" r:id="rId3"/>
    <p:sldId id="326" r:id="rId4"/>
    <p:sldId id="383" r:id="rId5"/>
    <p:sldId id="371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12" r:id="rId14"/>
    <p:sldId id="375" r:id="rId1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EDACAA-3210-4195-8CA2-D5465ABF242B}" v="2" dt="2022-05-25T15:41:08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3" autoAdjust="0"/>
    <p:restoredTop sz="93676" autoAdjust="0"/>
  </p:normalViewPr>
  <p:slideViewPr>
    <p:cSldViewPr snapToGrid="0" showGuides="1">
      <p:cViewPr>
        <p:scale>
          <a:sx n="300" d="100"/>
          <a:sy n="300" d="100"/>
        </p:scale>
        <p:origin x="360" y="-2118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25-May-22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25-May-22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061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560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pPr/>
              <a:t>‹#›</a:t>
            </a:fld>
            <a:endParaRPr lang="en-IL"/>
          </a:p>
        </p:txBody>
      </p:sp>
      <p:sp>
        <p:nvSpPr>
          <p:cNvPr id="20" name="TextBox 19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1891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4527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pPr/>
              <a:t>‹#›</a:t>
            </a:fld>
            <a:endParaRPr lang="en-IL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1688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0286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745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44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1910079"/>
            <a:ext cx="4300538" cy="1849743"/>
          </a:xfrm>
        </p:spPr>
        <p:txBody>
          <a:bodyPr anchor="ctr">
            <a:normAutofit/>
          </a:bodyPr>
          <a:lstStyle>
            <a:lvl1pPr algn="l">
              <a:defRPr sz="3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759820"/>
            <a:ext cx="4300538" cy="79630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/>
            </a:lvl1pPr>
            <a:lvl2pPr marL="356616" indent="0" algn="ctr">
              <a:buNone/>
              <a:defRPr sz="1600"/>
            </a:lvl2pPr>
            <a:lvl3pPr marL="713232" indent="0" algn="ctr">
              <a:buNone/>
              <a:defRPr sz="1400"/>
            </a:lvl3pPr>
            <a:lvl4pPr marL="1069848" indent="0" algn="ctr">
              <a:buNone/>
              <a:defRPr sz="1200"/>
            </a:lvl4pPr>
            <a:lvl5pPr marL="1426464" indent="0" algn="ctr">
              <a:buNone/>
              <a:defRPr sz="1200"/>
            </a:lvl5pPr>
            <a:lvl6pPr marL="1783080" indent="0" algn="ctr">
              <a:buNone/>
              <a:defRPr sz="1200"/>
            </a:lvl6pPr>
            <a:lvl7pPr marL="2139696" indent="0" algn="ctr">
              <a:buNone/>
              <a:defRPr sz="1200"/>
            </a:lvl7pPr>
            <a:lvl8pPr marL="2496312" indent="0" algn="ctr">
              <a:buNone/>
              <a:defRPr sz="1200"/>
            </a:lvl8pPr>
            <a:lvl9pPr marL="2852928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35798" y="1092213"/>
            <a:ext cx="3908203" cy="3507170"/>
          </a:xfrm>
          <a:solidFill>
            <a:schemeClr val="tx1">
              <a:lumMod val="20000"/>
              <a:lumOff val="80000"/>
            </a:schemeClr>
          </a:solidFill>
        </p:spPr>
        <p:txBody>
          <a:bodyPr tIns="784555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4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B10AB-83AB-4E76-8AFA-96C53548E268}"/>
              </a:ext>
            </a:extLst>
          </p:cNvPr>
          <p:cNvSpPr txBox="1"/>
          <p:nvPr userDrawn="1"/>
        </p:nvSpPr>
        <p:spPr>
          <a:xfrm>
            <a:off x="8477693" y="5252483"/>
            <a:ext cx="41229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fld id="{DA18ACAA-4584-4F0F-B3A9-E92C3892E2E2}" type="slidenum">
              <a:rPr lang="en-US" sz="1100" smtClean="0"/>
              <a:t>‹#›</a:t>
            </a:fld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39527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119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35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46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059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524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91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921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0FF54DE5-C571-48E8-A5BC-B369434E2F44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8370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b="1" dirty="0"/>
              <a:t>Functional programming in concurrent and distributed systems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381-1-0112 | SM B 2019 | Tutorial 7</a:t>
            </a:r>
          </a:p>
          <a:p>
            <a:pPr rtl="0"/>
            <a:endParaRPr lang="en-US" dirty="0"/>
          </a:p>
          <a:p>
            <a:pPr rtl="0"/>
            <a:r>
              <a:rPr lang="en-US" dirty="0"/>
              <a:t>David Leon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602" y="2143567"/>
            <a:ext cx="1685676" cy="142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www.math.bgu.ac.il/~yairgl/Conferences/Around_T/BG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490" y="500932"/>
            <a:ext cx="603418" cy="907682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#2.2 try ... catch: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fontAlgn="base"/>
            <a:r>
              <a:rPr lang="en-US" dirty="0"/>
              <a:t>We can compile it and try it with different kinds of exceptions:</a:t>
            </a:r>
          </a:p>
          <a:p>
            <a:endParaRPr lang="he-IL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70" y="1333500"/>
            <a:ext cx="7484317" cy="1946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3636275"/>
            <a:ext cx="7485512" cy="132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6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#2.2 try ... catch: Example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880" y="1722100"/>
            <a:ext cx="6525300" cy="2466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80" y="4302035"/>
            <a:ext cx="7485512" cy="131636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28675" y="1333500"/>
            <a:ext cx="7486650" cy="3810000"/>
          </a:xfrm>
          <a:prstGeom prst="rect">
            <a:avLst/>
          </a:prstGeom>
        </p:spPr>
        <p:txBody>
          <a:bodyPr vert="horz" lIns="0" tIns="35662" rIns="0" bIns="35662" rtlCol="0">
            <a:normAutofit/>
          </a:bodyPr>
          <a:lstStyle>
            <a:lvl1pPr marL="178308" indent="-178308" algn="l" defTabSz="713232" rtl="0" eaLnBrk="1" latinLnBrk="0" hangingPunct="1">
              <a:lnSpc>
                <a:spcPct val="100000"/>
              </a:lnSpc>
              <a:spcBef>
                <a:spcPts val="1404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34924" indent="-178308" algn="l" defTabSz="713232" rtl="0" eaLnBrk="1" latinLnBrk="0" hangingPunct="1">
              <a:lnSpc>
                <a:spcPct val="100000"/>
              </a:lnSpc>
              <a:spcBef>
                <a:spcPts val="468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91540" indent="-178308" algn="l" defTabSz="713232" rtl="0" eaLnBrk="1" latinLnBrk="0" hangingPunct="1">
              <a:lnSpc>
                <a:spcPct val="100000"/>
              </a:lnSpc>
              <a:spcBef>
                <a:spcPts val="468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48156" indent="-178308" algn="l" defTabSz="713232" rtl="0" eaLnBrk="1" latinLnBrk="0" hangingPunct="1">
              <a:lnSpc>
                <a:spcPct val="100000"/>
              </a:lnSpc>
              <a:spcBef>
                <a:spcPts val="468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604772" indent="-178308" algn="l" defTabSz="713232" rtl="0" eaLnBrk="1" latinLnBrk="0" hangingPunct="1">
              <a:lnSpc>
                <a:spcPct val="100000"/>
              </a:lnSpc>
              <a:spcBef>
                <a:spcPts val="468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961388" indent="-178308" algn="r" defTabSz="713232" rtl="1" eaLnBrk="1" latinLnBrk="0" hangingPunct="1">
              <a:lnSpc>
                <a:spcPct val="90000"/>
              </a:lnSpc>
              <a:spcBef>
                <a:spcPts val="390"/>
              </a:spcBef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18004" indent="-178308" algn="r" defTabSz="713232" rtl="1" eaLnBrk="1" latinLnBrk="0" hangingPunct="1">
              <a:lnSpc>
                <a:spcPct val="90000"/>
              </a:lnSpc>
              <a:spcBef>
                <a:spcPts val="390"/>
              </a:spcBef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4620" indent="-178308" algn="r" defTabSz="713232" rtl="1" eaLnBrk="1" latinLnBrk="0" hangingPunct="1">
              <a:lnSpc>
                <a:spcPct val="90000"/>
              </a:lnSpc>
              <a:spcBef>
                <a:spcPts val="390"/>
              </a:spcBef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1236" indent="-178308" algn="r" defTabSz="713232" rtl="1" eaLnBrk="1" latinLnBrk="0" hangingPunct="1">
              <a:lnSpc>
                <a:spcPct val="90000"/>
              </a:lnSpc>
              <a:spcBef>
                <a:spcPts val="390"/>
              </a:spcBef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Code: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66162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 Submission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4152900"/>
          </a:xfrm>
        </p:spPr>
        <p:txBody>
          <a:bodyPr>
            <a:normAutofit/>
          </a:bodyPr>
          <a:lstStyle/>
          <a:p>
            <a:r>
              <a:rPr lang="en-US" dirty="0"/>
              <a:t>Only a single .</a:t>
            </a:r>
            <a:r>
              <a:rPr lang="en-US" dirty="0" err="1"/>
              <a:t>erl</a:t>
            </a:r>
            <a:r>
              <a:rPr lang="en-US" dirty="0"/>
              <a:t> file to be submitted</a:t>
            </a:r>
          </a:p>
          <a:p>
            <a:r>
              <a:rPr lang="en-US" dirty="0"/>
              <a:t>Filename format: ex7_&lt;ID&gt;.</a:t>
            </a:r>
            <a:r>
              <a:rPr lang="en-US" dirty="0" err="1"/>
              <a:t>erl</a:t>
            </a:r>
            <a:endParaRPr lang="en-US" dirty="0"/>
          </a:p>
          <a:p>
            <a:pPr lvl="1"/>
            <a:r>
              <a:rPr lang="en-US" dirty="0"/>
              <a:t>Where &lt;ID&gt; needs to be replaced with your ID number</a:t>
            </a:r>
          </a:p>
          <a:p>
            <a:r>
              <a:rPr lang="en-US" dirty="0"/>
              <a:t>Your code MUST be well documented</a:t>
            </a:r>
          </a:p>
          <a:p>
            <a:r>
              <a:rPr lang="en-US" dirty="0"/>
              <a:t>Functions’ names must be identical to the ones defined in exercise</a:t>
            </a:r>
          </a:p>
          <a:p>
            <a:pPr lvl="1"/>
            <a:r>
              <a:rPr lang="en-US" dirty="0"/>
              <a:t>Same as for the arity</a:t>
            </a:r>
          </a:p>
          <a:p>
            <a:pPr lvl="1"/>
            <a:r>
              <a:rPr lang="en-US" dirty="0"/>
              <a:t>Same as for the output format</a:t>
            </a:r>
          </a:p>
          <a:p>
            <a:r>
              <a:rPr lang="en-US" dirty="0"/>
              <a:t>Only the tested functions needs to be exported</a:t>
            </a:r>
          </a:p>
          <a:p>
            <a:pPr lvl="1"/>
            <a:r>
              <a:rPr lang="en-US" dirty="0"/>
              <a:t>Internal functions MUST NOT be exported</a:t>
            </a:r>
          </a:p>
          <a:p>
            <a:r>
              <a:rPr lang="en-US" dirty="0"/>
              <a:t>Assignments will be tested </a:t>
            </a:r>
            <a:r>
              <a:rPr lang="en-US" b="1" dirty="0"/>
              <a:t>automatically</a:t>
            </a:r>
            <a:r>
              <a:rPr lang="en-US" dirty="0"/>
              <a:t> in using Erlang shell in Linux </a:t>
            </a:r>
          </a:p>
          <a:p>
            <a:pPr lvl="1"/>
            <a:r>
              <a:rPr lang="en-US" dirty="0"/>
              <a:t>No excuses</a:t>
            </a:r>
          </a:p>
        </p:txBody>
      </p:sp>
    </p:spTree>
    <p:extLst>
      <p:ext uri="{BB962C8B-B14F-4D97-AF65-F5344CB8AC3E}">
        <p14:creationId xmlns:p14="http://schemas.microsoft.com/office/powerpoint/2010/main" val="82178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Exercise </a:t>
            </a:r>
            <a:r>
              <a:rPr lang="en-US" dirty="0"/>
              <a:t>7</a:t>
            </a:r>
            <a:endParaRPr lang="en-US" sz="2800" dirty="0"/>
          </a:p>
        </p:txBody>
      </p:sp>
      <p:sp>
        <p:nvSpPr>
          <p:cNvPr id="154" name="Content Placeholder 13"/>
          <p:cNvSpPr>
            <a:spLocks noGrp="1"/>
          </p:cNvSpPr>
          <p:nvPr>
            <p:ph idx="1"/>
          </p:nvPr>
        </p:nvSpPr>
        <p:spPr>
          <a:xfrm>
            <a:off x="508001" y="1231655"/>
            <a:ext cx="7200900" cy="377761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steady(F)</a:t>
            </a:r>
          </a:p>
          <a:p>
            <a:pPr lvl="1"/>
            <a:r>
              <a:rPr lang="en-US" dirty="0"/>
              <a:t>Evaluates function </a:t>
            </a:r>
            <a:r>
              <a:rPr lang="en-US" b="1" dirty="0"/>
              <a:t>F</a:t>
            </a:r>
            <a:r>
              <a:rPr lang="en-US" dirty="0"/>
              <a:t> and logs all its exceptions</a:t>
            </a:r>
            <a:endParaRPr lang="en-US" b="1" dirty="0"/>
          </a:p>
          <a:p>
            <a:pPr lvl="1"/>
            <a:r>
              <a:rPr lang="en-US" dirty="0"/>
              <a:t>Exception handling procedures</a:t>
            </a:r>
          </a:p>
          <a:p>
            <a:pPr lvl="2"/>
            <a:r>
              <a:rPr lang="en-US" dirty="0" err="1"/>
              <a:t>error:Error</a:t>
            </a:r>
            <a:r>
              <a:rPr lang="en-US" dirty="0"/>
              <a:t> returns </a:t>
            </a:r>
            <a:r>
              <a:rPr lang="en-US" b="1" dirty="0"/>
              <a:t>{Time, error, Error}</a:t>
            </a:r>
          </a:p>
          <a:p>
            <a:pPr lvl="2"/>
            <a:r>
              <a:rPr lang="en-US" dirty="0" err="1"/>
              <a:t>exit:Exit</a:t>
            </a:r>
            <a:r>
              <a:rPr lang="en-US" dirty="0"/>
              <a:t>	returns </a:t>
            </a:r>
            <a:r>
              <a:rPr lang="en-US" b="1" dirty="0"/>
              <a:t>{Time, exit, Exit}</a:t>
            </a:r>
          </a:p>
          <a:p>
            <a:pPr lvl="2"/>
            <a:r>
              <a:rPr lang="en-US" dirty="0" err="1"/>
              <a:t>throw:Throw</a:t>
            </a:r>
            <a:r>
              <a:rPr lang="en-US" dirty="0"/>
              <a:t> returns </a:t>
            </a:r>
            <a:r>
              <a:rPr lang="en-US" b="1" dirty="0"/>
              <a:t>{Time, throw, Throw}</a:t>
            </a:r>
          </a:p>
          <a:p>
            <a:pPr lvl="1"/>
            <a:r>
              <a:rPr lang="en-US" dirty="0"/>
              <a:t>All exceptions must be logged (appended) in a file named “</a:t>
            </a:r>
            <a:r>
              <a:rPr lang="en-US" dirty="0" err="1"/>
              <a:t>myLog</a:t>
            </a:r>
            <a:r>
              <a:rPr lang="en-US" dirty="0"/>
              <a:t>_&lt;ID&gt;.</a:t>
            </a:r>
            <a:r>
              <a:rPr lang="en-US" dirty="0" err="1"/>
              <a:t>elog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Do not use </a:t>
            </a:r>
            <a:r>
              <a:rPr lang="en-US" dirty="0" err="1"/>
              <a:t>fwrite</a:t>
            </a:r>
            <a:r>
              <a:rPr lang="en-US" dirty="0"/>
              <a:t> function, use </a:t>
            </a:r>
            <a:r>
              <a:rPr lang="en-US" dirty="0" err="1"/>
              <a:t>io:format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File needs to be saved in current directory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Successful returns </a:t>
            </a:r>
            <a:r>
              <a:rPr lang="en-US" dirty="0"/>
              <a:t>need to be logged, too</a:t>
            </a:r>
          </a:p>
          <a:p>
            <a:pPr lvl="2"/>
            <a:r>
              <a:rPr lang="en-US" b="1" dirty="0"/>
              <a:t>{Time, success, </a:t>
            </a:r>
            <a:r>
              <a:rPr lang="en-US" b="1" dirty="0" err="1"/>
              <a:t>ReturnValue</a:t>
            </a:r>
            <a:r>
              <a:rPr lang="en-US" b="1" dirty="0"/>
              <a:t>}</a:t>
            </a:r>
          </a:p>
          <a:p>
            <a:pPr lvl="1"/>
            <a:r>
              <a:rPr lang="en-US" dirty="0"/>
              <a:t>Use Time from </a:t>
            </a:r>
            <a:r>
              <a:rPr lang="en-US" dirty="0" err="1"/>
              <a:t>os:system_time</a:t>
            </a:r>
            <a:r>
              <a:rPr lang="en-US" dirty="0"/>
              <a:t>().</a:t>
            </a:r>
          </a:p>
          <a:p>
            <a:r>
              <a:rPr lang="en-US" b="1" dirty="0"/>
              <a:t>calc</a:t>
            </a:r>
            <a:r>
              <a:rPr lang="en-US" dirty="0"/>
              <a:t>(</a:t>
            </a:r>
            <a:r>
              <a:rPr lang="en-US" dirty="0" err="1"/>
              <a:t>division,A,B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Implement only the division operator of calc module (Practice slide #2)</a:t>
            </a:r>
          </a:p>
          <a:p>
            <a:pPr lvl="1"/>
            <a:r>
              <a:rPr lang="en-US" dirty="0"/>
              <a:t>Protect case of divided by zero with try and catch.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5408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Run-time Errors</a:t>
            </a:r>
          </a:p>
          <a:p>
            <a:r>
              <a:rPr lang="en-US" sz="1800" dirty="0"/>
              <a:t>Exceptions</a:t>
            </a:r>
          </a:p>
          <a:p>
            <a:pPr lvl="1"/>
            <a:r>
              <a:rPr lang="en-US" sz="1800" dirty="0"/>
              <a:t>Exceptions: Errors</a:t>
            </a:r>
          </a:p>
          <a:p>
            <a:pPr lvl="1"/>
            <a:r>
              <a:rPr lang="en-US" sz="1800" dirty="0"/>
              <a:t>Exceptions: Exits</a:t>
            </a:r>
          </a:p>
          <a:p>
            <a:pPr lvl="1"/>
            <a:r>
              <a:rPr lang="en-US" sz="1800" dirty="0"/>
              <a:t>Exceptions: Throws</a:t>
            </a:r>
          </a:p>
          <a:p>
            <a:r>
              <a:rPr lang="en-US" sz="1800" dirty="0"/>
              <a:t>try … catch</a:t>
            </a:r>
          </a:p>
          <a:p>
            <a:pPr lvl="1"/>
            <a:r>
              <a:rPr lang="en-US" sz="1800" dirty="0"/>
              <a:t>Example</a:t>
            </a:r>
          </a:p>
          <a:p>
            <a:r>
              <a:rPr lang="en-US" sz="1800" dirty="0"/>
              <a:t>Submission Procedures</a:t>
            </a:r>
          </a:p>
        </p:txBody>
      </p:sp>
    </p:spTree>
    <p:extLst>
      <p:ext uri="{BB962C8B-B14F-4D97-AF65-F5344CB8AC3E}">
        <p14:creationId xmlns:p14="http://schemas.microsoft.com/office/powerpoint/2010/main" val="28955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E199-CB6E-4FD0-8C80-B1980E2C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Errors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E31F-859B-44C6-84FF-DDB396C26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352006"/>
            <a:ext cx="6447501" cy="36824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function_clause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case_clause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if_clause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 err="1"/>
              <a:t>undef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A3FCE-BE2D-4509-B354-4356A1937C8A}"/>
              </a:ext>
            </a:extLst>
          </p:cNvPr>
          <p:cNvSpPr txBox="1"/>
          <p:nvPr/>
        </p:nvSpPr>
        <p:spPr>
          <a:xfrm>
            <a:off x="2534665" y="1239249"/>
            <a:ext cx="447308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1&gt; </a:t>
            </a:r>
            <a:r>
              <a:rPr lang="en-US" sz="1200" dirty="0" err="1">
                <a:latin typeface="Consolas" panose="020B0609020204030204" pitchFamily="49" charset="0"/>
              </a:rPr>
              <a:t>lists:sort</a:t>
            </a:r>
            <a:r>
              <a:rPr lang="en-US" sz="1200" dirty="0">
                <a:latin typeface="Consolas" panose="020B0609020204030204" pitchFamily="49" charset="0"/>
              </a:rPr>
              <a:t>([3,2,1]).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[1,2,3]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2&gt; </a:t>
            </a:r>
            <a:r>
              <a:rPr lang="en-US" sz="1200" dirty="0" err="1">
                <a:latin typeface="Consolas" panose="020B0609020204030204" pitchFamily="49" charset="0"/>
              </a:rPr>
              <a:t>lists:sort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fffffff</a:t>
            </a:r>
            <a:r>
              <a:rPr lang="en-US" sz="1200" dirty="0">
                <a:latin typeface="Consolas" panose="020B0609020204030204" pitchFamily="49" charset="0"/>
              </a:rPr>
              <a:t>).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** exception error: no function clause matching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lists:sort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fffffff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IL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7E665-45CE-4715-B924-74F732071771}"/>
              </a:ext>
            </a:extLst>
          </p:cNvPr>
          <p:cNvSpPr txBox="1"/>
          <p:nvPr/>
        </p:nvSpPr>
        <p:spPr>
          <a:xfrm>
            <a:off x="2534665" y="2432464"/>
            <a:ext cx="447308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3&gt; case "Unexpected Value" of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3&gt;    </a:t>
            </a:r>
            <a:r>
              <a:rPr lang="en-US" sz="1200" dirty="0" err="1">
                <a:latin typeface="Consolas" panose="020B0609020204030204" pitchFamily="49" charset="0"/>
              </a:rPr>
              <a:t>expected_value</a:t>
            </a:r>
            <a:r>
              <a:rPr lang="en-US" sz="1200" dirty="0">
                <a:latin typeface="Consolas" panose="020B0609020204030204" pitchFamily="49" charset="0"/>
              </a:rPr>
              <a:t> -&gt; ok;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3&gt;    </a:t>
            </a:r>
            <a:r>
              <a:rPr lang="en-US" sz="1200" dirty="0" err="1">
                <a:latin typeface="Consolas" panose="020B0609020204030204" pitchFamily="49" charset="0"/>
              </a:rPr>
              <a:t>other_expected_value</a:t>
            </a:r>
            <a:r>
              <a:rPr lang="en-US" sz="1200" dirty="0">
                <a:latin typeface="Consolas" panose="020B0609020204030204" pitchFamily="49" charset="0"/>
              </a:rPr>
              <a:t> -&gt; 'also ok'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3&gt; end.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** exception error: no case clause matching "Unexpected Value"</a:t>
            </a:r>
            <a:endParaRPr lang="en-IL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193504-88A1-4EEF-B37A-10C32CCE1184}"/>
              </a:ext>
            </a:extLst>
          </p:cNvPr>
          <p:cNvSpPr txBox="1"/>
          <p:nvPr/>
        </p:nvSpPr>
        <p:spPr>
          <a:xfrm>
            <a:off x="2534664" y="3725363"/>
            <a:ext cx="447308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4&gt; if 2 &gt; 4 -&gt; ok;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4&gt;    0 &gt; 1 -&gt; ok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4&gt; end.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** exception error: no true branch found when evaluating an if expression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B3BE7-EE39-4E4F-B8A7-DB36D8993ED1}"/>
              </a:ext>
            </a:extLst>
          </p:cNvPr>
          <p:cNvSpPr txBox="1"/>
          <p:nvPr/>
        </p:nvSpPr>
        <p:spPr>
          <a:xfrm>
            <a:off x="2534664" y="4812096"/>
            <a:ext cx="44730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7&gt; </a:t>
            </a:r>
            <a:r>
              <a:rPr lang="en-US" sz="1200" dirty="0" err="1">
                <a:latin typeface="Consolas" panose="020B0609020204030204" pitchFamily="49" charset="0"/>
              </a:rPr>
              <a:t>lists:random</a:t>
            </a:r>
            <a:r>
              <a:rPr lang="en-US" sz="1200" dirty="0">
                <a:latin typeface="Consolas" panose="020B0609020204030204" pitchFamily="49" charset="0"/>
              </a:rPr>
              <a:t>([1,2,3]).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** exception error: undefined function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lists:random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/1</a:t>
            </a:r>
          </a:p>
        </p:txBody>
      </p:sp>
    </p:spTree>
    <p:extLst>
      <p:ext uri="{BB962C8B-B14F-4D97-AF65-F5344CB8AC3E}">
        <p14:creationId xmlns:p14="http://schemas.microsoft.com/office/powerpoint/2010/main" val="2505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#1 Exceptions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08000" y="1240511"/>
            <a:ext cx="6447501" cy="3233978"/>
          </a:xfrm>
        </p:spPr>
        <p:txBody>
          <a:bodyPr>
            <a:normAutofit/>
          </a:bodyPr>
          <a:lstStyle/>
          <a:p>
            <a:r>
              <a:rPr lang="en-US" sz="1800" dirty="0"/>
              <a:t>Logical errors may happen more than we expect them to take place</a:t>
            </a:r>
          </a:p>
          <a:p>
            <a:r>
              <a:rPr lang="en-US" sz="1800" dirty="0"/>
              <a:t>Provoking run-time crashes may be used to spot errors early</a:t>
            </a:r>
          </a:p>
          <a:p>
            <a:endParaRPr lang="en-US" sz="1800" dirty="0"/>
          </a:p>
          <a:p>
            <a:r>
              <a:rPr lang="en-US" sz="1800" dirty="0"/>
              <a:t>There are three kinds of exceptions in Erlang</a:t>
            </a:r>
          </a:p>
          <a:p>
            <a:pPr lvl="1"/>
            <a:r>
              <a:rPr lang="en-US" sz="1800" dirty="0"/>
              <a:t>Errors</a:t>
            </a:r>
          </a:p>
          <a:p>
            <a:pPr lvl="1"/>
            <a:r>
              <a:rPr lang="en-US" sz="1800" dirty="0"/>
              <a:t>Throws</a:t>
            </a:r>
          </a:p>
          <a:p>
            <a:pPr lvl="1"/>
            <a:r>
              <a:rPr lang="en-US" sz="1800" dirty="0"/>
              <a:t>Exits</a:t>
            </a:r>
          </a:p>
        </p:txBody>
      </p:sp>
    </p:spTree>
    <p:extLst>
      <p:ext uri="{BB962C8B-B14F-4D97-AF65-F5344CB8AC3E}">
        <p14:creationId xmlns:p14="http://schemas.microsoft.com/office/powerpoint/2010/main" val="324905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#1.1 Exceptions: Errors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erlang:error</a:t>
            </a:r>
            <a:r>
              <a:rPr lang="en-US" b="1" dirty="0"/>
              <a:t>(Reason)</a:t>
            </a:r>
          </a:p>
          <a:p>
            <a:pPr lvl="1"/>
            <a:r>
              <a:rPr lang="en-US" dirty="0"/>
              <a:t>Stops the execution of the calling process with the reason </a:t>
            </a:r>
            <a:r>
              <a:rPr lang="en-US" b="1" dirty="0" err="1"/>
              <a:t>Reason</a:t>
            </a:r>
            <a:endParaRPr lang="en-US" dirty="0"/>
          </a:p>
          <a:p>
            <a:pPr lvl="1"/>
            <a:r>
              <a:rPr lang="en-US" dirty="0"/>
              <a:t>Returns </a:t>
            </a:r>
            <a:r>
              <a:rPr lang="en-US" b="1" dirty="0"/>
              <a:t>{Reason, Where}</a:t>
            </a:r>
          </a:p>
          <a:p>
            <a:pPr lvl="1"/>
            <a:r>
              <a:rPr lang="en-US" b="1" dirty="0"/>
              <a:t>Where</a:t>
            </a:r>
            <a:r>
              <a:rPr lang="en-US" dirty="0"/>
              <a:t> is a list of the functions most recently called (current function first)</a:t>
            </a:r>
            <a:endParaRPr lang="he-I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90"/>
          <a:stretch/>
        </p:blipFill>
        <p:spPr>
          <a:xfrm>
            <a:off x="378006" y="4493284"/>
            <a:ext cx="7485512" cy="7330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6" y="3051584"/>
            <a:ext cx="7485512" cy="13431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515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#1.2 Exceptions: Exits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erlang:exit</a:t>
            </a:r>
            <a:r>
              <a:rPr lang="en-US" b="1" dirty="0"/>
              <a:t>(Reason)</a:t>
            </a:r>
          </a:p>
          <a:p>
            <a:pPr lvl="1"/>
            <a:r>
              <a:rPr lang="en-US" dirty="0"/>
              <a:t>Stops the execution of the calling process with the reason </a:t>
            </a:r>
            <a:r>
              <a:rPr lang="en-US" b="1" dirty="0" err="1"/>
              <a:t>Reason</a:t>
            </a:r>
            <a:endParaRPr lang="en-US" dirty="0"/>
          </a:p>
          <a:p>
            <a:pPr lvl="1"/>
            <a:r>
              <a:rPr lang="en-US" dirty="0"/>
              <a:t>Returns </a:t>
            </a:r>
            <a:r>
              <a:rPr lang="en-US" b="1" dirty="0"/>
              <a:t>Reason</a:t>
            </a:r>
          </a:p>
          <a:p>
            <a:pPr lvl="1"/>
            <a:r>
              <a:rPr lang="en-US" dirty="0"/>
              <a:t>The difference from </a:t>
            </a:r>
            <a:r>
              <a:rPr lang="en-US" b="1" dirty="0" err="1"/>
              <a:t>erlang:error</a:t>
            </a:r>
            <a:r>
              <a:rPr lang="en-US" b="1" dirty="0"/>
              <a:t>/1</a:t>
            </a:r>
            <a:r>
              <a:rPr lang="en-US" dirty="0"/>
              <a:t> is in the intent</a:t>
            </a:r>
          </a:p>
          <a:p>
            <a:pPr lvl="2"/>
            <a:r>
              <a:rPr lang="en-US" b="1" dirty="0"/>
              <a:t>error/1</a:t>
            </a:r>
            <a:r>
              <a:rPr lang="en-US" dirty="0"/>
              <a:t> is called when an error ‘simply’ occurs</a:t>
            </a:r>
          </a:p>
          <a:p>
            <a:pPr lvl="2"/>
            <a:r>
              <a:rPr lang="en-US" b="1" dirty="0"/>
              <a:t>exit/1</a:t>
            </a:r>
            <a:r>
              <a:rPr lang="en-US" dirty="0"/>
              <a:t> is called when a condition worthy of killing the current process is fulfilled</a:t>
            </a:r>
          </a:p>
          <a:p>
            <a:pPr lvl="2"/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86" y="3860766"/>
            <a:ext cx="7485512" cy="3759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650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#1.3 Exceptions: Throws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4005666"/>
          </a:xfrm>
        </p:spPr>
        <p:txBody>
          <a:bodyPr>
            <a:normAutofit/>
          </a:bodyPr>
          <a:lstStyle/>
          <a:p>
            <a:r>
              <a:rPr lang="en-US" b="1" dirty="0" err="1"/>
              <a:t>erlang:throw</a:t>
            </a:r>
            <a:r>
              <a:rPr lang="en-US" b="1" dirty="0"/>
              <a:t>(Any)</a:t>
            </a:r>
          </a:p>
          <a:p>
            <a:pPr lvl="1"/>
            <a:r>
              <a:rPr lang="en-US" dirty="0"/>
              <a:t>A non-local return from a function</a:t>
            </a:r>
            <a:endParaRPr lang="en-US" b="1" dirty="0"/>
          </a:p>
          <a:p>
            <a:pPr lvl="1"/>
            <a:r>
              <a:rPr lang="en-US" dirty="0"/>
              <a:t>If evaluated within a </a:t>
            </a:r>
            <a:r>
              <a:rPr lang="en-US" b="1" dirty="0"/>
              <a:t>catch</a:t>
            </a:r>
            <a:r>
              <a:rPr lang="en-US" dirty="0"/>
              <a:t>, </a:t>
            </a:r>
            <a:r>
              <a:rPr lang="en-US" b="1" dirty="0"/>
              <a:t>catch</a:t>
            </a:r>
            <a:r>
              <a:rPr lang="en-US" dirty="0"/>
              <a:t> will return the value </a:t>
            </a:r>
            <a:r>
              <a:rPr lang="en-US" b="1" dirty="0"/>
              <a:t>Any</a:t>
            </a:r>
            <a:endParaRPr lang="en-US" dirty="0"/>
          </a:p>
          <a:p>
            <a:pPr lvl="1"/>
            <a:r>
              <a:rPr lang="en-US" dirty="0"/>
              <a:t>Used in cases that the programmer can be expected to handle</a:t>
            </a:r>
          </a:p>
          <a:p>
            <a:pPr lvl="2"/>
            <a:r>
              <a:rPr lang="en-US" dirty="0"/>
              <a:t>Used to manage the control flow</a:t>
            </a:r>
          </a:p>
          <a:p>
            <a:pPr lvl="2"/>
            <a:endParaRPr lang="en-US" sz="800" dirty="0"/>
          </a:p>
          <a:p>
            <a:pPr lvl="1"/>
            <a:endParaRPr lang="en-US" dirty="0"/>
          </a:p>
          <a:p>
            <a:pPr lvl="1"/>
            <a:r>
              <a:rPr lang="en-US" dirty="0"/>
              <a:t>Example: array module</a:t>
            </a:r>
            <a:br>
              <a:rPr lang="en-US" dirty="0"/>
            </a:br>
            <a:r>
              <a:rPr lang="en-US" dirty="0"/>
              <a:t>Consider a lookup function that can return a user-supplied default value if it can't find the element needed. When the element can't be found, the value </a:t>
            </a:r>
            <a:r>
              <a:rPr lang="en-US" b="1" dirty="0"/>
              <a:t>default </a:t>
            </a:r>
            <a:r>
              <a:rPr lang="en-US" dirty="0"/>
              <a:t>is thrown as an exception, and the top-level function handles that and substitutes it with the user-supplied default value.</a:t>
            </a:r>
            <a:br>
              <a:rPr lang="en-US" dirty="0"/>
            </a:br>
            <a:r>
              <a:rPr lang="en-US" dirty="0"/>
              <a:t>This keeps the programmer of the module from needing to pass the default value as a parameter of every function of the lookup algorithm.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58" y="2857500"/>
            <a:ext cx="7485512" cy="3567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473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#2.1 try ... catch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evaluate an expression while letting the programmer handle the successful case as well as the errors encountered</a:t>
            </a:r>
          </a:p>
          <a:p>
            <a:r>
              <a:rPr lang="en-US" dirty="0"/>
              <a:t>Any kind of exception happening within </a:t>
            </a:r>
            <a:r>
              <a:rPr lang="en-US" b="1" dirty="0"/>
              <a:t>Expression </a:t>
            </a:r>
            <a:r>
              <a:rPr lang="en-US" dirty="0"/>
              <a:t>will be caught.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1" y="2838345"/>
            <a:ext cx="7485512" cy="236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9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#2.1 try ... catch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162594"/>
            <a:ext cx="6447501" cy="3871875"/>
          </a:xfrm>
        </p:spPr>
        <p:txBody>
          <a:bodyPr>
            <a:normAutofit/>
          </a:bodyPr>
          <a:lstStyle/>
          <a:p>
            <a:r>
              <a:rPr lang="en-US" sz="1600" dirty="0"/>
              <a:t>The patterns and expressions returned from </a:t>
            </a:r>
            <a:r>
              <a:rPr lang="en-US" sz="1600" b="1" dirty="0"/>
              <a:t>Expression </a:t>
            </a:r>
            <a:r>
              <a:rPr lang="en-US" sz="1600" dirty="0"/>
              <a:t>behave in exactly the same manner as a </a:t>
            </a:r>
            <a:r>
              <a:rPr lang="en-US" sz="1600" b="1" dirty="0"/>
              <a:t>case…of</a:t>
            </a:r>
            <a:endParaRPr lang="en-US" sz="1600" dirty="0"/>
          </a:p>
          <a:p>
            <a:r>
              <a:rPr lang="en-US" sz="1600" b="1" dirty="0" err="1"/>
              <a:t>TypeOfError</a:t>
            </a:r>
            <a:r>
              <a:rPr lang="en-US" sz="1600" b="1" dirty="0"/>
              <a:t> </a:t>
            </a:r>
            <a:r>
              <a:rPr lang="en-US" sz="1600" dirty="0"/>
              <a:t>can be replaced by either </a:t>
            </a:r>
            <a:r>
              <a:rPr lang="en-US" sz="1600" b="1" dirty="0"/>
              <a:t>error</a:t>
            </a:r>
            <a:r>
              <a:rPr lang="en-US" sz="1600" dirty="0"/>
              <a:t>, </a:t>
            </a:r>
            <a:r>
              <a:rPr lang="en-US" sz="1600" b="1" dirty="0"/>
              <a:t>throw</a:t>
            </a:r>
            <a:r>
              <a:rPr lang="en-US" sz="1600" dirty="0"/>
              <a:t>, or </a:t>
            </a:r>
            <a:r>
              <a:rPr lang="en-US" sz="1600" b="1" dirty="0"/>
              <a:t>exit</a:t>
            </a:r>
          </a:p>
          <a:p>
            <a:pPr lvl="1"/>
            <a:r>
              <a:rPr lang="en-US" sz="1600" dirty="0"/>
              <a:t>If no type is provided, a </a:t>
            </a:r>
            <a:r>
              <a:rPr lang="en-US" sz="1600" b="1" dirty="0"/>
              <a:t>throw</a:t>
            </a:r>
            <a:r>
              <a:rPr lang="en-US" sz="1600" dirty="0"/>
              <a:t> is assumed.</a:t>
            </a:r>
            <a:endParaRPr lang="he-IL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7" y="3006915"/>
            <a:ext cx="7485512" cy="236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1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798</Words>
  <Application>Microsoft Office PowerPoint</Application>
  <PresentationFormat>‫הצגה על המסך (16:10)</PresentationFormat>
  <Paragraphs>110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Euphemia</vt:lpstr>
      <vt:lpstr>Trebuchet MS</vt:lpstr>
      <vt:lpstr>Wingdings</vt:lpstr>
      <vt:lpstr>Wingdings 3</vt:lpstr>
      <vt:lpstr>Facet</vt:lpstr>
      <vt:lpstr>Functional programming in concurrent and distributed systems</vt:lpstr>
      <vt:lpstr>Outline</vt:lpstr>
      <vt:lpstr>Run-time Errors</vt:lpstr>
      <vt:lpstr>#1 Exceptions</vt:lpstr>
      <vt:lpstr>#1.1 Exceptions: Errors</vt:lpstr>
      <vt:lpstr>#1.2 Exceptions: Exits</vt:lpstr>
      <vt:lpstr>#1.3 Exceptions: Throws</vt:lpstr>
      <vt:lpstr>#2.1 try ... catch</vt:lpstr>
      <vt:lpstr>#2.1 try ... catch</vt:lpstr>
      <vt:lpstr>#2.2 try ... catch: Example</vt:lpstr>
      <vt:lpstr>#2.2 try ... catch: Example</vt:lpstr>
      <vt:lpstr>#3 Submission Procedures</vt:lpstr>
      <vt:lpstr>Exercise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2014-03-10T10:59:29Z</dcterms:created>
  <dcterms:modified xsi:type="dcterms:W3CDTF">2022-05-25T15:41:21Z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