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1" r:id="rId2"/>
  </p:sldMasterIdLst>
  <p:notesMasterIdLst>
    <p:notesMasterId r:id="rId19"/>
  </p:notesMasterIdLst>
  <p:handoutMasterIdLst>
    <p:handoutMasterId r:id="rId20"/>
  </p:handoutMasterIdLst>
  <p:sldIdLst>
    <p:sldId id="256" r:id="rId3"/>
    <p:sldId id="326" r:id="rId4"/>
    <p:sldId id="349" r:id="rId5"/>
    <p:sldId id="347" r:id="rId6"/>
    <p:sldId id="348" r:id="rId7"/>
    <p:sldId id="350" r:id="rId8"/>
    <p:sldId id="360" r:id="rId9"/>
    <p:sldId id="352" r:id="rId10"/>
    <p:sldId id="346" r:id="rId11"/>
    <p:sldId id="358" r:id="rId12"/>
    <p:sldId id="359" r:id="rId13"/>
    <p:sldId id="353" r:id="rId14"/>
    <p:sldId id="354" r:id="rId15"/>
    <p:sldId id="312" r:id="rId16"/>
    <p:sldId id="356" r:id="rId17"/>
    <p:sldId id="357" r:id="rId18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696ACE-4A92-1341-BEFD-A0CCD9A3DFCA}" v="2" dt="2023-04-20T12:17:11.6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96" autoAdjust="0"/>
    <p:restoredTop sz="93664" autoAdjust="0"/>
  </p:normalViewPr>
  <p:slideViewPr>
    <p:cSldViewPr snapToGrid="0" showGuides="1">
      <p:cViewPr varScale="1">
        <p:scale>
          <a:sx n="251" d="100"/>
          <a:sy n="251" d="100"/>
        </p:scale>
        <p:origin x="5328" y="192"/>
      </p:cViewPr>
      <p:guideLst>
        <p:guide orient="horz" pos="2160"/>
        <p:guide pos="3840"/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Leon" userId="04c1f3e0f13d5bca" providerId="LiveId" clId="{7E696ACE-4A92-1341-BEFD-A0CCD9A3DFCA}"/>
    <pc:docChg chg="modSld">
      <pc:chgData name="David Leon" userId="04c1f3e0f13d5bca" providerId="LiveId" clId="{7E696ACE-4A92-1341-BEFD-A0CCD9A3DFCA}" dt="2023-04-20T12:19:37.239" v="2" actId="14734"/>
      <pc:docMkLst>
        <pc:docMk/>
      </pc:docMkLst>
      <pc:sldChg chg="modSp mod">
        <pc:chgData name="David Leon" userId="04c1f3e0f13d5bca" providerId="LiveId" clId="{7E696ACE-4A92-1341-BEFD-A0CCD9A3DFCA}" dt="2023-04-20T12:19:37.239" v="2" actId="14734"/>
        <pc:sldMkLst>
          <pc:docMk/>
          <pc:sldMk cId="3909279798" sldId="349"/>
        </pc:sldMkLst>
        <pc:graphicFrameChg chg="mod modGraphic">
          <ac:chgData name="David Leon" userId="04c1f3e0f13d5bca" providerId="LiveId" clId="{7E696ACE-4A92-1341-BEFD-A0CCD9A3DFCA}" dt="2023-04-20T12:19:37.239" v="2" actId="14734"/>
          <ac:graphicFrameMkLst>
            <pc:docMk/>
            <pc:sldMk cId="3909279798" sldId="349"/>
            <ac:graphicFrameMk id="2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4/20/23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4/20/23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ההערה על</a:t>
            </a:r>
            <a:r>
              <a:rPr lang="he-IL" baseline="0" dirty="0"/>
              <a:t> חזרה מקומית – שגרתית וקורית כל הזמן, מכיוון שמחזירים ערך של פונקציה ולא משהו מוגדר היטב.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87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003779"/>
            <a:ext cx="5825202" cy="1371918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375694"/>
            <a:ext cx="5825202" cy="91408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7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28363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4/20/23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6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026833"/>
            <a:ext cx="5418393" cy="317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4/20/23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978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609990"/>
            <a:ext cx="6447501" cy="2162883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4/20/23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7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4/20/23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4419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08000"/>
            <a:ext cx="6441152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4/20/23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55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6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508000"/>
            <a:ext cx="978557" cy="4376209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508000"/>
            <a:ext cx="5295113" cy="437620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5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1910079"/>
            <a:ext cx="4300538" cy="1849743"/>
          </a:xfrm>
        </p:spPr>
        <p:txBody>
          <a:bodyPr anchor="ctr">
            <a:normAutofit/>
          </a:bodyPr>
          <a:lstStyle>
            <a:lvl1pPr algn="l">
              <a:defRPr sz="3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3759820"/>
            <a:ext cx="4300538" cy="79630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/>
            </a:lvl1pPr>
            <a:lvl2pPr marL="356616" indent="0" algn="ctr">
              <a:buNone/>
              <a:defRPr sz="1600"/>
            </a:lvl2pPr>
            <a:lvl3pPr marL="713232" indent="0" algn="ctr">
              <a:buNone/>
              <a:defRPr sz="1400"/>
            </a:lvl3pPr>
            <a:lvl4pPr marL="1069848" indent="0" algn="ctr">
              <a:buNone/>
              <a:defRPr sz="1200"/>
            </a:lvl4pPr>
            <a:lvl5pPr marL="1426464" indent="0" algn="ctr">
              <a:buNone/>
              <a:defRPr sz="1200"/>
            </a:lvl5pPr>
            <a:lvl6pPr marL="1783080" indent="0" algn="ctr">
              <a:buNone/>
              <a:defRPr sz="1200"/>
            </a:lvl6pPr>
            <a:lvl7pPr marL="2139696" indent="0" algn="ctr">
              <a:buNone/>
              <a:defRPr sz="1200"/>
            </a:lvl7pPr>
            <a:lvl8pPr marL="2496312" indent="0" algn="ctr">
              <a:buNone/>
              <a:defRPr sz="1200"/>
            </a:lvl8pPr>
            <a:lvl9pPr marL="2852928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35798" y="1092213"/>
            <a:ext cx="3908203" cy="3507170"/>
          </a:xfrm>
          <a:solidFill>
            <a:schemeClr val="tx1">
              <a:lumMod val="20000"/>
              <a:lumOff val="80000"/>
            </a:schemeClr>
          </a:solidFill>
        </p:spPr>
        <p:txBody>
          <a:bodyPr tIns="784555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279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A311B-458D-48B9-814E-F3EA84E22E2C}"/>
              </a:ext>
            </a:extLst>
          </p:cNvPr>
          <p:cNvSpPr txBox="1"/>
          <p:nvPr userDrawn="1"/>
        </p:nvSpPr>
        <p:spPr>
          <a:xfrm>
            <a:off x="8477693" y="5252483"/>
            <a:ext cx="412292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fld id="{DA18ACAA-4584-4F0F-B3A9-E92C3892E2E2}" type="slidenum">
              <a:rPr lang="en-US" sz="1100" smtClean="0"/>
              <a:t>‹#›</a:t>
            </a:fld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418016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250723"/>
            <a:ext cx="6447501" cy="152215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7170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7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800491"/>
            <a:ext cx="3138026" cy="3233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800491"/>
            <a:ext cx="3138026" cy="32339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3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800819"/>
            <a:ext cx="3139217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281038"/>
            <a:ext cx="3139217" cy="275343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800819"/>
            <a:ext cx="3139214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281038"/>
            <a:ext cx="3139213" cy="275343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9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9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9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248837"/>
            <a:ext cx="2890896" cy="1065388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429104"/>
            <a:ext cx="3385156" cy="46053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314224"/>
            <a:ext cx="2890896" cy="215370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7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000500"/>
            <a:ext cx="6447500" cy="47228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508000"/>
            <a:ext cx="6447501" cy="3204765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472782"/>
            <a:ext cx="6447500" cy="56168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9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800491"/>
            <a:ext cx="6447501" cy="3233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5034469"/>
            <a:ext cx="68395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4/20/23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5034469"/>
            <a:ext cx="472320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5034469"/>
            <a:ext cx="51250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1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b="1" dirty="0"/>
              <a:t>Functional programming in concurrent and distributed systems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381-1-0112 | SM B 2018 | Tutorial 4</a:t>
            </a:r>
          </a:p>
          <a:p>
            <a:pPr rtl="0"/>
            <a:r>
              <a:rPr lang="en-US" dirty="0"/>
              <a:t>David Leon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602" y="2143567"/>
            <a:ext cx="1685676" cy="142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www.math.bgu.ac.il/~yairgl/Conferences/Around_T/BG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490" y="500932"/>
            <a:ext cx="603418" cy="907682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#2 Dialyzer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08001" y="1387366"/>
            <a:ext cx="6447501" cy="3647103"/>
          </a:xfrm>
        </p:spPr>
        <p:txBody>
          <a:bodyPr>
            <a:normAutofit/>
          </a:bodyPr>
          <a:lstStyle/>
          <a:p>
            <a:r>
              <a:rPr lang="en-US" sz="1600" dirty="0"/>
              <a:t>Building the PLT</a:t>
            </a:r>
          </a:p>
          <a:p>
            <a:pPr lvl="1"/>
            <a:r>
              <a:rPr lang="en-US" sz="1600" dirty="0"/>
              <a:t>Ignore the warnings; Dialyzer can look for type errors with unknown functions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1600" dirty="0"/>
              <a:t>Example module</a:t>
            </a:r>
          </a:p>
          <a:p>
            <a:pPr lvl="1"/>
            <a:r>
              <a:rPr lang="en-US" sz="1600" dirty="0"/>
              <a:t>To be downloaded from the course site in Moodle (discrep1.erl)</a:t>
            </a:r>
          </a:p>
          <a:p>
            <a:pPr lvl="1"/>
            <a:r>
              <a:rPr lang="en-US" sz="1600" dirty="0"/>
              <a:t>Analyze the module using Dialyzer</a:t>
            </a:r>
          </a:p>
        </p:txBody>
      </p:sp>
      <p:pic>
        <p:nvPicPr>
          <p:cNvPr id="7" name="Content Placeholder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0" t="15200" r="18612" b="76000"/>
          <a:stretch/>
        </p:blipFill>
        <p:spPr>
          <a:xfrm>
            <a:off x="1142923" y="2375176"/>
            <a:ext cx="7493076" cy="5127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0" t="64259" r="20166" b="29241"/>
          <a:stretch/>
        </p:blipFill>
        <p:spPr>
          <a:xfrm>
            <a:off x="1142923" y="2947753"/>
            <a:ext cx="7493076" cy="386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10143"/>
          <a:stretch/>
        </p:blipFill>
        <p:spPr>
          <a:xfrm>
            <a:off x="898383" y="4655046"/>
            <a:ext cx="6318293" cy="100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4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 Dialyzer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8001" y="1143000"/>
            <a:ext cx="6447501" cy="3891469"/>
          </a:xfrm>
        </p:spPr>
        <p:txBody>
          <a:bodyPr>
            <a:normAutofit/>
          </a:bodyPr>
          <a:lstStyle/>
          <a:p>
            <a:r>
              <a:rPr lang="en-US" sz="2400" dirty="0"/>
              <a:t>The output: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400" dirty="0"/>
          </a:p>
          <a:p>
            <a:r>
              <a:rPr lang="en-US" sz="2400" dirty="0"/>
              <a:t>Example module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5" t="65130" r="18329" b="9242"/>
          <a:stretch/>
        </p:blipFill>
        <p:spPr>
          <a:xfrm>
            <a:off x="802728" y="1871416"/>
            <a:ext cx="7399021" cy="16230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10143"/>
          <a:stretch/>
        </p:blipFill>
        <p:spPr>
          <a:xfrm>
            <a:off x="802728" y="4399291"/>
            <a:ext cx="715518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7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#3 Higher-Order Functions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08001" y="1308538"/>
            <a:ext cx="6447501" cy="3725931"/>
          </a:xfrm>
        </p:spPr>
        <p:txBody>
          <a:bodyPr>
            <a:noAutofit/>
          </a:bodyPr>
          <a:lstStyle/>
          <a:p>
            <a:r>
              <a:rPr lang="en-US" sz="2000" dirty="0"/>
              <a:t>We may be interested in writing functions that work recursively over the elements of a list</a:t>
            </a:r>
          </a:p>
          <a:p>
            <a:pPr lvl="1"/>
            <a:r>
              <a:rPr lang="en-US" sz="2000" dirty="0"/>
              <a:t>Add or subtract 1 from each element in a list of integers</a:t>
            </a:r>
          </a:p>
          <a:p>
            <a:pPr lvl="1"/>
            <a:r>
              <a:rPr lang="en-US" sz="2000" dirty="0"/>
              <a:t>Check conditions and return a proper result for each element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There is a better solution for this kind of usage!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941" y="3474876"/>
            <a:ext cx="4435619" cy="1118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79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#3 Higher-Order Functions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Using </a:t>
            </a:r>
            <a:r>
              <a:rPr lang="en-US" sz="2000" b="1" dirty="0"/>
              <a:t>map/2 </a:t>
            </a:r>
            <a:r>
              <a:rPr lang="en-US" sz="2000" dirty="0"/>
              <a:t>is more efficient, and is more safe to use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dirty="0"/>
              <a:t>Note that this implementation handles empty lists properly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42" y="2615655"/>
            <a:ext cx="5883418" cy="1012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828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#4 Submission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333500"/>
            <a:ext cx="7486650" cy="4152900"/>
          </a:xfrm>
        </p:spPr>
        <p:txBody>
          <a:bodyPr>
            <a:normAutofit/>
          </a:bodyPr>
          <a:lstStyle/>
          <a:p>
            <a:r>
              <a:rPr lang="en-US" dirty="0"/>
              <a:t>Only a single .</a:t>
            </a:r>
            <a:r>
              <a:rPr lang="en-US" dirty="0" err="1"/>
              <a:t>erl</a:t>
            </a:r>
            <a:r>
              <a:rPr lang="en-US" dirty="0"/>
              <a:t> file to be submitted</a:t>
            </a:r>
          </a:p>
          <a:p>
            <a:r>
              <a:rPr lang="en-US" dirty="0"/>
              <a:t>Filename format: ex</a:t>
            </a:r>
            <a:r>
              <a:rPr lang="he-IL" dirty="0"/>
              <a:t>4</a:t>
            </a:r>
            <a:r>
              <a:rPr lang="en-US" dirty="0"/>
              <a:t>_&lt;ID&gt;.</a:t>
            </a:r>
            <a:r>
              <a:rPr lang="en-US" dirty="0" err="1"/>
              <a:t>erl</a:t>
            </a:r>
            <a:endParaRPr lang="en-US" dirty="0"/>
          </a:p>
          <a:p>
            <a:pPr lvl="1"/>
            <a:r>
              <a:rPr lang="en-US" dirty="0"/>
              <a:t>Where &lt;ID&gt; needs to be replaced with your ID number</a:t>
            </a:r>
          </a:p>
          <a:p>
            <a:r>
              <a:rPr lang="en-US" dirty="0"/>
              <a:t>Your code MUST be well documented</a:t>
            </a:r>
          </a:p>
          <a:p>
            <a:r>
              <a:rPr lang="en-US" dirty="0"/>
              <a:t>Functions’ names must be identical to the ones defined in exercise</a:t>
            </a:r>
          </a:p>
          <a:p>
            <a:pPr lvl="1"/>
            <a:r>
              <a:rPr lang="en-US" dirty="0"/>
              <a:t>Same as for the arity</a:t>
            </a:r>
          </a:p>
          <a:p>
            <a:pPr lvl="1"/>
            <a:r>
              <a:rPr lang="en-US" dirty="0"/>
              <a:t>Same as for the output format</a:t>
            </a:r>
          </a:p>
          <a:p>
            <a:r>
              <a:rPr lang="en-US" dirty="0"/>
              <a:t>Only the tested functions needs to be exported</a:t>
            </a:r>
          </a:p>
          <a:p>
            <a:pPr lvl="1"/>
            <a:r>
              <a:rPr lang="en-US" dirty="0"/>
              <a:t>Internal functions MUST NOT be exported</a:t>
            </a:r>
          </a:p>
          <a:p>
            <a:r>
              <a:rPr lang="en-US" dirty="0"/>
              <a:t>Assignments will be tested </a:t>
            </a:r>
            <a:r>
              <a:rPr lang="en-US" b="1" dirty="0"/>
              <a:t>automatically</a:t>
            </a:r>
            <a:r>
              <a:rPr lang="en-US" dirty="0"/>
              <a:t> in using Erlang shell in Linux </a:t>
            </a:r>
          </a:p>
          <a:p>
            <a:pPr lvl="1"/>
            <a:r>
              <a:rPr lang="en-US" dirty="0"/>
              <a:t>No excuses</a:t>
            </a:r>
          </a:p>
        </p:txBody>
      </p:sp>
    </p:spTree>
    <p:extLst>
      <p:ext uri="{BB962C8B-B14F-4D97-AF65-F5344CB8AC3E}">
        <p14:creationId xmlns:p14="http://schemas.microsoft.com/office/powerpoint/2010/main" val="82178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Exercise 4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flatten(List)</a:t>
            </a:r>
          </a:p>
          <a:p>
            <a:pPr lvl="1"/>
            <a:r>
              <a:rPr lang="en-US" dirty="0"/>
              <a:t>Returns a flat </a:t>
            </a:r>
            <a:r>
              <a:rPr lang="en-US" b="1" dirty="0"/>
              <a:t>List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flatten([[1,[2,[3],[]]], [[[4]]], [5,6]])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[1,2,3,4,5,6].</a:t>
            </a:r>
          </a:p>
          <a:p>
            <a:pPr lvl="2"/>
            <a:r>
              <a:rPr lang="en-US" dirty="0"/>
              <a:t>flatten([]) </a:t>
            </a:r>
            <a:r>
              <a:rPr lang="en-US" dirty="0">
                <a:sym typeface="Wingdings" panose="05000000000000000000" pitchFamily="2" charset="2"/>
              </a:rPr>
              <a:t> [].</a:t>
            </a:r>
            <a:endParaRPr lang="en-US" dirty="0"/>
          </a:p>
          <a:p>
            <a:r>
              <a:rPr lang="en-US" b="1" dirty="0"/>
              <a:t>smaller(List, </a:t>
            </a:r>
            <a:r>
              <a:rPr lang="en-US" b="1" dirty="0" err="1"/>
              <a:t>Thr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Returns a list of true/false atoms according to elements that are smaller or equal to </a:t>
            </a:r>
            <a:r>
              <a:rPr lang="en-US" b="1" dirty="0" err="1"/>
              <a:t>Thr</a:t>
            </a:r>
            <a:r>
              <a:rPr lang="en-US" b="1" dirty="0"/>
              <a:t>.</a:t>
            </a:r>
          </a:p>
          <a:p>
            <a:pPr lvl="1"/>
            <a:r>
              <a:rPr lang="en-US" dirty="0"/>
              <a:t>Must use </a:t>
            </a:r>
            <a:r>
              <a:rPr lang="en-US" b="1" dirty="0" err="1"/>
              <a:t>lists:map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smaller([1,2,3,4,5,2], 3)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[</a:t>
            </a:r>
            <a:r>
              <a:rPr lang="en-US" dirty="0" err="1"/>
              <a:t>true,true,true,false,false,true</a:t>
            </a:r>
            <a:r>
              <a:rPr lang="en-US" dirty="0"/>
              <a:t>].</a:t>
            </a:r>
          </a:p>
          <a:p>
            <a:pPr lvl="2"/>
            <a:r>
              <a:rPr lang="en-US" dirty="0"/>
              <a:t>smaller([],2) </a:t>
            </a:r>
            <a:r>
              <a:rPr lang="en-US" dirty="0">
                <a:sym typeface="Wingdings" panose="05000000000000000000" pitchFamily="2" charset="2"/>
              </a:rPr>
              <a:t> [].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3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Exercise 4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08000" y="1256038"/>
            <a:ext cx="6447501" cy="406526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replace(List, Old, New)</a:t>
            </a:r>
          </a:p>
          <a:p>
            <a:pPr lvl="1"/>
            <a:r>
              <a:rPr lang="en-US" dirty="0"/>
              <a:t>Replaces all instances of </a:t>
            </a:r>
            <a:r>
              <a:rPr lang="en-US" b="1" dirty="0"/>
              <a:t>Old</a:t>
            </a:r>
            <a:r>
              <a:rPr lang="en-US" dirty="0"/>
              <a:t> with </a:t>
            </a:r>
            <a:r>
              <a:rPr lang="en-US" b="1" dirty="0"/>
              <a:t>New</a:t>
            </a:r>
            <a:r>
              <a:rPr lang="en-US" dirty="0"/>
              <a:t> in </a:t>
            </a:r>
            <a:r>
              <a:rPr lang="en-US" b="1" dirty="0"/>
              <a:t>List</a:t>
            </a:r>
            <a:endParaRPr lang="en-US" dirty="0"/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replace([1,2,3,4,3], 3,0)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[1,2,0,4,0].</a:t>
            </a:r>
          </a:p>
          <a:p>
            <a:pPr lvl="2"/>
            <a:r>
              <a:rPr lang="en-US" dirty="0"/>
              <a:t>replace([1,q,2,w,3,e,1.0],1,[]) </a:t>
            </a:r>
            <a:r>
              <a:rPr lang="en-US" dirty="0">
                <a:sym typeface="Wingdings" panose="05000000000000000000" pitchFamily="2" charset="2"/>
              </a:rPr>
              <a:t> [[],q,2,w,3,e,1.0].</a:t>
            </a:r>
            <a:endParaRPr lang="en-US" dirty="0"/>
          </a:p>
          <a:p>
            <a:r>
              <a:rPr lang="en-US" b="1" dirty="0" err="1"/>
              <a:t>mapSub</a:t>
            </a:r>
            <a:r>
              <a:rPr lang="en-US" b="1" dirty="0"/>
              <a:t>(List1,Arg2)</a:t>
            </a:r>
          </a:p>
          <a:p>
            <a:pPr lvl="1"/>
            <a:r>
              <a:rPr lang="en-US" dirty="0"/>
              <a:t>Subtracts elements of </a:t>
            </a:r>
            <a:r>
              <a:rPr lang="en-US" b="1" dirty="0"/>
              <a:t>List1</a:t>
            </a:r>
            <a:r>
              <a:rPr lang="en-US" dirty="0"/>
              <a:t> by </a:t>
            </a:r>
            <a:r>
              <a:rPr lang="en-US" b="1" dirty="0"/>
              <a:t>Arg2</a:t>
            </a:r>
          </a:p>
          <a:p>
            <a:pPr lvl="1"/>
            <a:r>
              <a:rPr lang="en-US" dirty="0"/>
              <a:t>Must use </a:t>
            </a:r>
            <a:r>
              <a:rPr lang="en-US" b="1" dirty="0" err="1"/>
              <a:t>lists:map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 err="1"/>
              <a:t>mapSub</a:t>
            </a:r>
            <a:r>
              <a:rPr lang="en-US" dirty="0"/>
              <a:t>([1,2,3,4,5,1,2,3,4,5],[1,1,2])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lenError</a:t>
            </a:r>
            <a:endParaRPr lang="en-US" dirty="0"/>
          </a:p>
          <a:p>
            <a:pPr lvl="2"/>
            <a:r>
              <a:rPr lang="en-US" dirty="0" err="1"/>
              <a:t>mapSub</a:t>
            </a:r>
            <a:r>
              <a:rPr lang="en-US" dirty="0"/>
              <a:t>([1,2,3,4,5,1,2,3,4,5],[1,2,3,4,6,1,2,3,4,5])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/>
              <a:t>[0,0,0,0,-1,0,0,0,0,0</a:t>
            </a:r>
            <a:r>
              <a:rPr lang="en-US" dirty="0"/>
              <a:t>]</a:t>
            </a:r>
          </a:p>
          <a:p>
            <a:pPr lvl="2"/>
            <a:r>
              <a:rPr lang="en-US" dirty="0" err="1"/>
              <a:t>mapSub</a:t>
            </a:r>
            <a:r>
              <a:rPr lang="en-US" dirty="0"/>
              <a:t>([1,2,3,4,5,6,7,8,9],5)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[-4,-3,-2,-1,0,1,2,3,4]</a:t>
            </a:r>
          </a:p>
          <a:p>
            <a:pPr lvl="2"/>
            <a:r>
              <a:rPr lang="en-US" dirty="0" err="1"/>
              <a:t>mapSub</a:t>
            </a:r>
            <a:r>
              <a:rPr lang="en-US" dirty="0"/>
              <a:t>([1,2,3,4,5],[]) </a:t>
            </a:r>
            <a:r>
              <a:rPr lang="en-US" dirty="0">
                <a:sym typeface="Wingdings" panose="05000000000000000000" pitchFamily="2" charset="2"/>
              </a:rPr>
              <a:t> [1,2,3,4,5]</a:t>
            </a:r>
          </a:p>
          <a:p>
            <a:pPr lvl="2"/>
            <a:r>
              <a:rPr lang="en-US" dirty="0" err="1"/>
              <a:t>mapSub</a:t>
            </a:r>
            <a:r>
              <a:rPr lang="en-US" dirty="0"/>
              <a:t>([],[]) </a:t>
            </a:r>
            <a:r>
              <a:rPr lang="en-US" dirty="0">
                <a:sym typeface="Wingdings" panose="05000000000000000000" pitchFamily="2" charset="2"/>
              </a:rPr>
              <a:t> []</a:t>
            </a:r>
          </a:p>
          <a:p>
            <a:pPr lvl="2"/>
            <a:r>
              <a:rPr lang="en-US" dirty="0" err="1"/>
              <a:t>mapSub</a:t>
            </a:r>
            <a:r>
              <a:rPr lang="en-US" dirty="0"/>
              <a:t>([],[1,2,3])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lenError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1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292772"/>
            <a:ext cx="6447501" cy="3741697"/>
          </a:xfrm>
        </p:spPr>
        <p:txBody>
          <a:bodyPr>
            <a:normAutofit/>
          </a:bodyPr>
          <a:lstStyle/>
          <a:p>
            <a:r>
              <a:rPr lang="en-US" sz="2000" dirty="0" err="1"/>
              <a:t>Erlang</a:t>
            </a:r>
            <a:r>
              <a:rPr lang="en-US" sz="2000" dirty="0"/>
              <a:t> types</a:t>
            </a:r>
          </a:p>
          <a:p>
            <a:pPr lvl="1"/>
            <a:r>
              <a:rPr lang="en-US" sz="2000" dirty="0"/>
              <a:t>Success typing</a:t>
            </a:r>
          </a:p>
          <a:p>
            <a:pPr lvl="1"/>
            <a:r>
              <a:rPr lang="en-US" sz="2000" dirty="0"/>
              <a:t>Type</a:t>
            </a:r>
          </a:p>
          <a:p>
            <a:pPr lvl="1"/>
            <a:r>
              <a:rPr lang="en-US" sz="2000" dirty="0"/>
              <a:t>Spec</a:t>
            </a:r>
          </a:p>
          <a:p>
            <a:r>
              <a:rPr lang="en-US" sz="2000" dirty="0"/>
              <a:t>Dialyzer</a:t>
            </a:r>
          </a:p>
          <a:p>
            <a:pPr lvl="1"/>
            <a:r>
              <a:rPr lang="en-US" sz="2000" dirty="0"/>
              <a:t>Example</a:t>
            </a:r>
          </a:p>
          <a:p>
            <a:r>
              <a:rPr lang="en-US" sz="2000" dirty="0"/>
              <a:t>Higher-Order Functions</a:t>
            </a:r>
          </a:p>
          <a:p>
            <a:r>
              <a:rPr lang="en-US" sz="2000" dirty="0"/>
              <a:t>Submission procedures</a:t>
            </a:r>
          </a:p>
        </p:txBody>
      </p:sp>
    </p:spTree>
    <p:extLst>
      <p:ext uri="{BB962C8B-B14F-4D97-AF65-F5344CB8AC3E}">
        <p14:creationId xmlns:p14="http://schemas.microsoft.com/office/powerpoint/2010/main" val="289558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#1 </a:t>
            </a:r>
            <a:r>
              <a:rPr lang="en-US" dirty="0" err="1"/>
              <a:t>Erlang</a:t>
            </a:r>
            <a:r>
              <a:rPr lang="en-US" dirty="0"/>
              <a:t> Types</a:t>
            </a:r>
            <a:endParaRPr lang="en-US" sz="2800" dirty="0"/>
          </a:p>
        </p:txBody>
      </p:sp>
      <p:graphicFrame>
        <p:nvGraphicFramePr>
          <p:cNvPr id="2" name="טבלה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259789"/>
              </p:ext>
            </p:extLst>
          </p:nvPr>
        </p:nvGraphicFramePr>
        <p:xfrm>
          <a:off x="636980" y="1087821"/>
          <a:ext cx="6318522" cy="4388108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532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6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106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Built-in type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Verdana"/>
                      </a:endParaRPr>
                    </a:p>
                  </a:txBody>
                  <a:tcPr marL="13353" marR="13353" marT="13353" marB="13353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Defined as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Verdana"/>
                      </a:endParaRPr>
                    </a:p>
                  </a:txBody>
                  <a:tcPr marL="13353" marR="13353" marT="13353" marB="13353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106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term()</a:t>
                      </a:r>
                      <a:endParaRPr lang="en-US" sz="1100" dirty="0">
                        <a:effectLst/>
                        <a:latin typeface="Verdana"/>
                      </a:endParaRPr>
                    </a:p>
                  </a:txBody>
                  <a:tcPr marL="13353" marR="13353" marT="13353" marB="1335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any()</a:t>
                      </a:r>
                      <a:endParaRPr lang="en-US" sz="1100">
                        <a:effectLst/>
                        <a:latin typeface="Verdana"/>
                      </a:endParaRPr>
                    </a:p>
                  </a:txBody>
                  <a:tcPr marL="13353" marR="13353" marT="13353" marB="1335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106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binary()</a:t>
                      </a:r>
                      <a:endParaRPr lang="en-US" sz="1100" dirty="0">
                        <a:effectLst/>
                        <a:latin typeface="Verdana"/>
                      </a:endParaRPr>
                    </a:p>
                  </a:txBody>
                  <a:tcPr marL="13353" marR="13353" marT="13353" marB="1335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&lt;&lt;_:_*8&gt;&gt;</a:t>
                      </a:r>
                      <a:endParaRPr lang="en-US" sz="1100" dirty="0">
                        <a:effectLst/>
                        <a:latin typeface="Verdana"/>
                      </a:endParaRPr>
                    </a:p>
                  </a:txBody>
                  <a:tcPr marL="13353" marR="13353" marT="13353" marB="1335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106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bitstring()</a:t>
                      </a:r>
                      <a:endParaRPr lang="en-US" sz="1100">
                        <a:effectLst/>
                        <a:latin typeface="Verdana"/>
                      </a:endParaRPr>
                    </a:p>
                  </a:txBody>
                  <a:tcPr marL="13353" marR="13353" marT="13353" marB="1335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&lt;&lt;_:_*1&gt;&gt;</a:t>
                      </a:r>
                      <a:endParaRPr lang="en-US" sz="1100" dirty="0">
                        <a:effectLst/>
                        <a:latin typeface="Verdana"/>
                      </a:endParaRPr>
                    </a:p>
                  </a:txBody>
                  <a:tcPr marL="13353" marR="13353" marT="13353" marB="1335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106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boolean()</a:t>
                      </a:r>
                      <a:endParaRPr lang="en-US" sz="1100">
                        <a:effectLst/>
                        <a:latin typeface="Verdana"/>
                      </a:endParaRPr>
                    </a:p>
                  </a:txBody>
                  <a:tcPr marL="13353" marR="13353" marT="13353" marB="1335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'false' | 'true'</a:t>
                      </a:r>
                      <a:endParaRPr lang="en-US" sz="1100">
                        <a:effectLst/>
                        <a:latin typeface="Verdana"/>
                      </a:endParaRPr>
                    </a:p>
                  </a:txBody>
                  <a:tcPr marL="13353" marR="13353" marT="13353" marB="1335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106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byte()</a:t>
                      </a:r>
                      <a:endParaRPr lang="en-US" sz="1100" dirty="0">
                        <a:effectLst/>
                        <a:latin typeface="Verdana"/>
                      </a:endParaRPr>
                    </a:p>
                  </a:txBody>
                  <a:tcPr marL="13353" marR="13353" marT="13353" marB="1335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0..255</a:t>
                      </a:r>
                      <a:endParaRPr lang="en-US" sz="1100" dirty="0">
                        <a:effectLst/>
                        <a:latin typeface="Verdana"/>
                      </a:endParaRPr>
                    </a:p>
                  </a:txBody>
                  <a:tcPr marL="13353" marR="13353" marT="13353" marB="1335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106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char()</a:t>
                      </a:r>
                      <a:endParaRPr lang="en-US" sz="1100">
                        <a:effectLst/>
                        <a:latin typeface="Verdana"/>
                      </a:endParaRPr>
                    </a:p>
                  </a:txBody>
                  <a:tcPr marL="13353" marR="13353" marT="13353" marB="1335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0..16#10ffff</a:t>
                      </a:r>
                      <a:endParaRPr lang="en-US" sz="1100">
                        <a:effectLst/>
                        <a:latin typeface="Verdana"/>
                      </a:endParaRPr>
                    </a:p>
                  </a:txBody>
                  <a:tcPr marL="13353" marR="13353" marT="13353" marB="13353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106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number()</a:t>
                      </a:r>
                      <a:endParaRPr lang="en-US" sz="1100">
                        <a:effectLst/>
                        <a:latin typeface="Verdana"/>
                      </a:endParaRPr>
                    </a:p>
                  </a:txBody>
                  <a:tcPr marL="13353" marR="13353" marT="13353" marB="1335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integer() | float()</a:t>
                      </a:r>
                      <a:endParaRPr lang="en-US" sz="1100">
                        <a:effectLst/>
                        <a:latin typeface="Verdana"/>
                      </a:endParaRPr>
                    </a:p>
                  </a:txBody>
                  <a:tcPr marL="13353" marR="13353" marT="13353" marB="13353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106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list()</a:t>
                      </a:r>
                      <a:endParaRPr lang="en-US" sz="1100">
                        <a:effectLst/>
                        <a:latin typeface="Verdana"/>
                      </a:endParaRPr>
                    </a:p>
                  </a:txBody>
                  <a:tcPr marL="13353" marR="13353" marT="13353" marB="1335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[any()]</a:t>
                      </a:r>
                      <a:endParaRPr lang="en-US" sz="1100">
                        <a:effectLst/>
                        <a:latin typeface="Verdana"/>
                      </a:endParaRPr>
                    </a:p>
                  </a:txBody>
                  <a:tcPr marL="13353" marR="13353" marT="13353" marB="13353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767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maybe_improper_list()</a:t>
                      </a:r>
                      <a:endParaRPr lang="en-US" sz="1100">
                        <a:effectLst/>
                        <a:latin typeface="Verdana"/>
                      </a:endParaRPr>
                    </a:p>
                  </a:txBody>
                  <a:tcPr marL="13353" marR="13353" marT="13353" marB="1335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effectLst/>
                        </a:rPr>
                        <a:t>maybe_improper_list</a:t>
                      </a:r>
                      <a:r>
                        <a:rPr lang="en-US" sz="1100" dirty="0">
                          <a:effectLst/>
                        </a:rPr>
                        <a:t>(any(), any())</a:t>
                      </a:r>
                      <a:endParaRPr lang="en-US" sz="1100" dirty="0">
                        <a:effectLst/>
                        <a:latin typeface="Verdana"/>
                      </a:endParaRPr>
                    </a:p>
                  </a:txBody>
                  <a:tcPr marL="13353" marR="13353" marT="13353" marB="13353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106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nonempty_list()</a:t>
                      </a:r>
                      <a:endParaRPr lang="en-US" sz="1100">
                        <a:effectLst/>
                        <a:latin typeface="Verdana"/>
                      </a:endParaRPr>
                    </a:p>
                  </a:txBody>
                  <a:tcPr marL="13353" marR="13353" marT="13353" marB="1335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nonempty_list(any())</a:t>
                      </a:r>
                      <a:endParaRPr lang="en-US" sz="1100">
                        <a:effectLst/>
                        <a:latin typeface="Verdana"/>
                      </a:endParaRPr>
                    </a:p>
                  </a:txBody>
                  <a:tcPr marL="13353" marR="13353" marT="13353" marB="13353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106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string()</a:t>
                      </a:r>
                      <a:endParaRPr lang="en-US" sz="1100" dirty="0">
                        <a:effectLst/>
                        <a:latin typeface="Verdana"/>
                      </a:endParaRPr>
                    </a:p>
                  </a:txBody>
                  <a:tcPr marL="13353" marR="13353" marT="13353" marB="1335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[char()]</a:t>
                      </a:r>
                      <a:endParaRPr lang="en-US" sz="1100" dirty="0">
                        <a:effectLst/>
                        <a:latin typeface="Verdana"/>
                      </a:endParaRPr>
                    </a:p>
                  </a:txBody>
                  <a:tcPr marL="13353" marR="13353" marT="13353" marB="13353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2106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nonempty_string()</a:t>
                      </a:r>
                      <a:endParaRPr lang="en-US" sz="1100">
                        <a:effectLst/>
                        <a:latin typeface="Verdana"/>
                      </a:endParaRPr>
                    </a:p>
                  </a:txBody>
                  <a:tcPr marL="13353" marR="13353" marT="13353" marB="1335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[char(),...]</a:t>
                      </a:r>
                      <a:endParaRPr lang="en-US" sz="1100">
                        <a:effectLst/>
                        <a:latin typeface="Verdana"/>
                      </a:endParaRPr>
                    </a:p>
                  </a:txBody>
                  <a:tcPr marL="13353" marR="13353" marT="13353" marB="13353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2106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iodata()</a:t>
                      </a:r>
                      <a:endParaRPr lang="en-US" sz="1100">
                        <a:effectLst/>
                        <a:latin typeface="Verdana"/>
                      </a:endParaRPr>
                    </a:p>
                  </a:txBody>
                  <a:tcPr marL="13353" marR="13353" marT="13353" marB="1335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effectLst/>
                        </a:rPr>
                        <a:t>iolist</a:t>
                      </a:r>
                      <a:r>
                        <a:rPr lang="en-US" sz="1100" dirty="0">
                          <a:effectLst/>
                        </a:rPr>
                        <a:t>() | binary()</a:t>
                      </a:r>
                      <a:endParaRPr lang="en-US" sz="1100" dirty="0">
                        <a:effectLst/>
                        <a:latin typeface="Verdana"/>
                      </a:endParaRPr>
                    </a:p>
                  </a:txBody>
                  <a:tcPr marL="13353" marR="13353" marT="13353" marB="13353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7767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iolist()</a:t>
                      </a:r>
                      <a:endParaRPr lang="en-US" sz="1100">
                        <a:effectLst/>
                        <a:latin typeface="Verdana"/>
                      </a:endParaRPr>
                    </a:p>
                  </a:txBody>
                  <a:tcPr marL="13353" marR="13353" marT="13353" marB="1335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maybe_improper_list(byte() | binary() | iolist(), binary() | [])</a:t>
                      </a:r>
                      <a:endParaRPr lang="en-US" sz="1100">
                        <a:effectLst/>
                        <a:latin typeface="Verdana"/>
                      </a:endParaRPr>
                    </a:p>
                  </a:txBody>
                  <a:tcPr marL="13353" marR="13353" marT="13353" marB="13353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2106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module()</a:t>
                      </a:r>
                      <a:endParaRPr lang="en-US" sz="1100">
                        <a:effectLst/>
                        <a:latin typeface="Verdana"/>
                      </a:endParaRPr>
                    </a:p>
                  </a:txBody>
                  <a:tcPr marL="13353" marR="13353" marT="13353" marB="1335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atom()</a:t>
                      </a:r>
                      <a:endParaRPr lang="en-US" sz="1100">
                        <a:effectLst/>
                        <a:latin typeface="Verdana"/>
                      </a:endParaRPr>
                    </a:p>
                  </a:txBody>
                  <a:tcPr marL="13353" marR="13353" marT="13353" marB="13353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2106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mfa()</a:t>
                      </a:r>
                      <a:endParaRPr lang="en-US" sz="1100">
                        <a:effectLst/>
                        <a:latin typeface="Verdana"/>
                      </a:endParaRPr>
                    </a:p>
                  </a:txBody>
                  <a:tcPr marL="13353" marR="13353" marT="13353" marB="1335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{atom(),atom(),arity()}</a:t>
                      </a:r>
                      <a:endParaRPr lang="en-US" sz="1100">
                        <a:effectLst/>
                        <a:latin typeface="Verdana"/>
                      </a:endParaRPr>
                    </a:p>
                  </a:txBody>
                  <a:tcPr marL="13353" marR="13353" marT="13353" marB="13353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2106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arity()</a:t>
                      </a:r>
                      <a:endParaRPr lang="en-US" sz="1100">
                        <a:effectLst/>
                        <a:latin typeface="Verdana"/>
                      </a:endParaRPr>
                    </a:p>
                  </a:txBody>
                  <a:tcPr marL="13353" marR="13353" marT="13353" marB="1335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0..255</a:t>
                      </a:r>
                      <a:endParaRPr lang="en-US" sz="1100">
                        <a:effectLst/>
                        <a:latin typeface="Verdana"/>
                      </a:endParaRPr>
                    </a:p>
                  </a:txBody>
                  <a:tcPr marL="13353" marR="13353" marT="13353" marB="13353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2106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node()</a:t>
                      </a:r>
                      <a:endParaRPr lang="en-US" sz="1100">
                        <a:effectLst/>
                        <a:latin typeface="Verdana"/>
                      </a:endParaRPr>
                    </a:p>
                  </a:txBody>
                  <a:tcPr marL="13353" marR="13353" marT="13353" marB="1335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atom()</a:t>
                      </a:r>
                      <a:endParaRPr lang="en-US" sz="1100">
                        <a:effectLst/>
                        <a:latin typeface="Verdana"/>
                      </a:endParaRPr>
                    </a:p>
                  </a:txBody>
                  <a:tcPr marL="13353" marR="13353" marT="13353" marB="13353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2106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timeout()</a:t>
                      </a:r>
                      <a:endParaRPr lang="en-US" sz="1100">
                        <a:effectLst/>
                        <a:latin typeface="Verdana"/>
                      </a:endParaRPr>
                    </a:p>
                  </a:txBody>
                  <a:tcPr marL="13353" marR="13353" marT="13353" marB="1335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'infinity' | non_neg_integer()</a:t>
                      </a:r>
                      <a:endParaRPr lang="en-US" sz="1100">
                        <a:effectLst/>
                        <a:latin typeface="Verdana"/>
                      </a:endParaRPr>
                    </a:p>
                  </a:txBody>
                  <a:tcPr marL="13353" marR="13353" marT="13353" marB="13353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2106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no_return()</a:t>
                      </a:r>
                      <a:endParaRPr lang="en-US" sz="1100">
                        <a:effectLst/>
                        <a:latin typeface="Verdana"/>
                      </a:endParaRPr>
                    </a:p>
                  </a:txBody>
                  <a:tcPr marL="13353" marR="13353" marT="13353" marB="1335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</a:rPr>
                        <a:t>none()</a:t>
                      </a:r>
                      <a:endParaRPr lang="en-US" sz="1100" dirty="0">
                        <a:effectLst/>
                        <a:latin typeface="Verdana"/>
                      </a:endParaRPr>
                    </a:p>
                  </a:txBody>
                  <a:tcPr marL="13353" marR="13353" marT="13353" marB="13353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27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#1.1 Success Typing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08001" y="1300655"/>
            <a:ext cx="6447501" cy="3733814"/>
          </a:xfrm>
        </p:spPr>
        <p:txBody>
          <a:bodyPr>
            <a:normAutofit/>
          </a:bodyPr>
          <a:lstStyle/>
          <a:p>
            <a:r>
              <a:rPr lang="en-US" sz="2000" dirty="0"/>
              <a:t>Erlang programs are always at risk of suffering from </a:t>
            </a:r>
            <a:r>
              <a:rPr lang="en-US" sz="2000" b="1" dirty="0"/>
              <a:t>type errors</a:t>
            </a:r>
          </a:p>
          <a:p>
            <a:r>
              <a:rPr lang="en-US" sz="2000" dirty="0"/>
              <a:t>Is there a problem in the following code?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691"/>
          <a:stretch/>
        </p:blipFill>
        <p:spPr bwMode="auto">
          <a:xfrm>
            <a:off x="701434" y="3084193"/>
            <a:ext cx="3198476" cy="18248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מלבן מעוגל 2"/>
          <p:cNvSpPr/>
          <p:nvPr/>
        </p:nvSpPr>
        <p:spPr>
          <a:xfrm>
            <a:off x="4416201" y="3586587"/>
            <a:ext cx="2758440" cy="624840"/>
          </a:xfrm>
          <a:prstGeom prst="roundRect">
            <a:avLst/>
          </a:prstGeom>
          <a:noFill/>
          <a:ln w="12700"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Think what may happen if fetch/0 returns 2</a:t>
            </a:r>
          </a:p>
        </p:txBody>
      </p:sp>
    </p:spTree>
    <p:extLst>
      <p:ext uri="{BB962C8B-B14F-4D97-AF65-F5344CB8AC3E}">
        <p14:creationId xmlns:p14="http://schemas.microsoft.com/office/powerpoint/2010/main" val="243436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#1.1 Success Typing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28675" y="1333500"/>
            <a:ext cx="7486650" cy="3981020"/>
          </a:xfrm>
        </p:spPr>
        <p:txBody>
          <a:bodyPr>
            <a:normAutofit/>
          </a:bodyPr>
          <a:lstStyle/>
          <a:p>
            <a:r>
              <a:rPr lang="en-US" sz="2000" dirty="0"/>
              <a:t>Erlang programs are always at risk of suffering from </a:t>
            </a:r>
            <a:r>
              <a:rPr lang="en-US" sz="2000" b="1" dirty="0"/>
              <a:t>type errors</a:t>
            </a:r>
          </a:p>
          <a:p>
            <a:r>
              <a:rPr lang="en-US" sz="2000" dirty="0"/>
              <a:t>Is there a problem in the following code?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מלבן מעוגל 2"/>
          <p:cNvSpPr/>
          <p:nvPr/>
        </p:nvSpPr>
        <p:spPr>
          <a:xfrm>
            <a:off x="4347867" y="3011590"/>
            <a:ext cx="2758440" cy="624840"/>
          </a:xfrm>
          <a:prstGeom prst="roundRect">
            <a:avLst/>
          </a:prstGeom>
          <a:noFill/>
          <a:ln w="12700"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Think if you can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add </a:t>
            </a:r>
            <a:r>
              <a:rPr lang="en-US" sz="1800" b="1" dirty="0">
                <a:solidFill>
                  <a:schemeClr val="tx1"/>
                </a:solidFill>
              </a:rPr>
              <a:t>5</a:t>
            </a:r>
            <a:r>
              <a:rPr lang="en-US" sz="1800" dirty="0">
                <a:solidFill>
                  <a:schemeClr val="tx1"/>
                </a:solidFill>
              </a:rPr>
              <a:t> to </a:t>
            </a:r>
            <a:r>
              <a:rPr lang="en-US" sz="1800" b="1" dirty="0">
                <a:solidFill>
                  <a:schemeClr val="tx1"/>
                </a:solidFill>
              </a:rPr>
              <a:t>you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90" y="2960007"/>
            <a:ext cx="2389745" cy="16750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045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#1.2 Types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08000" y="1414236"/>
            <a:ext cx="6447501" cy="3233978"/>
          </a:xfrm>
        </p:spPr>
        <p:txBody>
          <a:bodyPr>
            <a:normAutofit/>
          </a:bodyPr>
          <a:lstStyle/>
          <a:p>
            <a:r>
              <a:rPr lang="en-US" sz="2000" dirty="0"/>
              <a:t>It’s possible to define a new type: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Examples: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9" y="1897474"/>
            <a:ext cx="42005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01" y="3272844"/>
            <a:ext cx="63627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6" b="3774"/>
          <a:stretch/>
        </p:blipFill>
        <p:spPr bwMode="auto">
          <a:xfrm>
            <a:off x="596900" y="3651339"/>
            <a:ext cx="8039100" cy="436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287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#1.2 </a:t>
            </a:r>
            <a:r>
              <a:rPr lang="en-US" dirty="0" err="1"/>
              <a:t>Erlang</a:t>
            </a:r>
            <a:r>
              <a:rPr lang="en-US" dirty="0"/>
              <a:t> Pre-defined Types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1393112"/>
            <a:ext cx="89630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9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#1.4 Specs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08001" y="1240511"/>
            <a:ext cx="6447501" cy="3233978"/>
          </a:xfrm>
        </p:spPr>
        <p:txBody>
          <a:bodyPr>
            <a:normAutofit/>
          </a:bodyPr>
          <a:lstStyle/>
          <a:p>
            <a:r>
              <a:rPr lang="en-US" sz="2000" dirty="0"/>
              <a:t>A spec of a function is given using the compiler attribute '-spec‘</a:t>
            </a:r>
          </a:p>
          <a:p>
            <a:r>
              <a:rPr lang="en-US" sz="2000" dirty="0"/>
              <a:t>The general format is as follows:</a:t>
            </a:r>
          </a:p>
          <a:p>
            <a:endParaRPr lang="en-US" sz="2000" dirty="0"/>
          </a:p>
          <a:p>
            <a:r>
              <a:rPr lang="en-US" sz="2000" dirty="0"/>
              <a:t>Example: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636" y="2382807"/>
            <a:ext cx="6825962" cy="2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57" y="3525688"/>
            <a:ext cx="3726272" cy="818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617" y="3525689"/>
            <a:ext cx="4078075" cy="9177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right wrong check marks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5" t="20255" r="49956" b="22103"/>
          <a:stretch/>
        </p:blipFill>
        <p:spPr bwMode="auto">
          <a:xfrm>
            <a:off x="7771602" y="3842877"/>
            <a:ext cx="556261" cy="55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right wrong check marks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0255" r="6721" b="22103"/>
          <a:stretch/>
        </p:blipFill>
        <p:spPr bwMode="auto">
          <a:xfrm>
            <a:off x="3348176" y="3787914"/>
            <a:ext cx="556261" cy="55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17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#2 Dialyzer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08001" y="1127234"/>
            <a:ext cx="6447501" cy="4280338"/>
          </a:xfrm>
        </p:spPr>
        <p:txBody>
          <a:bodyPr>
            <a:normAutofit lnSpcReduction="10000"/>
          </a:bodyPr>
          <a:lstStyle/>
          <a:p>
            <a:r>
              <a:rPr lang="en-US" sz="1600" b="1" dirty="0"/>
              <a:t>Dialyzer </a:t>
            </a:r>
            <a:r>
              <a:rPr lang="en-US" sz="1600" dirty="0"/>
              <a:t>is a tool to analyze </a:t>
            </a:r>
            <a:r>
              <a:rPr lang="en-US" sz="1600" dirty="0" err="1"/>
              <a:t>Erlang</a:t>
            </a:r>
            <a:r>
              <a:rPr lang="en-US" sz="1600" dirty="0"/>
              <a:t> code</a:t>
            </a:r>
          </a:p>
          <a:p>
            <a:pPr lvl="1"/>
            <a:r>
              <a:rPr lang="en-US" sz="1400" dirty="0"/>
              <a:t>Definite type errors</a:t>
            </a:r>
          </a:p>
          <a:p>
            <a:pPr lvl="1"/>
            <a:r>
              <a:rPr lang="en-US" sz="1400" dirty="0"/>
              <a:t>Dead/unreachable code</a:t>
            </a:r>
          </a:p>
          <a:p>
            <a:pPr lvl="1"/>
            <a:r>
              <a:rPr lang="en-US" sz="1400" dirty="0"/>
              <a:t>Unnecessary tests, etc.</a:t>
            </a:r>
          </a:p>
          <a:p>
            <a:r>
              <a:rPr lang="en-US" sz="1600" dirty="0"/>
              <a:t>Uses </a:t>
            </a:r>
            <a:r>
              <a:rPr lang="en-US" sz="1600" i="1" dirty="0"/>
              <a:t>Persistent Lookup Table</a:t>
            </a:r>
            <a:r>
              <a:rPr lang="en-US" sz="1600" dirty="0"/>
              <a:t> (</a:t>
            </a:r>
            <a:r>
              <a:rPr lang="en-US" sz="1600" i="1" dirty="0"/>
              <a:t>PLT</a:t>
            </a:r>
            <a:r>
              <a:rPr lang="en-US" sz="1600" dirty="0"/>
              <a:t>)</a:t>
            </a:r>
          </a:p>
          <a:p>
            <a:pPr lvl="1"/>
            <a:r>
              <a:rPr lang="en-US" sz="1400" dirty="0"/>
              <a:t>A compilation of all the details Dialyzer can identify about your</a:t>
            </a:r>
          </a:p>
          <a:p>
            <a:pPr lvl="2"/>
            <a:r>
              <a:rPr lang="en-US" sz="1200" dirty="0"/>
              <a:t>Applications</a:t>
            </a:r>
          </a:p>
          <a:p>
            <a:pPr lvl="2"/>
            <a:r>
              <a:rPr lang="en-US" sz="1200" dirty="0"/>
              <a:t>Modules</a:t>
            </a:r>
          </a:p>
          <a:p>
            <a:pPr lvl="2"/>
            <a:r>
              <a:rPr lang="en-US" sz="1200" dirty="0"/>
              <a:t>OTP, etc.</a:t>
            </a:r>
          </a:p>
          <a:p>
            <a:pPr lvl="1"/>
            <a:r>
              <a:rPr lang="en-US" sz="1400" dirty="0"/>
              <a:t>PLT needs to be built once when starting to use Dialyzer using the command: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US" sz="1400" dirty="0"/>
          </a:p>
          <a:p>
            <a:pPr lvl="1"/>
            <a:r>
              <a:rPr lang="en-US" sz="1400" dirty="0"/>
              <a:t>Dialyzer starts its analysis from either debug-compiled BEAM </a:t>
            </a:r>
            <a:r>
              <a:rPr lang="en-US" sz="1400" dirty="0" err="1"/>
              <a:t>bytecode</a:t>
            </a:r>
            <a:r>
              <a:rPr lang="en-US" sz="1400" dirty="0"/>
              <a:t> or from </a:t>
            </a:r>
            <a:r>
              <a:rPr lang="en-US" sz="1400" dirty="0" err="1"/>
              <a:t>Erlang</a:t>
            </a:r>
            <a:r>
              <a:rPr lang="en-US" sz="1400" dirty="0"/>
              <a:t> source code. 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565" y="4263916"/>
            <a:ext cx="55340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7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837</Words>
  <Application>Microsoft Macintosh PowerPoint</Application>
  <PresentationFormat>On-screen Show (16:10)</PresentationFormat>
  <Paragraphs>163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Euphemia</vt:lpstr>
      <vt:lpstr>Trebuchet MS</vt:lpstr>
      <vt:lpstr>Verdana</vt:lpstr>
      <vt:lpstr>Wingdings 3</vt:lpstr>
      <vt:lpstr>Facet</vt:lpstr>
      <vt:lpstr>Functional programming in concurrent and distributed systems</vt:lpstr>
      <vt:lpstr>Outline</vt:lpstr>
      <vt:lpstr>#1 Erlang Types</vt:lpstr>
      <vt:lpstr>#1.1 Success Typing</vt:lpstr>
      <vt:lpstr>#1.1 Success Typing</vt:lpstr>
      <vt:lpstr>#1.2 Types</vt:lpstr>
      <vt:lpstr>#1.2 Erlang Pre-defined Types</vt:lpstr>
      <vt:lpstr>#1.4 Specs</vt:lpstr>
      <vt:lpstr>#2 Dialyzer</vt:lpstr>
      <vt:lpstr>#2 Dialyzer</vt:lpstr>
      <vt:lpstr>#2 Dialyzer</vt:lpstr>
      <vt:lpstr>#3 Higher-Order Functions</vt:lpstr>
      <vt:lpstr>#3 Higher-Order Functions</vt:lpstr>
      <vt:lpstr>#4 Submission Procedures</vt:lpstr>
      <vt:lpstr>Exercise 4</vt:lpstr>
      <vt:lpstr>Exercise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2014-03-10T10:59:29Z</dcterms:created>
  <dcterms:modified xsi:type="dcterms:W3CDTF">2023-04-20T12:19:47Z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